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8.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9.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50.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53.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394" r:id="rId3"/>
    <p:sldId id="377" r:id="rId4"/>
    <p:sldId id="395" r:id="rId5"/>
    <p:sldId id="396" r:id="rId6"/>
    <p:sldId id="402" r:id="rId7"/>
    <p:sldId id="403" r:id="rId8"/>
    <p:sldId id="404" r:id="rId9"/>
    <p:sldId id="415" r:id="rId10"/>
    <p:sldId id="400" r:id="rId11"/>
    <p:sldId id="416" r:id="rId12"/>
    <p:sldId id="378" r:id="rId13"/>
    <p:sldId id="370" r:id="rId14"/>
    <p:sldId id="410" r:id="rId15"/>
    <p:sldId id="405" r:id="rId16"/>
    <p:sldId id="409" r:id="rId17"/>
    <p:sldId id="411" r:id="rId18"/>
    <p:sldId id="412" r:id="rId19"/>
    <p:sldId id="413" r:id="rId20"/>
    <p:sldId id="414" r:id="rId21"/>
    <p:sldId id="417" r:id="rId22"/>
    <p:sldId id="421" r:id="rId23"/>
    <p:sldId id="424" r:id="rId24"/>
    <p:sldId id="422" r:id="rId25"/>
    <p:sldId id="423" r:id="rId26"/>
    <p:sldId id="420" r:id="rId27"/>
    <p:sldId id="389" r:id="rId28"/>
    <p:sldId id="425" r:id="rId29"/>
    <p:sldId id="426" r:id="rId30"/>
    <p:sldId id="428" r:id="rId31"/>
    <p:sldId id="429" r:id="rId32"/>
    <p:sldId id="427" r:id="rId33"/>
    <p:sldId id="432" r:id="rId34"/>
    <p:sldId id="433" r:id="rId35"/>
    <p:sldId id="434" r:id="rId36"/>
    <p:sldId id="337" r:id="rId37"/>
    <p:sldId id="353" r:id="rId38"/>
    <p:sldId id="352" r:id="rId39"/>
    <p:sldId id="354" r:id="rId40"/>
    <p:sldId id="355" r:id="rId41"/>
    <p:sldId id="356" r:id="rId42"/>
    <p:sldId id="357" r:id="rId43"/>
    <p:sldId id="358" r:id="rId44"/>
    <p:sldId id="390" r:id="rId45"/>
    <p:sldId id="391" r:id="rId46"/>
    <p:sldId id="383" r:id="rId47"/>
    <p:sldId id="437" r:id="rId48"/>
    <p:sldId id="436" r:id="rId49"/>
    <p:sldId id="438" r:id="rId50"/>
    <p:sldId id="439" r:id="rId51"/>
    <p:sldId id="381" r:id="rId52"/>
    <p:sldId id="440" r:id="rId53"/>
    <p:sldId id="384" r:id="rId54"/>
    <p:sldId id="379" r:id="rId55"/>
    <p:sldId id="392" r:id="rId56"/>
    <p:sldId id="442" r:id="rId57"/>
    <p:sldId id="441" r:id="rId58"/>
    <p:sldId id="360" r:id="rId59"/>
    <p:sldId id="345" r:id="rId60"/>
    <p:sldId id="346" r:id="rId61"/>
    <p:sldId id="382" r:id="rId62"/>
    <p:sldId id="393" r:id="rId63"/>
    <p:sldId id="387" r:id="rId64"/>
    <p:sldId id="380" r:id="rId65"/>
    <p:sldId id="385" r:id="rId66"/>
    <p:sldId id="386" r:id="rId67"/>
    <p:sldId id="351" r:id="rId68"/>
    <p:sldId id="372" r:id="rId69"/>
    <p:sldId id="373" r:id="rId70"/>
    <p:sldId id="374" r:id="rId71"/>
    <p:sldId id="375" r:id="rId72"/>
    <p:sldId id="435"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8B"/>
    <a:srgbClr val="9D968D"/>
    <a:srgbClr val="373A36"/>
    <a:srgbClr val="CEB888"/>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1" autoAdjust="0"/>
    <p:restoredTop sz="81874" autoAdjust="0"/>
  </p:normalViewPr>
  <p:slideViewPr>
    <p:cSldViewPr snapToGrid="0">
      <p:cViewPr varScale="1">
        <p:scale>
          <a:sx n="133" d="100"/>
          <a:sy n="133" d="100"/>
        </p:scale>
        <p:origin x="138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aron\Desktop\rapids-paper-2021-master\rapids-paper-2021-master\figs\disable-subcore-fix.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aaron\Documents\GitHub\rapids-paper-2021\figs\sub-core-disabled.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aaron\Documents\GitHub\rapids-paper-2021\figs\sub-core-disabled.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aaron\Documents\GitHub\rapids-paper-2021\figs\rba_vs_cu_scaling_rtl.xlsx" TargetMode="External"/><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aron\Desktop\rapids-paper-2021-master\rapids-paper-2021-master\figs\disable-subcore-fix.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aron\Desktop\rapids-paper-2021-master\rapids-paper-2021-master\figs\disable-subcore-fix.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aron\Documents\GitHub\rapids-paper-2021\figs\maxflop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aron\Documents\GitHub\rapids-paper-2021\figs\maxflop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aron\Documents\GitHub\rapids-paper-2021\figs\maxflop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Rodinia</c:v>
          </c:tx>
          <c:spPr>
            <a:ln w="19050" cap="rnd">
              <a:noFill/>
              <a:round/>
            </a:ln>
            <a:effectLst/>
          </c:spPr>
          <c:marker>
            <c:symbol val="circle"/>
            <c:size val="5"/>
            <c:spPr>
              <a:solidFill>
                <a:schemeClr val="accent1"/>
              </a:solidFill>
              <a:ln w="38100">
                <a:solidFill>
                  <a:schemeClr val="accent1"/>
                </a:solidFill>
              </a:ln>
              <a:effectLst/>
            </c:spPr>
          </c:marker>
          <c:dPt>
            <c:idx val="82"/>
            <c:marker>
              <c:symbol val="circle"/>
              <c:size val="5"/>
              <c:spPr>
                <a:noFill/>
                <a:ln w="38100">
                  <a:noFill/>
                </a:ln>
                <a:effectLst/>
              </c:spPr>
            </c:marker>
            <c:bubble3D val="0"/>
            <c:extLst>
              <c:ext xmlns:c16="http://schemas.microsoft.com/office/drawing/2014/chart" uri="{C3380CC4-5D6E-409C-BE32-E72D297353CC}">
                <c16:uniqueId val="{00000001-41F2-4B7F-8D7D-55EEBBE41595}"/>
              </c:ext>
            </c:extLst>
          </c:dPt>
          <c:dLbls>
            <c:dLbl>
              <c:idx val="17"/>
              <c:layout>
                <c:manualLayout>
                  <c:x val="-2.7777777777777801E-2"/>
                  <c:y val="-0.11111111111111116"/>
                </c:manualLayout>
              </c:layout>
              <c:tx>
                <c:rich>
                  <a:bodyPr/>
                  <a:lstStyle/>
                  <a:p>
                    <a:r>
                      <a:rPr lang="en-US" sz="1400" dirty="0"/>
                      <a:t>BFS</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41F2-4B7F-8D7D-55EEBBE4159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yVal>
            <c:numRef>
              <c:f>'fig1-ppt'!$E$3:$E$113</c:f>
              <c:numCache>
                <c:formatCode>General</c:formatCode>
                <c:ptCount val="111"/>
                <c:pt idx="0">
                  <c:v>0.99393119370000005</c:v>
                </c:pt>
                <c:pt idx="6">
                  <c:v>0.99957567280000004</c:v>
                </c:pt>
                <c:pt idx="10">
                  <c:v>1.000727908</c:v>
                </c:pt>
                <c:pt idx="12">
                  <c:v>1.001146409</c:v>
                </c:pt>
                <c:pt idx="13">
                  <c:v>1.0014016509999999</c:v>
                </c:pt>
                <c:pt idx="14">
                  <c:v>1.0021984580000001</c:v>
                </c:pt>
                <c:pt idx="16">
                  <c:v>1.005063517</c:v>
                </c:pt>
                <c:pt idx="17">
                  <c:v>1.0086501329999999</c:v>
                </c:pt>
                <c:pt idx="20">
                  <c:v>1.0135544219999999</c:v>
                </c:pt>
                <c:pt idx="23">
                  <c:v>1.018197665</c:v>
                </c:pt>
                <c:pt idx="26">
                  <c:v>1.020019316</c:v>
                </c:pt>
                <c:pt idx="27">
                  <c:v>1.0205770279999999</c:v>
                </c:pt>
                <c:pt idx="28">
                  <c:v>1.021097747</c:v>
                </c:pt>
                <c:pt idx="29">
                  <c:v>1.0212516869999999</c:v>
                </c:pt>
                <c:pt idx="30">
                  <c:v>1.022148668</c:v>
                </c:pt>
                <c:pt idx="31">
                  <c:v>1.024077334</c:v>
                </c:pt>
                <c:pt idx="32">
                  <c:v>1.0275028859999999</c:v>
                </c:pt>
                <c:pt idx="33">
                  <c:v>1.0345095360000001</c:v>
                </c:pt>
                <c:pt idx="34">
                  <c:v>1.035631178</c:v>
                </c:pt>
                <c:pt idx="44">
                  <c:v>1.046954068</c:v>
                </c:pt>
                <c:pt idx="45">
                  <c:v>1.0489999999999999</c:v>
                </c:pt>
                <c:pt idx="48">
                  <c:v>1.0505</c:v>
                </c:pt>
                <c:pt idx="80">
                  <c:v>1.1693509959999999</c:v>
                </c:pt>
                <c:pt idx="81">
                  <c:v>1.17</c:v>
                </c:pt>
                <c:pt idx="82">
                  <c:v>1.2038314919999999</c:v>
                </c:pt>
              </c:numCache>
            </c:numRef>
          </c:yVal>
          <c:smooth val="0"/>
          <c:extLst>
            <c:ext xmlns:c16="http://schemas.microsoft.com/office/drawing/2014/chart" uri="{C3380CC4-5D6E-409C-BE32-E72D297353CC}">
              <c16:uniqueId val="{00000000-FFD6-4A31-8D99-92780E4B2C71}"/>
            </c:ext>
          </c:extLst>
        </c:ser>
        <c:ser>
          <c:idx val="1"/>
          <c:order val="1"/>
          <c:tx>
            <c:v>Polybench</c:v>
          </c:tx>
          <c:spPr>
            <a:ln w="25400" cap="rnd">
              <a:noFill/>
              <a:round/>
            </a:ln>
            <a:effectLst/>
          </c:spPr>
          <c:marker>
            <c:symbol val="circle"/>
            <c:size val="5"/>
            <c:spPr>
              <a:solidFill>
                <a:schemeClr val="tx1"/>
              </a:solidFill>
              <a:ln w="38100">
                <a:solidFill>
                  <a:schemeClr val="tx1"/>
                </a:solidFill>
              </a:ln>
              <a:effectLst/>
            </c:spPr>
          </c:marker>
          <c:dLbls>
            <c:dLbl>
              <c:idx val="2"/>
              <c:layout>
                <c:manualLayout>
                  <c:x val="-1.932367149758454E-2"/>
                  <c:y val="0.11988304093567251"/>
                </c:manualLayout>
              </c:layout>
              <c:tx>
                <c:rich>
                  <a:bodyPr/>
                  <a:lstStyle/>
                  <a:p>
                    <a:r>
                      <a:rPr lang="en-US" dirty="0"/>
                      <a:t>3MM</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41F2-4B7F-8D7D-55EEBBE41595}"/>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yVal>
            <c:numRef>
              <c:f>'fig1-ppt'!$I$2:$I$113</c:f>
              <c:numCache>
                <c:formatCode>General</c:formatCode>
                <c:ptCount val="112"/>
                <c:pt idx="0">
                  <c:v>0.99</c:v>
                </c:pt>
                <c:pt idx="2">
                  <c:v>0.99484049679999997</c:v>
                </c:pt>
                <c:pt idx="3">
                  <c:v>0.998</c:v>
                </c:pt>
                <c:pt idx="4">
                  <c:v>0.99899766960000003</c:v>
                </c:pt>
                <c:pt idx="6">
                  <c:v>0.99931194690000003</c:v>
                </c:pt>
                <c:pt idx="9">
                  <c:v>1</c:v>
                </c:pt>
                <c:pt idx="10">
                  <c:v>1.0005116199999999</c:v>
                </c:pt>
                <c:pt idx="12">
                  <c:v>1.0009999999999999</c:v>
                </c:pt>
                <c:pt idx="16">
                  <c:v>1.0049999999999999</c:v>
                </c:pt>
                <c:pt idx="19">
                  <c:v>1.0089291069999999</c:v>
                </c:pt>
                <c:pt idx="23">
                  <c:v>1.0178378939999999</c:v>
                </c:pt>
                <c:pt idx="25">
                  <c:v>1.0189999999999999</c:v>
                </c:pt>
                <c:pt idx="84">
                  <c:v>1.2061293850000001</c:v>
                </c:pt>
              </c:numCache>
            </c:numRef>
          </c:yVal>
          <c:smooth val="0"/>
          <c:extLst>
            <c:ext xmlns:c16="http://schemas.microsoft.com/office/drawing/2014/chart" uri="{C3380CC4-5D6E-409C-BE32-E72D297353CC}">
              <c16:uniqueId val="{00000001-FFD6-4A31-8D99-92780E4B2C71}"/>
            </c:ext>
          </c:extLst>
        </c:ser>
        <c:ser>
          <c:idx val="2"/>
          <c:order val="2"/>
          <c:tx>
            <c:v>TPCH-C</c:v>
          </c:tx>
          <c:spPr>
            <a:ln w="25400" cap="rnd">
              <a:noFill/>
              <a:round/>
            </a:ln>
            <a:effectLst/>
          </c:spPr>
          <c:marker>
            <c:symbol val="circle"/>
            <c:size val="5"/>
            <c:spPr>
              <a:noFill/>
              <a:ln w="38100">
                <a:noFill/>
              </a:ln>
              <a:effectLst/>
            </c:spPr>
          </c:marker>
          <c:yVal>
            <c:numRef>
              <c:f>'fig1-ppt'!$F$2:$F$113</c:f>
              <c:numCache>
                <c:formatCode>General</c:formatCode>
                <c:ptCount val="112"/>
                <c:pt idx="60">
                  <c:v>1.0996153959999999</c:v>
                </c:pt>
                <c:pt idx="87">
                  <c:v>1.244675948</c:v>
                </c:pt>
                <c:pt idx="91">
                  <c:v>1.3255666770000001</c:v>
                </c:pt>
                <c:pt idx="92">
                  <c:v>1.327723276</c:v>
                </c:pt>
                <c:pt idx="93">
                  <c:v>1.340077196</c:v>
                </c:pt>
                <c:pt idx="94">
                  <c:v>1.344523294</c:v>
                </c:pt>
                <c:pt idx="95">
                  <c:v>1.349904322</c:v>
                </c:pt>
                <c:pt idx="97">
                  <c:v>1.390719504</c:v>
                </c:pt>
                <c:pt idx="98">
                  <c:v>1.4227575729999999</c:v>
                </c:pt>
                <c:pt idx="99">
                  <c:v>1.446630036</c:v>
                </c:pt>
                <c:pt idx="100">
                  <c:v>1.450336673</c:v>
                </c:pt>
                <c:pt idx="101">
                  <c:v>1.4764379670000001</c:v>
                </c:pt>
                <c:pt idx="102">
                  <c:v>1.4910621150000001</c:v>
                </c:pt>
                <c:pt idx="103">
                  <c:v>1.5204439620000001</c:v>
                </c:pt>
                <c:pt idx="104">
                  <c:v>1.5283260759999999</c:v>
                </c:pt>
                <c:pt idx="105">
                  <c:v>1.5644368340000001</c:v>
                </c:pt>
                <c:pt idx="106">
                  <c:v>1.570145042</c:v>
                </c:pt>
                <c:pt idx="107">
                  <c:v>1.584495196</c:v>
                </c:pt>
                <c:pt idx="108">
                  <c:v>1.5924244489999999</c:v>
                </c:pt>
                <c:pt idx="109">
                  <c:v>1.6352047080000001</c:v>
                </c:pt>
                <c:pt idx="110">
                  <c:v>1.746469018</c:v>
                </c:pt>
                <c:pt idx="111">
                  <c:v>1.792650337</c:v>
                </c:pt>
              </c:numCache>
            </c:numRef>
          </c:yVal>
          <c:smooth val="0"/>
          <c:extLst>
            <c:ext xmlns:c16="http://schemas.microsoft.com/office/drawing/2014/chart" uri="{C3380CC4-5D6E-409C-BE32-E72D297353CC}">
              <c16:uniqueId val="{00000002-FFD6-4A31-8D99-92780E4B2C71}"/>
            </c:ext>
          </c:extLst>
        </c:ser>
        <c:ser>
          <c:idx val="3"/>
          <c:order val="3"/>
          <c:tx>
            <c:v>TPCH-U</c:v>
          </c:tx>
          <c:spPr>
            <a:ln w="25400" cap="rnd">
              <a:noFill/>
              <a:round/>
            </a:ln>
            <a:effectLst/>
          </c:spPr>
          <c:marker>
            <c:symbol val="circle"/>
            <c:size val="5"/>
            <c:spPr>
              <a:solidFill>
                <a:schemeClr val="accent4"/>
              </a:solidFill>
              <a:ln w="38100">
                <a:solidFill>
                  <a:schemeClr val="accent4"/>
                </a:solidFill>
              </a:ln>
              <a:effectLst/>
            </c:spPr>
          </c:marker>
          <c:dPt>
            <c:idx val="85"/>
            <c:marker>
              <c:symbol val="circle"/>
              <c:size val="5"/>
              <c:spPr>
                <a:noFill/>
                <a:ln w="38100">
                  <a:solidFill>
                    <a:schemeClr val="accent4"/>
                  </a:solidFill>
                </a:ln>
                <a:effectLst/>
              </c:spPr>
            </c:marker>
            <c:bubble3D val="0"/>
            <c:extLst>
              <c:ext xmlns:c16="http://schemas.microsoft.com/office/drawing/2014/chart" uri="{C3380CC4-5D6E-409C-BE32-E72D297353CC}">
                <c16:uniqueId val="{00000006-41F2-4B7F-8D7D-55EEBBE41595}"/>
              </c:ext>
            </c:extLst>
          </c:dPt>
          <c:dPt>
            <c:idx val="86"/>
            <c:marker>
              <c:symbol val="circle"/>
              <c:size val="5"/>
              <c:spPr>
                <a:noFill/>
                <a:ln w="38100">
                  <a:noFill/>
                </a:ln>
                <a:effectLst/>
              </c:spPr>
            </c:marker>
            <c:bubble3D val="0"/>
            <c:extLst>
              <c:ext xmlns:c16="http://schemas.microsoft.com/office/drawing/2014/chart" uri="{C3380CC4-5D6E-409C-BE32-E72D297353CC}">
                <c16:uniqueId val="{00000005-41F2-4B7F-8D7D-55EEBBE41595}"/>
              </c:ext>
            </c:extLst>
          </c:dPt>
          <c:dPt>
            <c:idx val="88"/>
            <c:marker>
              <c:symbol val="circle"/>
              <c:size val="5"/>
              <c:spPr>
                <a:noFill/>
                <a:ln w="38100">
                  <a:noFill/>
                </a:ln>
                <a:effectLst/>
              </c:spPr>
            </c:marker>
            <c:bubble3D val="0"/>
            <c:extLst>
              <c:ext xmlns:c16="http://schemas.microsoft.com/office/drawing/2014/chart" uri="{C3380CC4-5D6E-409C-BE32-E72D297353CC}">
                <c16:uniqueId val="{00000004-41F2-4B7F-8D7D-55EEBBE41595}"/>
              </c:ext>
            </c:extLst>
          </c:dPt>
          <c:dPt>
            <c:idx val="89"/>
            <c:marker>
              <c:symbol val="circle"/>
              <c:size val="5"/>
              <c:spPr>
                <a:noFill/>
                <a:ln w="38100">
                  <a:noFill/>
                </a:ln>
                <a:effectLst/>
              </c:spPr>
            </c:marker>
            <c:bubble3D val="0"/>
            <c:extLst>
              <c:ext xmlns:c16="http://schemas.microsoft.com/office/drawing/2014/chart" uri="{C3380CC4-5D6E-409C-BE32-E72D297353CC}">
                <c16:uniqueId val="{00000003-41F2-4B7F-8D7D-55EEBBE41595}"/>
              </c:ext>
            </c:extLst>
          </c:dPt>
          <c:dPt>
            <c:idx val="90"/>
            <c:marker>
              <c:symbol val="circle"/>
              <c:size val="5"/>
              <c:spPr>
                <a:noFill/>
                <a:ln w="38100">
                  <a:noFill/>
                </a:ln>
                <a:effectLst/>
              </c:spPr>
            </c:marker>
            <c:bubble3D val="0"/>
            <c:extLst>
              <c:ext xmlns:c16="http://schemas.microsoft.com/office/drawing/2014/chart" uri="{C3380CC4-5D6E-409C-BE32-E72D297353CC}">
                <c16:uniqueId val="{00000002-41F2-4B7F-8D7D-55EEBBE41595}"/>
              </c:ext>
            </c:extLst>
          </c:dPt>
          <c:dLbls>
            <c:dLbl>
              <c:idx val="20"/>
              <c:layout>
                <c:manualLayout>
                  <c:x val="-1.2077294685990338E-3"/>
                  <c:y val="0.12573099415204678"/>
                </c:manualLayout>
              </c:layout>
              <c:tx>
                <c:rich>
                  <a:bodyPr/>
                  <a:lstStyle/>
                  <a:p>
                    <a:r>
                      <a:rPr lang="en-US" dirty="0"/>
                      <a:t>Query</a:t>
                    </a:r>
                    <a:r>
                      <a:rPr lang="en-US" baseline="0" dirty="0"/>
                      <a:t> 13</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41F2-4B7F-8D7D-55EEBBE41595}"/>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yVal>
            <c:numRef>
              <c:f>'fig1-ppt'!$G$2:$G$113</c:f>
              <c:numCache>
                <c:formatCode>General</c:formatCode>
                <c:ptCount val="112"/>
                <c:pt idx="20">
                  <c:v>1.0102054650000001</c:v>
                </c:pt>
                <c:pt idx="22">
                  <c:v>1.015536647</c:v>
                </c:pt>
                <c:pt idx="39">
                  <c:v>1.039427254</c:v>
                </c:pt>
                <c:pt idx="44">
                  <c:v>1.04276437</c:v>
                </c:pt>
                <c:pt idx="51">
                  <c:v>1.0521056090000001</c:v>
                </c:pt>
                <c:pt idx="52">
                  <c:v>1.0551040039999999</c:v>
                </c:pt>
                <c:pt idx="53">
                  <c:v>1.072696071</c:v>
                </c:pt>
                <c:pt idx="55">
                  <c:v>1.076529208</c:v>
                </c:pt>
                <c:pt idx="72">
                  <c:v>1.1253961939999999</c:v>
                </c:pt>
                <c:pt idx="73">
                  <c:v>1.1304807210000001</c:v>
                </c:pt>
                <c:pt idx="74">
                  <c:v>1.1329227930000001</c:v>
                </c:pt>
                <c:pt idx="75">
                  <c:v>1.136155201</c:v>
                </c:pt>
                <c:pt idx="76">
                  <c:v>1.1390633029999999</c:v>
                </c:pt>
                <c:pt idx="77">
                  <c:v>1.141746468</c:v>
                </c:pt>
                <c:pt idx="78">
                  <c:v>1.1551385519999999</c:v>
                </c:pt>
                <c:pt idx="79">
                  <c:v>1.155459542</c:v>
                </c:pt>
                <c:pt idx="80">
                  <c:v>1.162647658</c:v>
                </c:pt>
                <c:pt idx="85">
                  <c:v>1.2092432479999999</c:v>
                </c:pt>
                <c:pt idx="86">
                  <c:v>1.2291739079999999</c:v>
                </c:pt>
                <c:pt idx="88">
                  <c:v>1.246843631</c:v>
                </c:pt>
                <c:pt idx="89">
                  <c:v>1.2613417600000001</c:v>
                </c:pt>
                <c:pt idx="90">
                  <c:v>1.286848239</c:v>
                </c:pt>
              </c:numCache>
            </c:numRef>
          </c:yVal>
          <c:smooth val="0"/>
          <c:extLst>
            <c:ext xmlns:c16="http://schemas.microsoft.com/office/drawing/2014/chart" uri="{C3380CC4-5D6E-409C-BE32-E72D297353CC}">
              <c16:uniqueId val="{00000003-FFD6-4A31-8D99-92780E4B2C71}"/>
            </c:ext>
          </c:extLst>
        </c:ser>
        <c:ser>
          <c:idx val="4"/>
          <c:order val="4"/>
          <c:tx>
            <c:v>Cutlass</c:v>
          </c:tx>
          <c:spPr>
            <a:ln w="25400" cap="rnd">
              <a:noFill/>
              <a:round/>
            </a:ln>
            <a:effectLst/>
          </c:spPr>
          <c:marker>
            <c:symbol val="circle"/>
            <c:size val="5"/>
            <c:spPr>
              <a:noFill/>
              <a:ln w="38100">
                <a:noFill/>
              </a:ln>
              <a:effectLst/>
            </c:spPr>
          </c:marker>
          <c:yVal>
            <c:numRef>
              <c:f>'fig1-ppt'!$H$2:$H$113</c:f>
              <c:numCache>
                <c:formatCode>General</c:formatCode>
                <c:ptCount val="112"/>
                <c:pt idx="57">
                  <c:v>1.0918267180000001</c:v>
                </c:pt>
                <c:pt idx="58">
                  <c:v>1.0920818990000001</c:v>
                </c:pt>
                <c:pt idx="59">
                  <c:v>1.0990853389999999</c:v>
                </c:pt>
                <c:pt idx="61">
                  <c:v>1.100076737</c:v>
                </c:pt>
                <c:pt idx="62">
                  <c:v>1.1004809259999999</c:v>
                </c:pt>
                <c:pt idx="63">
                  <c:v>1.1010144850000001</c:v>
                </c:pt>
                <c:pt idx="64">
                  <c:v>1.1019156080000001</c:v>
                </c:pt>
                <c:pt idx="65">
                  <c:v>1.103601421</c:v>
                </c:pt>
                <c:pt idx="66">
                  <c:v>1.104069236</c:v>
                </c:pt>
                <c:pt idx="67">
                  <c:v>1.1041758159999999</c:v>
                </c:pt>
                <c:pt idx="68">
                  <c:v>1.104400024</c:v>
                </c:pt>
              </c:numCache>
            </c:numRef>
          </c:yVal>
          <c:smooth val="0"/>
          <c:extLst>
            <c:ext xmlns:c16="http://schemas.microsoft.com/office/drawing/2014/chart" uri="{C3380CC4-5D6E-409C-BE32-E72D297353CC}">
              <c16:uniqueId val="{00000004-FFD6-4A31-8D99-92780E4B2C71}"/>
            </c:ext>
          </c:extLst>
        </c:ser>
        <c:ser>
          <c:idx val="5"/>
          <c:order val="5"/>
          <c:tx>
            <c:v>Parboil</c:v>
          </c:tx>
          <c:spPr>
            <a:ln w="25400" cap="rnd">
              <a:noFill/>
              <a:round/>
            </a:ln>
            <a:effectLst/>
          </c:spPr>
          <c:marker>
            <c:symbol val="circle"/>
            <c:size val="5"/>
            <c:spPr>
              <a:solidFill>
                <a:schemeClr val="accent6"/>
              </a:solidFill>
              <a:ln w="38100">
                <a:solidFill>
                  <a:schemeClr val="accent6"/>
                </a:solidFill>
              </a:ln>
              <a:effectLst/>
            </c:spPr>
          </c:marker>
          <c:dPt>
            <c:idx val="96"/>
            <c:marker>
              <c:symbol val="circle"/>
              <c:size val="5"/>
              <c:spPr>
                <a:noFill/>
                <a:ln w="38100">
                  <a:noFill/>
                </a:ln>
                <a:effectLst/>
              </c:spPr>
            </c:marker>
            <c:bubble3D val="0"/>
            <c:extLst>
              <c:ext xmlns:c16="http://schemas.microsoft.com/office/drawing/2014/chart" uri="{C3380CC4-5D6E-409C-BE32-E72D297353CC}">
                <c16:uniqueId val="{00000009-FFD6-4A31-8D99-92780E4B2C71}"/>
              </c:ext>
            </c:extLst>
          </c:dPt>
          <c:dLbls>
            <c:dLbl>
              <c:idx val="5"/>
              <c:layout>
                <c:manualLayout>
                  <c:x val="-3.5024154589371984E-2"/>
                  <c:y val="-0.11695906432748543"/>
                </c:manualLayout>
              </c:layout>
              <c:tx>
                <c:rich>
                  <a:bodyPr/>
                  <a:lstStyle/>
                  <a:p>
                    <a:r>
                      <a:rPr lang="en-US" dirty="0"/>
                      <a:t>HISTO</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41F2-4B7F-8D7D-55EEBBE41595}"/>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yVal>
            <c:numRef>
              <c:f>'fig1-ppt'!$D$2:$D$113</c:f>
              <c:numCache>
                <c:formatCode>General</c:formatCode>
                <c:ptCount val="112"/>
                <c:pt idx="5">
                  <c:v>0.999</c:v>
                </c:pt>
                <c:pt idx="8">
                  <c:v>1</c:v>
                </c:pt>
                <c:pt idx="26">
                  <c:v>1.02</c:v>
                </c:pt>
                <c:pt idx="47">
                  <c:v>1.0495000000000001</c:v>
                </c:pt>
                <c:pt idx="50">
                  <c:v>1.052</c:v>
                </c:pt>
                <c:pt idx="56">
                  <c:v>1.0780000000000001</c:v>
                </c:pt>
                <c:pt idx="70">
                  <c:v>1.1100000000000001</c:v>
                </c:pt>
                <c:pt idx="96">
                  <c:v>1.38</c:v>
                </c:pt>
              </c:numCache>
            </c:numRef>
          </c:yVal>
          <c:smooth val="0"/>
          <c:extLst>
            <c:ext xmlns:c16="http://schemas.microsoft.com/office/drawing/2014/chart" uri="{C3380CC4-5D6E-409C-BE32-E72D297353CC}">
              <c16:uniqueId val="{00000005-FFD6-4A31-8D99-92780E4B2C71}"/>
            </c:ext>
          </c:extLst>
        </c:ser>
        <c:ser>
          <c:idx val="6"/>
          <c:order val="6"/>
          <c:tx>
            <c:v>CuGraph</c:v>
          </c:tx>
          <c:spPr>
            <a:ln w="25400" cap="rnd">
              <a:noFill/>
              <a:round/>
            </a:ln>
            <a:effectLst/>
          </c:spPr>
          <c:marker>
            <c:symbol val="circle"/>
            <c:size val="5"/>
            <c:spPr>
              <a:noFill/>
              <a:ln w="38100">
                <a:noFill/>
              </a:ln>
              <a:effectLst/>
            </c:spPr>
          </c:marker>
          <c:yVal>
            <c:numRef>
              <c:f>'fig1-ppt'!$C$2:$C$113</c:f>
              <c:numCache>
                <c:formatCode>General</c:formatCode>
                <c:ptCount val="112"/>
                <c:pt idx="36">
                  <c:v>1.0377402950000001</c:v>
                </c:pt>
                <c:pt idx="37">
                  <c:v>1.0378193040000001</c:v>
                </c:pt>
                <c:pt idx="38">
                  <c:v>1.0381058030000001</c:v>
                </c:pt>
                <c:pt idx="40">
                  <c:v>1.039599956</c:v>
                </c:pt>
                <c:pt idx="41">
                  <c:v>1.039780385</c:v>
                </c:pt>
                <c:pt idx="42">
                  <c:v>1.0406564089999999</c:v>
                </c:pt>
                <c:pt idx="43">
                  <c:v>1.0420886439999999</c:v>
                </c:pt>
              </c:numCache>
            </c:numRef>
          </c:yVal>
          <c:smooth val="0"/>
          <c:extLst>
            <c:ext xmlns:c16="http://schemas.microsoft.com/office/drawing/2014/chart" uri="{C3380CC4-5D6E-409C-BE32-E72D297353CC}">
              <c16:uniqueId val="{00000006-FFD6-4A31-8D99-92780E4B2C71}"/>
            </c:ext>
          </c:extLst>
        </c:ser>
        <c:ser>
          <c:idx val="7"/>
          <c:order val="7"/>
          <c:tx>
            <c:v>Deepbench</c:v>
          </c:tx>
          <c:spPr>
            <a:ln w="25400" cap="rnd">
              <a:noFill/>
              <a:round/>
            </a:ln>
            <a:effectLst/>
          </c:spPr>
          <c:marker>
            <c:symbol val="circle"/>
            <c:size val="5"/>
            <c:spPr>
              <a:noFill/>
              <a:ln w="38100">
                <a:noFill/>
              </a:ln>
              <a:effectLst/>
            </c:spPr>
          </c:marker>
          <c:yVal>
            <c:numRef>
              <c:f>'fig1-ppt'!$J$2:$J$113</c:f>
              <c:numCache>
                <c:formatCode>General</c:formatCode>
                <c:ptCount val="112"/>
                <c:pt idx="48">
                  <c:v>1.049850674</c:v>
                </c:pt>
                <c:pt idx="54">
                  <c:v>1.0731462940000001</c:v>
                </c:pt>
                <c:pt idx="69">
                  <c:v>1.1048482260000001</c:v>
                </c:pt>
                <c:pt idx="71">
                  <c:v>1.112616697</c:v>
                </c:pt>
              </c:numCache>
            </c:numRef>
          </c:yVal>
          <c:smooth val="0"/>
          <c:extLst>
            <c:ext xmlns:c16="http://schemas.microsoft.com/office/drawing/2014/chart" uri="{C3380CC4-5D6E-409C-BE32-E72D297353CC}">
              <c16:uniqueId val="{00000007-FFD6-4A31-8D99-92780E4B2C71}"/>
            </c:ext>
          </c:extLst>
        </c:ser>
        <c:dLbls>
          <c:showLegendKey val="0"/>
          <c:showVal val="0"/>
          <c:showCatName val="0"/>
          <c:showSerName val="0"/>
          <c:showPercent val="0"/>
          <c:showBubbleSize val="0"/>
        </c:dLbls>
        <c:axId val="336821712"/>
        <c:axId val="336814224"/>
      </c:scatterChart>
      <c:valAx>
        <c:axId val="336821712"/>
        <c:scaling>
          <c:orientation val="minMax"/>
          <c:max val="140"/>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dirty="0">
                    <a:solidFill>
                      <a:schemeClr val="tx1"/>
                    </a:solidFill>
                  </a:rPr>
                  <a:t>Applications</a:t>
                </a:r>
                <a:endParaRPr lang="en-US" dirty="0">
                  <a:solidFill>
                    <a:schemeClr val="tx1"/>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6814224"/>
        <c:crosses val="autoZero"/>
        <c:crossBetween val="midCat"/>
      </c:valAx>
      <c:valAx>
        <c:axId val="336814224"/>
        <c:scaling>
          <c:orientation val="minMax"/>
          <c:max val="1.7500000000000002"/>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sz="2000">
                    <a:solidFill>
                      <a:schemeClr val="tx1"/>
                    </a:solidFill>
                  </a:rPr>
                  <a:t>Speedup over Partitioned SM</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36821712"/>
        <c:crosses val="autoZero"/>
        <c:crossBetween val="midCat"/>
        <c:majorUnit val="0.25"/>
        <c:minorUnit val="0.25"/>
      </c:valAx>
      <c:spPr>
        <a:noFill/>
        <a:ln w="25400">
          <a:noFill/>
        </a:ln>
        <a:effectLst/>
      </c:spPr>
    </c:plotArea>
    <c:legend>
      <c:legendPos val="t"/>
      <c:legendEntry>
        <c:idx val="2"/>
        <c:delete val="1"/>
      </c:legendEntry>
      <c:legendEntry>
        <c:idx val="4"/>
        <c:delete val="1"/>
      </c:legendEntry>
      <c:legendEntry>
        <c:idx val="6"/>
        <c:delete val="1"/>
      </c:legendEntry>
      <c:legendEntry>
        <c:idx val="7"/>
        <c:delete val="1"/>
      </c:legendEntry>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6"/>
          <c:order val="0"/>
          <c:tx>
            <c:strRef>
              <c:f>'master-hpca-ppt'!$E$1</c:f>
              <c:strCache>
                <c:ptCount val="1"/>
                <c:pt idx="0">
                  <c:v>Bank-steal [VLSI '17]</c:v>
                </c:pt>
              </c:strCache>
            </c:strRef>
          </c:tx>
          <c:spPr>
            <a:solidFill>
              <a:schemeClr val="accent1">
                <a:lumMod val="60000"/>
              </a:schemeClr>
            </a:solidFill>
            <a:ln>
              <a:noFill/>
            </a:ln>
            <a:effectLst/>
          </c:spPr>
          <c:invertIfNegative val="0"/>
          <c:val>
            <c:numRef>
              <c:f>'master-hpca-ppt'!$E$2:$E$27</c:f>
              <c:numCache>
                <c:formatCode>General</c:formatCode>
                <c:ptCount val="26"/>
                <c:pt idx="0">
                  <c:v>1.0004999999999999</c:v>
                </c:pt>
                <c:pt idx="1">
                  <c:v>1</c:v>
                </c:pt>
                <c:pt idx="2">
                  <c:v>0.99999899999999997</c:v>
                </c:pt>
                <c:pt idx="3">
                  <c:v>1</c:v>
                </c:pt>
                <c:pt idx="4">
                  <c:v>0.99570000000000003</c:v>
                </c:pt>
                <c:pt idx="5">
                  <c:v>1.0000070000000001</c:v>
                </c:pt>
                <c:pt idx="6">
                  <c:v>1.0009999999999999</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0.99988785043969763</c:v>
                </c:pt>
              </c:numCache>
            </c:numRef>
          </c:val>
          <c:extLst>
            <c:ext xmlns:c16="http://schemas.microsoft.com/office/drawing/2014/chart" uri="{C3380CC4-5D6E-409C-BE32-E72D297353CC}">
              <c16:uniqueId val="{00000000-96B1-40BB-BF2B-C4630DA0FF56}"/>
            </c:ext>
          </c:extLst>
        </c:ser>
        <c:ser>
          <c:idx val="4"/>
          <c:order val="1"/>
          <c:tx>
            <c:strRef>
              <c:f>'master-hpca-ppt'!$F$1</c:f>
              <c:strCache>
                <c:ptCount val="1"/>
                <c:pt idx="0">
                  <c:v>Shuffle+RBA</c:v>
                </c:pt>
              </c:strCache>
            </c:strRef>
          </c:tx>
          <c:spPr>
            <a:solidFill>
              <a:schemeClr val="accent5"/>
            </a:solidFill>
            <a:ln>
              <a:noFill/>
            </a:ln>
            <a:effectLst/>
          </c:spPr>
          <c:invertIfNegative val="0"/>
          <c:cat>
            <c:strRef>
              <c:f>'master-hpca-ppt'!$A$2:$A$27</c:f>
              <c:strCache>
                <c:ptCount val="26"/>
                <c:pt idx="0">
                  <c:v>tpcU-q8</c:v>
                </c:pt>
                <c:pt idx="1">
                  <c:v>tpcC-q9</c:v>
                </c:pt>
                <c:pt idx="2">
                  <c:v>rod-lavaMD</c:v>
                </c:pt>
                <c:pt idx="3">
                  <c:v>rod-htsp</c:v>
                </c:pt>
                <c:pt idx="4">
                  <c:v>rod-bp</c:v>
                </c:pt>
                <c:pt idx="5">
                  <c:v>rod-srad</c:v>
                </c:pt>
                <c:pt idx="6">
                  <c:v>pb-mriq</c:v>
                </c:pt>
                <c:pt idx="7">
                  <c:v>pb-mrig</c:v>
                </c:pt>
                <c:pt idx="8">
                  <c:v>pb-sad</c:v>
                </c:pt>
                <c:pt idx="9">
                  <c:v>pb-sgemm</c:v>
                </c:pt>
                <c:pt idx="10">
                  <c:v>pb-cutcp</c:v>
                </c:pt>
                <c:pt idx="11">
                  <c:v>cutlass-4096</c:v>
                </c:pt>
                <c:pt idx="12">
                  <c:v>cg-lou</c:v>
                </c:pt>
                <c:pt idx="13">
                  <c:v>cg-bfs</c:v>
                </c:pt>
                <c:pt idx="14">
                  <c:v>cg-sssp</c:v>
                </c:pt>
                <c:pt idx="15">
                  <c:v>cg-pgrnk</c:v>
                </c:pt>
                <c:pt idx="16">
                  <c:v>cg-wcc</c:v>
                </c:pt>
                <c:pt idx="17">
                  <c:v>cg-katz</c:v>
                </c:pt>
                <c:pt idx="18">
                  <c:v>cg-hits</c:v>
                </c:pt>
                <c:pt idx="19">
                  <c:v>ply-2dcon</c:v>
                </c:pt>
                <c:pt idx="20">
                  <c:v>ply-3dcon</c:v>
                </c:pt>
                <c:pt idx="21">
                  <c:v>db-conv-tr</c:v>
                </c:pt>
                <c:pt idx="22">
                  <c:v>db-conv-inf</c:v>
                </c:pt>
                <c:pt idx="23">
                  <c:v>db-rnn-tr</c:v>
                </c:pt>
                <c:pt idx="24">
                  <c:v>db-rnn-inf</c:v>
                </c:pt>
                <c:pt idx="25">
                  <c:v>Geomean</c:v>
                </c:pt>
              </c:strCache>
            </c:strRef>
          </c:cat>
          <c:val>
            <c:numRef>
              <c:f>'master-hpca-ppt'!$F$2:$F$27</c:f>
              <c:numCache>
                <c:formatCode>General</c:formatCode>
                <c:ptCount val="26"/>
                <c:pt idx="0">
                  <c:v>1.2369699999999999</c:v>
                </c:pt>
                <c:pt idx="1">
                  <c:v>1.58</c:v>
                </c:pt>
                <c:pt idx="2">
                  <c:v>1.042439707</c:v>
                </c:pt>
                <c:pt idx="3">
                  <c:v>1.0469999999999999</c:v>
                </c:pt>
                <c:pt idx="4">
                  <c:v>1.077880919</c:v>
                </c:pt>
                <c:pt idx="5">
                  <c:v>1.2030000000000001</c:v>
                </c:pt>
                <c:pt idx="6">
                  <c:v>1.1459999999999999</c:v>
                </c:pt>
                <c:pt idx="7">
                  <c:v>1.0620000000000001</c:v>
                </c:pt>
                <c:pt idx="8">
                  <c:v>1.119</c:v>
                </c:pt>
                <c:pt idx="9">
                  <c:v>1.0637000000000001</c:v>
                </c:pt>
                <c:pt idx="10">
                  <c:v>1.022</c:v>
                </c:pt>
                <c:pt idx="11">
                  <c:v>1.0375000000000001</c:v>
                </c:pt>
                <c:pt idx="12">
                  <c:v>1.2060451029999999</c:v>
                </c:pt>
                <c:pt idx="13">
                  <c:v>1.1891385800000001</c:v>
                </c:pt>
                <c:pt idx="14">
                  <c:v>1.2019575060000001</c:v>
                </c:pt>
                <c:pt idx="15">
                  <c:v>1.200098616</c:v>
                </c:pt>
                <c:pt idx="16">
                  <c:v>1.2081005970000001</c:v>
                </c:pt>
                <c:pt idx="17">
                  <c:v>1.1883595250000001</c:v>
                </c:pt>
                <c:pt idx="18">
                  <c:v>1.1921785009999999</c:v>
                </c:pt>
                <c:pt idx="19">
                  <c:v>1.26</c:v>
                </c:pt>
                <c:pt idx="20">
                  <c:v>1.1000000000000001</c:v>
                </c:pt>
                <c:pt idx="21">
                  <c:v>1.102894526</c:v>
                </c:pt>
                <c:pt idx="22">
                  <c:v>1.189089979</c:v>
                </c:pt>
                <c:pt idx="23">
                  <c:v>1.050792567</c:v>
                </c:pt>
                <c:pt idx="24">
                  <c:v>1.058480597</c:v>
                </c:pt>
                <c:pt idx="25">
                  <c:v>1.1463629781931335</c:v>
                </c:pt>
              </c:numCache>
            </c:numRef>
          </c:val>
          <c:extLst>
            <c:ext xmlns:c16="http://schemas.microsoft.com/office/drawing/2014/chart" uri="{C3380CC4-5D6E-409C-BE32-E72D297353CC}">
              <c16:uniqueId val="{00000001-96B1-40BB-BF2B-C4630DA0FF56}"/>
            </c:ext>
          </c:extLst>
        </c:ser>
        <c:ser>
          <c:idx val="5"/>
          <c:order val="2"/>
          <c:tx>
            <c:strRef>
              <c:f>'master-hpca-ppt'!$G$1</c:f>
              <c:strCache>
                <c:ptCount val="1"/>
                <c:pt idx="0">
                  <c:v>Fully-Connected</c:v>
                </c:pt>
              </c:strCache>
            </c:strRef>
          </c:tx>
          <c:spPr>
            <a:solidFill>
              <a:schemeClr val="accent6"/>
            </a:solidFill>
            <a:ln>
              <a:noFill/>
            </a:ln>
            <a:effectLst/>
          </c:spPr>
          <c:invertIfNegative val="0"/>
          <c:cat>
            <c:strRef>
              <c:f>'master-hpca-ppt'!$A$2:$A$27</c:f>
              <c:strCache>
                <c:ptCount val="26"/>
                <c:pt idx="0">
                  <c:v>tpcU-q8</c:v>
                </c:pt>
                <c:pt idx="1">
                  <c:v>tpcC-q9</c:v>
                </c:pt>
                <c:pt idx="2">
                  <c:v>rod-lavaMD</c:v>
                </c:pt>
                <c:pt idx="3">
                  <c:v>rod-htsp</c:v>
                </c:pt>
                <c:pt idx="4">
                  <c:v>rod-bp</c:v>
                </c:pt>
                <c:pt idx="5">
                  <c:v>rod-srad</c:v>
                </c:pt>
                <c:pt idx="6">
                  <c:v>pb-mriq</c:v>
                </c:pt>
                <c:pt idx="7">
                  <c:v>pb-mrig</c:v>
                </c:pt>
                <c:pt idx="8">
                  <c:v>pb-sad</c:v>
                </c:pt>
                <c:pt idx="9">
                  <c:v>pb-sgemm</c:v>
                </c:pt>
                <c:pt idx="10">
                  <c:v>pb-cutcp</c:v>
                </c:pt>
                <c:pt idx="11">
                  <c:v>cutlass-4096</c:v>
                </c:pt>
                <c:pt idx="12">
                  <c:v>cg-lou</c:v>
                </c:pt>
                <c:pt idx="13">
                  <c:v>cg-bfs</c:v>
                </c:pt>
                <c:pt idx="14">
                  <c:v>cg-sssp</c:v>
                </c:pt>
                <c:pt idx="15">
                  <c:v>cg-pgrnk</c:v>
                </c:pt>
                <c:pt idx="16">
                  <c:v>cg-wcc</c:v>
                </c:pt>
                <c:pt idx="17">
                  <c:v>cg-katz</c:v>
                </c:pt>
                <c:pt idx="18">
                  <c:v>cg-hits</c:v>
                </c:pt>
                <c:pt idx="19">
                  <c:v>ply-2dcon</c:v>
                </c:pt>
                <c:pt idx="20">
                  <c:v>ply-3dcon</c:v>
                </c:pt>
                <c:pt idx="21">
                  <c:v>db-conv-tr</c:v>
                </c:pt>
                <c:pt idx="22">
                  <c:v>db-conv-inf</c:v>
                </c:pt>
                <c:pt idx="23">
                  <c:v>db-rnn-tr</c:v>
                </c:pt>
                <c:pt idx="24">
                  <c:v>db-rnn-inf</c:v>
                </c:pt>
                <c:pt idx="25">
                  <c:v>Geomean</c:v>
                </c:pt>
              </c:strCache>
            </c:strRef>
          </c:cat>
          <c:val>
            <c:numRef>
              <c:f>'master-hpca-ppt'!$G$2:$G$27</c:f>
              <c:numCache>
                <c:formatCode>General</c:formatCode>
                <c:ptCount val="26"/>
                <c:pt idx="0">
                  <c:v>1.246843631</c:v>
                </c:pt>
                <c:pt idx="1">
                  <c:v>1.792650337</c:v>
                </c:pt>
                <c:pt idx="2">
                  <c:v>1.172853071</c:v>
                </c:pt>
                <c:pt idx="3">
                  <c:v>1.0489999999999999</c:v>
                </c:pt>
                <c:pt idx="4">
                  <c:v>1.0270970509999999</c:v>
                </c:pt>
                <c:pt idx="5">
                  <c:v>1.0505133289999999</c:v>
                </c:pt>
                <c:pt idx="6">
                  <c:v>1.38</c:v>
                </c:pt>
                <c:pt idx="7">
                  <c:v>1.0495000000000001</c:v>
                </c:pt>
                <c:pt idx="8">
                  <c:v>1.110258017</c:v>
                </c:pt>
                <c:pt idx="9">
                  <c:v>1.052343322</c:v>
                </c:pt>
                <c:pt idx="10">
                  <c:v>1.0780000000000001</c:v>
                </c:pt>
                <c:pt idx="11">
                  <c:v>1.100239696</c:v>
                </c:pt>
                <c:pt idx="12">
                  <c:v>1.0381058030000001</c:v>
                </c:pt>
                <c:pt idx="13">
                  <c:v>1.0378193040000001</c:v>
                </c:pt>
                <c:pt idx="14">
                  <c:v>1.039599956</c:v>
                </c:pt>
                <c:pt idx="15">
                  <c:v>1.0377402950000001</c:v>
                </c:pt>
                <c:pt idx="16">
                  <c:v>1.0420886439999999</c:v>
                </c:pt>
                <c:pt idx="17">
                  <c:v>1.0406564089999999</c:v>
                </c:pt>
                <c:pt idx="18">
                  <c:v>1.039780385</c:v>
                </c:pt>
                <c:pt idx="19">
                  <c:v>1.2061293850000001</c:v>
                </c:pt>
                <c:pt idx="20">
                  <c:v>1.0089291069999999</c:v>
                </c:pt>
                <c:pt idx="21">
                  <c:v>1.049850674</c:v>
                </c:pt>
                <c:pt idx="22">
                  <c:v>1.0731462940000001</c:v>
                </c:pt>
                <c:pt idx="23">
                  <c:v>1.1048482260000001</c:v>
                </c:pt>
                <c:pt idx="24">
                  <c:v>1.112616697</c:v>
                </c:pt>
                <c:pt idx="25">
                  <c:v>1.1085671210213399</c:v>
                </c:pt>
              </c:numCache>
            </c:numRef>
          </c:val>
          <c:extLst>
            <c:ext xmlns:c16="http://schemas.microsoft.com/office/drawing/2014/chart" uri="{C3380CC4-5D6E-409C-BE32-E72D297353CC}">
              <c16:uniqueId val="{00000002-96B1-40BB-BF2B-C4630DA0FF56}"/>
            </c:ext>
          </c:extLst>
        </c:ser>
        <c:dLbls>
          <c:showLegendKey val="0"/>
          <c:showVal val="0"/>
          <c:showCatName val="0"/>
          <c:showSerName val="0"/>
          <c:showPercent val="0"/>
          <c:showBubbleSize val="0"/>
        </c:dLbls>
        <c:gapWidth val="219"/>
        <c:overlap val="-27"/>
        <c:axId val="313485759"/>
        <c:axId val="313488671"/>
        <c:extLst>
          <c:ext xmlns:c15="http://schemas.microsoft.com/office/drawing/2012/chart" uri="{02D57815-91ED-43cb-92C2-25804820EDAC}">
            <c15:filteredBarSeries>
              <c15:ser>
                <c:idx val="2"/>
                <c:order val="3"/>
                <c:tx>
                  <c:strRef>
                    <c:extLst>
                      <c:ext uri="{02D57815-91ED-43cb-92C2-25804820EDAC}">
                        <c15:formulaRef>
                          <c15:sqref>'master-hpca-ppt'!$H$1</c15:sqref>
                        </c15:formulaRef>
                      </c:ext>
                    </c:extLst>
                    <c:strCache>
                      <c:ptCount val="1"/>
                      <c:pt idx="0">
                        <c:v>Fully-Connected+RBA</c:v>
                      </c:pt>
                    </c:strCache>
                  </c:strRef>
                </c:tx>
                <c:spPr>
                  <a:solidFill>
                    <a:schemeClr val="accent3"/>
                  </a:solidFill>
                  <a:ln>
                    <a:noFill/>
                  </a:ln>
                  <a:effectLst/>
                </c:spPr>
                <c:invertIfNegative val="0"/>
                <c:val>
                  <c:numRef>
                    <c:extLst>
                      <c:ext uri="{02D57815-91ED-43cb-92C2-25804820EDAC}">
                        <c15:formulaRef>
                          <c15:sqref>'master-hpca-ppt'!$H$2:$H$27</c15:sqref>
                        </c15:formulaRef>
                      </c:ext>
                    </c:extLst>
                    <c:numCache>
                      <c:formatCode>General</c:formatCode>
                      <c:ptCount val="26"/>
                      <c:pt idx="0">
                        <c:v>1.2427550000000001</c:v>
                      </c:pt>
                      <c:pt idx="1">
                        <c:v>1.8013399999999999</c:v>
                      </c:pt>
                      <c:pt idx="2">
                        <c:v>1.2207295140000001</c:v>
                      </c:pt>
                      <c:pt idx="3">
                        <c:v>1.2886085039999999</c:v>
                      </c:pt>
                      <c:pt idx="4">
                        <c:v>1.1035579129999999</c:v>
                      </c:pt>
                      <c:pt idx="5">
                        <c:v>1.2807980109999999</c:v>
                      </c:pt>
                      <c:pt idx="6">
                        <c:v>1.2990182800000001</c:v>
                      </c:pt>
                      <c:pt idx="7">
                        <c:v>1.1266549800000001</c:v>
                      </c:pt>
                      <c:pt idx="8">
                        <c:v>1.174274059</c:v>
                      </c:pt>
                      <c:pt idx="9">
                        <c:v>1.0682100000000001</c:v>
                      </c:pt>
                      <c:pt idx="10">
                        <c:v>1.0753299999999999</c:v>
                      </c:pt>
                      <c:pt idx="11">
                        <c:v>1.1001485</c:v>
                      </c:pt>
                      <c:pt idx="19">
                        <c:v>1.352877643</c:v>
                      </c:pt>
                      <c:pt idx="20">
                        <c:v>1.1020000000000001</c:v>
                      </c:pt>
                      <c:pt idx="25">
                        <c:v>1.2196439498088321</c:v>
                      </c:pt>
                    </c:numCache>
                  </c:numRef>
                </c:val>
                <c:extLst>
                  <c:ext xmlns:c16="http://schemas.microsoft.com/office/drawing/2014/chart" uri="{C3380CC4-5D6E-409C-BE32-E72D297353CC}">
                    <c16:uniqueId val="{00000003-96B1-40BB-BF2B-C4630DA0FF56}"/>
                  </c:ext>
                </c:extLst>
              </c15:ser>
            </c15:filteredBarSeries>
          </c:ext>
        </c:extLst>
      </c:barChart>
      <c:catAx>
        <c:axId val="3134857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13488671"/>
        <c:crosses val="autoZero"/>
        <c:auto val="1"/>
        <c:lblAlgn val="ctr"/>
        <c:lblOffset val="100"/>
        <c:noMultiLvlLbl val="0"/>
      </c:catAx>
      <c:valAx>
        <c:axId val="313488671"/>
        <c:scaling>
          <c:orientation val="minMax"/>
          <c:max val="1.8"/>
          <c:min val="0.8"/>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sz="2000" dirty="0"/>
                  <a:t>Speedup over GTO Baseline</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1348575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solidFill>
            <a:schemeClr val="tx1"/>
          </a:solidFill>
          <a:latin typeface="+mn-lt"/>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6"/>
          <c:order val="0"/>
          <c:tx>
            <c:strRef>
              <c:f>'master-hpca-ppt'!$E$1</c:f>
              <c:strCache>
                <c:ptCount val="1"/>
                <c:pt idx="0">
                  <c:v>Bank-steal [VLSI '17]</c:v>
                </c:pt>
              </c:strCache>
            </c:strRef>
          </c:tx>
          <c:spPr>
            <a:solidFill>
              <a:schemeClr val="accent1">
                <a:lumMod val="60000"/>
              </a:schemeClr>
            </a:solidFill>
            <a:ln>
              <a:noFill/>
            </a:ln>
            <a:effectLst/>
          </c:spPr>
          <c:invertIfNegative val="0"/>
          <c:val>
            <c:numRef>
              <c:f>'master-hpca-ppt'!$E$2:$E$27</c:f>
              <c:numCache>
                <c:formatCode>General</c:formatCode>
                <c:ptCount val="26"/>
                <c:pt idx="0">
                  <c:v>1.0004999999999999</c:v>
                </c:pt>
                <c:pt idx="1">
                  <c:v>1</c:v>
                </c:pt>
                <c:pt idx="2">
                  <c:v>0.99999899999999997</c:v>
                </c:pt>
                <c:pt idx="3">
                  <c:v>1</c:v>
                </c:pt>
                <c:pt idx="4">
                  <c:v>0.99570000000000003</c:v>
                </c:pt>
                <c:pt idx="5">
                  <c:v>1.0000070000000001</c:v>
                </c:pt>
                <c:pt idx="6">
                  <c:v>1.0009999999999999</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0.99988785043969763</c:v>
                </c:pt>
              </c:numCache>
            </c:numRef>
          </c:val>
          <c:extLst>
            <c:ext xmlns:c16="http://schemas.microsoft.com/office/drawing/2014/chart" uri="{C3380CC4-5D6E-409C-BE32-E72D297353CC}">
              <c16:uniqueId val="{00000000-96B1-40BB-BF2B-C4630DA0FF56}"/>
            </c:ext>
          </c:extLst>
        </c:ser>
        <c:ser>
          <c:idx val="4"/>
          <c:order val="1"/>
          <c:tx>
            <c:strRef>
              <c:f>'master-hpca-ppt'!$F$1</c:f>
              <c:strCache>
                <c:ptCount val="1"/>
                <c:pt idx="0">
                  <c:v>Shuffle+RBA</c:v>
                </c:pt>
              </c:strCache>
            </c:strRef>
          </c:tx>
          <c:spPr>
            <a:solidFill>
              <a:schemeClr val="accent5"/>
            </a:solidFill>
            <a:ln>
              <a:noFill/>
            </a:ln>
            <a:effectLst/>
          </c:spPr>
          <c:invertIfNegative val="0"/>
          <c:cat>
            <c:strRef>
              <c:f>'master-hpca-ppt'!$A$2:$A$27</c:f>
              <c:strCache>
                <c:ptCount val="26"/>
                <c:pt idx="0">
                  <c:v>tpcU-q8</c:v>
                </c:pt>
                <c:pt idx="1">
                  <c:v>tpcC-q9</c:v>
                </c:pt>
                <c:pt idx="2">
                  <c:v>rod-lavaMD</c:v>
                </c:pt>
                <c:pt idx="3">
                  <c:v>rod-htsp</c:v>
                </c:pt>
                <c:pt idx="4">
                  <c:v>rod-bp</c:v>
                </c:pt>
                <c:pt idx="5">
                  <c:v>rod-srad</c:v>
                </c:pt>
                <c:pt idx="6">
                  <c:v>pb-mriq</c:v>
                </c:pt>
                <c:pt idx="7">
                  <c:v>pb-mrig</c:v>
                </c:pt>
                <c:pt idx="8">
                  <c:v>pb-sad</c:v>
                </c:pt>
                <c:pt idx="9">
                  <c:v>pb-sgemm</c:v>
                </c:pt>
                <c:pt idx="10">
                  <c:v>pb-cutcp</c:v>
                </c:pt>
                <c:pt idx="11">
                  <c:v>cutlass-4096</c:v>
                </c:pt>
                <c:pt idx="12">
                  <c:v>cg-lou</c:v>
                </c:pt>
                <c:pt idx="13">
                  <c:v>cg-bfs</c:v>
                </c:pt>
                <c:pt idx="14">
                  <c:v>cg-sssp</c:v>
                </c:pt>
                <c:pt idx="15">
                  <c:v>cg-pgrnk</c:v>
                </c:pt>
                <c:pt idx="16">
                  <c:v>cg-wcc</c:v>
                </c:pt>
                <c:pt idx="17">
                  <c:v>cg-katz</c:v>
                </c:pt>
                <c:pt idx="18">
                  <c:v>cg-hits</c:v>
                </c:pt>
                <c:pt idx="19">
                  <c:v>ply-2dcon</c:v>
                </c:pt>
                <c:pt idx="20">
                  <c:v>ply-3dcon</c:v>
                </c:pt>
                <c:pt idx="21">
                  <c:v>db-conv-tr</c:v>
                </c:pt>
                <c:pt idx="22">
                  <c:v>db-conv-inf</c:v>
                </c:pt>
                <c:pt idx="23">
                  <c:v>db-rnn-tr</c:v>
                </c:pt>
                <c:pt idx="24">
                  <c:v>db-rnn-inf</c:v>
                </c:pt>
                <c:pt idx="25">
                  <c:v>Geomean</c:v>
                </c:pt>
              </c:strCache>
            </c:strRef>
          </c:cat>
          <c:val>
            <c:numRef>
              <c:f>'master-hpca-ppt'!$F$2:$F$27</c:f>
              <c:numCache>
                <c:formatCode>General</c:formatCode>
                <c:ptCount val="26"/>
                <c:pt idx="0">
                  <c:v>1.2369699999999999</c:v>
                </c:pt>
                <c:pt idx="1">
                  <c:v>1.58</c:v>
                </c:pt>
                <c:pt idx="2">
                  <c:v>1.042439707</c:v>
                </c:pt>
                <c:pt idx="3">
                  <c:v>1.0469999999999999</c:v>
                </c:pt>
                <c:pt idx="4">
                  <c:v>1.077880919</c:v>
                </c:pt>
                <c:pt idx="5">
                  <c:v>1.2030000000000001</c:v>
                </c:pt>
                <c:pt idx="6">
                  <c:v>1.1459999999999999</c:v>
                </c:pt>
                <c:pt idx="7">
                  <c:v>1.0620000000000001</c:v>
                </c:pt>
                <c:pt idx="8">
                  <c:v>1.119</c:v>
                </c:pt>
                <c:pt idx="9">
                  <c:v>1.0637000000000001</c:v>
                </c:pt>
                <c:pt idx="10">
                  <c:v>1.022</c:v>
                </c:pt>
                <c:pt idx="11">
                  <c:v>1.0375000000000001</c:v>
                </c:pt>
                <c:pt idx="12">
                  <c:v>1.2060451029999999</c:v>
                </c:pt>
                <c:pt idx="13">
                  <c:v>1.1891385800000001</c:v>
                </c:pt>
                <c:pt idx="14">
                  <c:v>1.2019575060000001</c:v>
                </c:pt>
                <c:pt idx="15">
                  <c:v>1.200098616</c:v>
                </c:pt>
                <c:pt idx="16">
                  <c:v>1.2081005970000001</c:v>
                </c:pt>
                <c:pt idx="17">
                  <c:v>1.1883595250000001</c:v>
                </c:pt>
                <c:pt idx="18">
                  <c:v>1.1921785009999999</c:v>
                </c:pt>
                <c:pt idx="19">
                  <c:v>1.26</c:v>
                </c:pt>
                <c:pt idx="20">
                  <c:v>1.1000000000000001</c:v>
                </c:pt>
                <c:pt idx="21">
                  <c:v>1.102894526</c:v>
                </c:pt>
                <c:pt idx="22">
                  <c:v>1.189089979</c:v>
                </c:pt>
                <c:pt idx="23">
                  <c:v>1.050792567</c:v>
                </c:pt>
                <c:pt idx="24">
                  <c:v>1.058480597</c:v>
                </c:pt>
                <c:pt idx="25">
                  <c:v>1.1463629781931335</c:v>
                </c:pt>
              </c:numCache>
            </c:numRef>
          </c:val>
          <c:extLst>
            <c:ext xmlns:c16="http://schemas.microsoft.com/office/drawing/2014/chart" uri="{C3380CC4-5D6E-409C-BE32-E72D297353CC}">
              <c16:uniqueId val="{00000001-96B1-40BB-BF2B-C4630DA0FF56}"/>
            </c:ext>
          </c:extLst>
        </c:ser>
        <c:ser>
          <c:idx val="5"/>
          <c:order val="2"/>
          <c:tx>
            <c:strRef>
              <c:f>'master-hpca-ppt'!$G$1</c:f>
              <c:strCache>
                <c:ptCount val="1"/>
                <c:pt idx="0">
                  <c:v>Fully-Connected</c:v>
                </c:pt>
              </c:strCache>
            </c:strRef>
          </c:tx>
          <c:spPr>
            <a:solidFill>
              <a:schemeClr val="accent6"/>
            </a:solidFill>
            <a:ln>
              <a:noFill/>
            </a:ln>
            <a:effectLst/>
          </c:spPr>
          <c:invertIfNegative val="0"/>
          <c:cat>
            <c:strRef>
              <c:f>'master-hpca-ppt'!$A$2:$A$27</c:f>
              <c:strCache>
                <c:ptCount val="26"/>
                <c:pt idx="0">
                  <c:v>tpcU-q8</c:v>
                </c:pt>
                <c:pt idx="1">
                  <c:v>tpcC-q9</c:v>
                </c:pt>
                <c:pt idx="2">
                  <c:v>rod-lavaMD</c:v>
                </c:pt>
                <c:pt idx="3">
                  <c:v>rod-htsp</c:v>
                </c:pt>
                <c:pt idx="4">
                  <c:v>rod-bp</c:v>
                </c:pt>
                <c:pt idx="5">
                  <c:v>rod-srad</c:v>
                </c:pt>
                <c:pt idx="6">
                  <c:v>pb-mriq</c:v>
                </c:pt>
                <c:pt idx="7">
                  <c:v>pb-mrig</c:v>
                </c:pt>
                <c:pt idx="8">
                  <c:v>pb-sad</c:v>
                </c:pt>
                <c:pt idx="9">
                  <c:v>pb-sgemm</c:v>
                </c:pt>
                <c:pt idx="10">
                  <c:v>pb-cutcp</c:v>
                </c:pt>
                <c:pt idx="11">
                  <c:v>cutlass-4096</c:v>
                </c:pt>
                <c:pt idx="12">
                  <c:v>cg-lou</c:v>
                </c:pt>
                <c:pt idx="13">
                  <c:v>cg-bfs</c:v>
                </c:pt>
                <c:pt idx="14">
                  <c:v>cg-sssp</c:v>
                </c:pt>
                <c:pt idx="15">
                  <c:v>cg-pgrnk</c:v>
                </c:pt>
                <c:pt idx="16">
                  <c:v>cg-wcc</c:v>
                </c:pt>
                <c:pt idx="17">
                  <c:v>cg-katz</c:v>
                </c:pt>
                <c:pt idx="18">
                  <c:v>cg-hits</c:v>
                </c:pt>
                <c:pt idx="19">
                  <c:v>ply-2dcon</c:v>
                </c:pt>
                <c:pt idx="20">
                  <c:v>ply-3dcon</c:v>
                </c:pt>
                <c:pt idx="21">
                  <c:v>db-conv-tr</c:v>
                </c:pt>
                <c:pt idx="22">
                  <c:v>db-conv-inf</c:v>
                </c:pt>
                <c:pt idx="23">
                  <c:v>db-rnn-tr</c:v>
                </c:pt>
                <c:pt idx="24">
                  <c:v>db-rnn-inf</c:v>
                </c:pt>
                <c:pt idx="25">
                  <c:v>Geomean</c:v>
                </c:pt>
              </c:strCache>
            </c:strRef>
          </c:cat>
          <c:val>
            <c:numRef>
              <c:f>'master-hpca-ppt'!$G$2:$G$27</c:f>
              <c:numCache>
                <c:formatCode>General</c:formatCode>
                <c:ptCount val="26"/>
                <c:pt idx="0">
                  <c:v>1.246843631</c:v>
                </c:pt>
                <c:pt idx="1">
                  <c:v>1.792650337</c:v>
                </c:pt>
                <c:pt idx="2">
                  <c:v>1.172853071</c:v>
                </c:pt>
                <c:pt idx="3">
                  <c:v>1.0489999999999999</c:v>
                </c:pt>
                <c:pt idx="4">
                  <c:v>1.0270970509999999</c:v>
                </c:pt>
                <c:pt idx="5">
                  <c:v>1.0505133289999999</c:v>
                </c:pt>
                <c:pt idx="6">
                  <c:v>1.38</c:v>
                </c:pt>
                <c:pt idx="7">
                  <c:v>1.0495000000000001</c:v>
                </c:pt>
                <c:pt idx="8">
                  <c:v>1.110258017</c:v>
                </c:pt>
                <c:pt idx="9">
                  <c:v>1.052343322</c:v>
                </c:pt>
                <c:pt idx="10">
                  <c:v>1.0780000000000001</c:v>
                </c:pt>
                <c:pt idx="11">
                  <c:v>1.100239696</c:v>
                </c:pt>
                <c:pt idx="12">
                  <c:v>1.0381058030000001</c:v>
                </c:pt>
                <c:pt idx="13">
                  <c:v>1.0378193040000001</c:v>
                </c:pt>
                <c:pt idx="14">
                  <c:v>1.039599956</c:v>
                </c:pt>
                <c:pt idx="15">
                  <c:v>1.0377402950000001</c:v>
                </c:pt>
                <c:pt idx="16">
                  <c:v>1.0420886439999999</c:v>
                </c:pt>
                <c:pt idx="17">
                  <c:v>1.0406564089999999</c:v>
                </c:pt>
                <c:pt idx="18">
                  <c:v>1.039780385</c:v>
                </c:pt>
                <c:pt idx="19">
                  <c:v>1.2061293850000001</c:v>
                </c:pt>
                <c:pt idx="20">
                  <c:v>1.0089291069999999</c:v>
                </c:pt>
                <c:pt idx="21">
                  <c:v>1.049850674</c:v>
                </c:pt>
                <c:pt idx="22">
                  <c:v>1.0731462940000001</c:v>
                </c:pt>
                <c:pt idx="23">
                  <c:v>1.1048482260000001</c:v>
                </c:pt>
                <c:pt idx="24">
                  <c:v>1.112616697</c:v>
                </c:pt>
                <c:pt idx="25">
                  <c:v>1.1085671210213399</c:v>
                </c:pt>
              </c:numCache>
            </c:numRef>
          </c:val>
          <c:extLst>
            <c:ext xmlns:c16="http://schemas.microsoft.com/office/drawing/2014/chart" uri="{C3380CC4-5D6E-409C-BE32-E72D297353CC}">
              <c16:uniqueId val="{00000002-96B1-40BB-BF2B-C4630DA0FF56}"/>
            </c:ext>
          </c:extLst>
        </c:ser>
        <c:dLbls>
          <c:showLegendKey val="0"/>
          <c:showVal val="0"/>
          <c:showCatName val="0"/>
          <c:showSerName val="0"/>
          <c:showPercent val="0"/>
          <c:showBubbleSize val="0"/>
        </c:dLbls>
        <c:gapWidth val="219"/>
        <c:overlap val="-27"/>
        <c:axId val="313485759"/>
        <c:axId val="313488671"/>
        <c:extLst>
          <c:ext xmlns:c15="http://schemas.microsoft.com/office/drawing/2012/chart" uri="{02D57815-91ED-43cb-92C2-25804820EDAC}">
            <c15:filteredBarSeries>
              <c15:ser>
                <c:idx val="2"/>
                <c:order val="3"/>
                <c:tx>
                  <c:strRef>
                    <c:extLst>
                      <c:ext uri="{02D57815-91ED-43cb-92C2-25804820EDAC}">
                        <c15:formulaRef>
                          <c15:sqref>'master-hpca-ppt'!$H$1</c15:sqref>
                        </c15:formulaRef>
                      </c:ext>
                    </c:extLst>
                    <c:strCache>
                      <c:ptCount val="1"/>
                      <c:pt idx="0">
                        <c:v>Fully-Connected+RBA</c:v>
                      </c:pt>
                    </c:strCache>
                  </c:strRef>
                </c:tx>
                <c:spPr>
                  <a:solidFill>
                    <a:schemeClr val="accent3"/>
                  </a:solidFill>
                  <a:ln>
                    <a:noFill/>
                  </a:ln>
                  <a:effectLst/>
                </c:spPr>
                <c:invertIfNegative val="0"/>
                <c:val>
                  <c:numRef>
                    <c:extLst>
                      <c:ext uri="{02D57815-91ED-43cb-92C2-25804820EDAC}">
                        <c15:formulaRef>
                          <c15:sqref>'master-hpca-ppt'!$H$2:$H$27</c15:sqref>
                        </c15:formulaRef>
                      </c:ext>
                    </c:extLst>
                    <c:numCache>
                      <c:formatCode>General</c:formatCode>
                      <c:ptCount val="26"/>
                      <c:pt idx="0">
                        <c:v>1.2427550000000001</c:v>
                      </c:pt>
                      <c:pt idx="1">
                        <c:v>1.8013399999999999</c:v>
                      </c:pt>
                      <c:pt idx="2">
                        <c:v>1.2207295140000001</c:v>
                      </c:pt>
                      <c:pt idx="3">
                        <c:v>1.2886085039999999</c:v>
                      </c:pt>
                      <c:pt idx="4">
                        <c:v>1.1035579129999999</c:v>
                      </c:pt>
                      <c:pt idx="5">
                        <c:v>1.2807980109999999</c:v>
                      </c:pt>
                      <c:pt idx="6">
                        <c:v>1.2990182800000001</c:v>
                      </c:pt>
                      <c:pt idx="7">
                        <c:v>1.1266549800000001</c:v>
                      </c:pt>
                      <c:pt idx="8">
                        <c:v>1.174274059</c:v>
                      </c:pt>
                      <c:pt idx="9">
                        <c:v>1.0682100000000001</c:v>
                      </c:pt>
                      <c:pt idx="10">
                        <c:v>1.0753299999999999</c:v>
                      </c:pt>
                      <c:pt idx="11">
                        <c:v>1.1001485</c:v>
                      </c:pt>
                      <c:pt idx="19">
                        <c:v>1.352877643</c:v>
                      </c:pt>
                      <c:pt idx="20">
                        <c:v>1.1020000000000001</c:v>
                      </c:pt>
                      <c:pt idx="25">
                        <c:v>1.2196439498088321</c:v>
                      </c:pt>
                    </c:numCache>
                  </c:numRef>
                </c:val>
                <c:extLst>
                  <c:ext xmlns:c16="http://schemas.microsoft.com/office/drawing/2014/chart" uri="{C3380CC4-5D6E-409C-BE32-E72D297353CC}">
                    <c16:uniqueId val="{00000003-96B1-40BB-BF2B-C4630DA0FF56}"/>
                  </c:ext>
                </c:extLst>
              </c15:ser>
            </c15:filteredBarSeries>
          </c:ext>
        </c:extLst>
      </c:barChart>
      <c:catAx>
        <c:axId val="3134857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13488671"/>
        <c:crosses val="autoZero"/>
        <c:auto val="1"/>
        <c:lblAlgn val="ctr"/>
        <c:lblOffset val="100"/>
        <c:noMultiLvlLbl val="0"/>
      </c:catAx>
      <c:valAx>
        <c:axId val="313488671"/>
        <c:scaling>
          <c:orientation val="minMax"/>
          <c:max val="1.8"/>
          <c:min val="0.8"/>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sz="2000" dirty="0"/>
                  <a:t>Speedup over GTO Baseline</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1348575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solidFill>
            <a:schemeClr val="tx1"/>
          </a:solidFill>
          <a:latin typeface="+mn-lt"/>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3"/>
          <c:order val="3"/>
          <c:tx>
            <c:strRef>
              <c:f>'fully+RBA'!$D$1</c:f>
              <c:strCache>
                <c:ptCount val="1"/>
                <c:pt idx="0">
                  <c:v>RBA</c:v>
                </c:pt>
              </c:strCache>
            </c:strRef>
          </c:tx>
          <c:spPr>
            <a:solidFill>
              <a:schemeClr val="accent4"/>
            </a:solidFill>
            <a:ln>
              <a:noFill/>
            </a:ln>
            <a:effectLst/>
          </c:spPr>
          <c:invertIfNegative val="0"/>
          <c:cat>
            <c:strRef>
              <c:f>'fully+RBA'!$A$2:$A$20</c:f>
              <c:strCache>
                <c:ptCount val="19"/>
                <c:pt idx="0">
                  <c:v>rod-bp</c:v>
                </c:pt>
                <c:pt idx="1">
                  <c:v>rod-srad</c:v>
                </c:pt>
                <c:pt idx="2">
                  <c:v>pb-mrig</c:v>
                </c:pt>
                <c:pt idx="3">
                  <c:v>pb-sad</c:v>
                </c:pt>
                <c:pt idx="4">
                  <c:v>pb-sgemm</c:v>
                </c:pt>
                <c:pt idx="5">
                  <c:v>cg-lou</c:v>
                </c:pt>
                <c:pt idx="6">
                  <c:v>cg-bfs</c:v>
                </c:pt>
                <c:pt idx="7">
                  <c:v>cg-sssp</c:v>
                </c:pt>
                <c:pt idx="8">
                  <c:v>cg-pgrnk</c:v>
                </c:pt>
                <c:pt idx="9">
                  <c:v>cg-wcc</c:v>
                </c:pt>
                <c:pt idx="10">
                  <c:v>cg-katz</c:v>
                </c:pt>
                <c:pt idx="11">
                  <c:v>cg-hits</c:v>
                </c:pt>
                <c:pt idx="12">
                  <c:v>ply-2dcon</c:v>
                </c:pt>
                <c:pt idx="13">
                  <c:v>ply-3dcon</c:v>
                </c:pt>
                <c:pt idx="14">
                  <c:v>db-conv-tr</c:v>
                </c:pt>
                <c:pt idx="15">
                  <c:v>db-conv-inf</c:v>
                </c:pt>
                <c:pt idx="16">
                  <c:v>db-rnn-tr</c:v>
                </c:pt>
                <c:pt idx="17">
                  <c:v>db-rnn-inf</c:v>
                </c:pt>
                <c:pt idx="18">
                  <c:v>Geomean</c:v>
                </c:pt>
              </c:strCache>
            </c:strRef>
          </c:cat>
          <c:val>
            <c:numRef>
              <c:f>'fully+RBA'!$D$2:$D$20</c:f>
              <c:numCache>
                <c:formatCode>General</c:formatCode>
                <c:ptCount val="19"/>
                <c:pt idx="0">
                  <c:v>1.077880919</c:v>
                </c:pt>
                <c:pt idx="1">
                  <c:v>1.2032214320000001</c:v>
                </c:pt>
                <c:pt idx="2">
                  <c:v>1.0620000000000001</c:v>
                </c:pt>
                <c:pt idx="3">
                  <c:v>1.1120186169999999</c:v>
                </c:pt>
                <c:pt idx="4">
                  <c:v>1.0637068460000001</c:v>
                </c:pt>
                <c:pt idx="5">
                  <c:v>1.2060451029999999</c:v>
                </c:pt>
                <c:pt idx="6">
                  <c:v>1.1891385800000001</c:v>
                </c:pt>
                <c:pt idx="7">
                  <c:v>1.2019575060000001</c:v>
                </c:pt>
                <c:pt idx="8">
                  <c:v>1.200098616</c:v>
                </c:pt>
                <c:pt idx="9">
                  <c:v>1.2081005970000001</c:v>
                </c:pt>
                <c:pt idx="10">
                  <c:v>1.1883595250000001</c:v>
                </c:pt>
                <c:pt idx="11">
                  <c:v>1.1921785009999999</c:v>
                </c:pt>
                <c:pt idx="12">
                  <c:v>1.241448745</c:v>
                </c:pt>
                <c:pt idx="13">
                  <c:v>1.1009933300000001</c:v>
                </c:pt>
                <c:pt idx="14">
                  <c:v>1.104009684</c:v>
                </c:pt>
                <c:pt idx="15">
                  <c:v>1.1587640459999999</c:v>
                </c:pt>
                <c:pt idx="16">
                  <c:v>1.006818859</c:v>
                </c:pt>
                <c:pt idx="17">
                  <c:v>1.0092223579999999</c:v>
                </c:pt>
                <c:pt idx="18">
                  <c:v>1.1380186395727832</c:v>
                </c:pt>
              </c:numCache>
            </c:numRef>
          </c:val>
          <c:extLst>
            <c:ext xmlns:c16="http://schemas.microsoft.com/office/drawing/2014/chart" uri="{C3380CC4-5D6E-409C-BE32-E72D297353CC}">
              <c16:uniqueId val="{00000000-3062-4EB2-BF48-2EC1F23139FF}"/>
            </c:ext>
          </c:extLst>
        </c:ser>
        <c:ser>
          <c:idx val="5"/>
          <c:order val="5"/>
          <c:tx>
            <c:strRef>
              <c:f>'fully+RBA'!$G$1</c:f>
              <c:strCache>
                <c:ptCount val="1"/>
                <c:pt idx="0">
                  <c:v>Fully-Connected</c:v>
                </c:pt>
              </c:strCache>
            </c:strRef>
          </c:tx>
          <c:spPr>
            <a:solidFill>
              <a:schemeClr val="accent6"/>
            </a:solidFill>
            <a:ln>
              <a:noFill/>
            </a:ln>
            <a:effectLst/>
          </c:spPr>
          <c:invertIfNegative val="0"/>
          <c:cat>
            <c:strRef>
              <c:f>'fully+RBA'!$A$2:$A$20</c:f>
              <c:strCache>
                <c:ptCount val="19"/>
                <c:pt idx="0">
                  <c:v>rod-bp</c:v>
                </c:pt>
                <c:pt idx="1">
                  <c:v>rod-srad</c:v>
                </c:pt>
                <c:pt idx="2">
                  <c:v>pb-mrig</c:v>
                </c:pt>
                <c:pt idx="3">
                  <c:v>pb-sad</c:v>
                </c:pt>
                <c:pt idx="4">
                  <c:v>pb-sgemm</c:v>
                </c:pt>
                <c:pt idx="5">
                  <c:v>cg-lou</c:v>
                </c:pt>
                <c:pt idx="6">
                  <c:v>cg-bfs</c:v>
                </c:pt>
                <c:pt idx="7">
                  <c:v>cg-sssp</c:v>
                </c:pt>
                <c:pt idx="8">
                  <c:v>cg-pgrnk</c:v>
                </c:pt>
                <c:pt idx="9">
                  <c:v>cg-wcc</c:v>
                </c:pt>
                <c:pt idx="10">
                  <c:v>cg-katz</c:v>
                </c:pt>
                <c:pt idx="11">
                  <c:v>cg-hits</c:v>
                </c:pt>
                <c:pt idx="12">
                  <c:v>ply-2dcon</c:v>
                </c:pt>
                <c:pt idx="13">
                  <c:v>ply-3dcon</c:v>
                </c:pt>
                <c:pt idx="14">
                  <c:v>db-conv-tr</c:v>
                </c:pt>
                <c:pt idx="15">
                  <c:v>db-conv-inf</c:v>
                </c:pt>
                <c:pt idx="16">
                  <c:v>db-rnn-tr</c:v>
                </c:pt>
                <c:pt idx="17">
                  <c:v>db-rnn-inf</c:v>
                </c:pt>
                <c:pt idx="18">
                  <c:v>Geomean</c:v>
                </c:pt>
              </c:strCache>
            </c:strRef>
          </c:cat>
          <c:val>
            <c:numRef>
              <c:f>'fully+RBA'!$G$2:$G$20</c:f>
              <c:numCache>
                <c:formatCode>General</c:formatCode>
                <c:ptCount val="19"/>
                <c:pt idx="0">
                  <c:v>1.0270970509999999</c:v>
                </c:pt>
                <c:pt idx="1">
                  <c:v>1.0505133289999999</c:v>
                </c:pt>
                <c:pt idx="2">
                  <c:v>1.0495000000000001</c:v>
                </c:pt>
                <c:pt idx="3">
                  <c:v>1.110258017</c:v>
                </c:pt>
                <c:pt idx="4">
                  <c:v>1.052343322</c:v>
                </c:pt>
                <c:pt idx="5">
                  <c:v>1.0381058030000001</c:v>
                </c:pt>
                <c:pt idx="6">
                  <c:v>1.0378193040000001</c:v>
                </c:pt>
                <c:pt idx="7">
                  <c:v>1.039599956</c:v>
                </c:pt>
                <c:pt idx="8">
                  <c:v>1.0377402950000001</c:v>
                </c:pt>
                <c:pt idx="9">
                  <c:v>1.0420886439999999</c:v>
                </c:pt>
                <c:pt idx="10">
                  <c:v>1.0406564089999999</c:v>
                </c:pt>
                <c:pt idx="11">
                  <c:v>1.039780385</c:v>
                </c:pt>
                <c:pt idx="12">
                  <c:v>1.2061293850000001</c:v>
                </c:pt>
                <c:pt idx="13">
                  <c:v>1.0089291069999999</c:v>
                </c:pt>
                <c:pt idx="14">
                  <c:v>1.049850674</c:v>
                </c:pt>
                <c:pt idx="15">
                  <c:v>1.0731462940000001</c:v>
                </c:pt>
                <c:pt idx="16">
                  <c:v>1.1048482260000001</c:v>
                </c:pt>
                <c:pt idx="17">
                  <c:v>1.112616697</c:v>
                </c:pt>
                <c:pt idx="18">
                  <c:v>1.0613883926553274</c:v>
                </c:pt>
              </c:numCache>
            </c:numRef>
          </c:val>
          <c:extLst>
            <c:ext xmlns:c16="http://schemas.microsoft.com/office/drawing/2014/chart" uri="{C3380CC4-5D6E-409C-BE32-E72D297353CC}">
              <c16:uniqueId val="{00000001-3062-4EB2-BF48-2EC1F23139FF}"/>
            </c:ext>
          </c:extLst>
        </c:ser>
        <c:ser>
          <c:idx val="2"/>
          <c:order val="6"/>
          <c:tx>
            <c:strRef>
              <c:f>'fully+RBA'!$H$1</c:f>
              <c:strCache>
                <c:ptCount val="1"/>
                <c:pt idx="0">
                  <c:v>Fully-connected+RBA</c:v>
                </c:pt>
              </c:strCache>
            </c:strRef>
          </c:tx>
          <c:spPr>
            <a:solidFill>
              <a:schemeClr val="accent3"/>
            </a:solidFill>
            <a:ln>
              <a:noFill/>
            </a:ln>
            <a:effectLst/>
          </c:spPr>
          <c:invertIfNegative val="0"/>
          <c:val>
            <c:numRef>
              <c:f>'fully+RBA'!$H$2:$H$20</c:f>
              <c:numCache>
                <c:formatCode>General</c:formatCode>
                <c:ptCount val="19"/>
                <c:pt idx="0">
                  <c:v>1.1035579129999999</c:v>
                </c:pt>
                <c:pt idx="1">
                  <c:v>1.2807980109999999</c:v>
                </c:pt>
                <c:pt idx="2">
                  <c:v>1.1266549800000001</c:v>
                </c:pt>
                <c:pt idx="3">
                  <c:v>1.174274059</c:v>
                </c:pt>
                <c:pt idx="4">
                  <c:v>1.0749109999999999</c:v>
                </c:pt>
                <c:pt idx="5">
                  <c:v>1.2210395919999999</c:v>
                </c:pt>
                <c:pt idx="6">
                  <c:v>1.2319306640000001</c:v>
                </c:pt>
                <c:pt idx="7">
                  <c:v>1.218187774</c:v>
                </c:pt>
                <c:pt idx="8">
                  <c:v>1.213896399</c:v>
                </c:pt>
                <c:pt idx="9">
                  <c:v>1.221645235</c:v>
                </c:pt>
                <c:pt idx="10">
                  <c:v>1.2207159869999999</c:v>
                </c:pt>
                <c:pt idx="11">
                  <c:v>1.242004611</c:v>
                </c:pt>
                <c:pt idx="12">
                  <c:v>1.352877643</c:v>
                </c:pt>
                <c:pt idx="13">
                  <c:v>1.1020000000000001</c:v>
                </c:pt>
                <c:pt idx="14">
                  <c:v>1.154332014</c:v>
                </c:pt>
                <c:pt idx="15">
                  <c:v>1.410763821</c:v>
                </c:pt>
                <c:pt idx="16">
                  <c:v>1.1074954239999999</c:v>
                </c:pt>
                <c:pt idx="17">
                  <c:v>1.118129011</c:v>
                </c:pt>
                <c:pt idx="18">
                  <c:v>1.1955413043904928</c:v>
                </c:pt>
              </c:numCache>
            </c:numRef>
          </c:val>
          <c:extLst>
            <c:ext xmlns:c16="http://schemas.microsoft.com/office/drawing/2014/chart" uri="{C3380CC4-5D6E-409C-BE32-E72D297353CC}">
              <c16:uniqueId val="{00000002-3062-4EB2-BF48-2EC1F23139FF}"/>
            </c:ext>
          </c:extLst>
        </c:ser>
        <c:dLbls>
          <c:showLegendKey val="0"/>
          <c:showVal val="0"/>
          <c:showCatName val="0"/>
          <c:showSerName val="0"/>
          <c:showPercent val="0"/>
          <c:showBubbleSize val="0"/>
        </c:dLbls>
        <c:gapWidth val="219"/>
        <c:overlap val="-27"/>
        <c:axId val="313485759"/>
        <c:axId val="313488671"/>
        <c:extLst>
          <c:ext xmlns:c15="http://schemas.microsoft.com/office/drawing/2012/chart" uri="{02D57815-91ED-43cb-92C2-25804820EDAC}">
            <c15:filteredBarSeries>
              <c15:ser>
                <c:idx val="0"/>
                <c:order val="0"/>
                <c:tx>
                  <c:strRef>
                    <c:extLst>
                      <c:ext uri="{02D57815-91ED-43cb-92C2-25804820EDAC}">
                        <c15:formulaRef>
                          <c15:sqref>'fully+RBA'!$B$1</c15:sqref>
                        </c15:formulaRef>
                      </c:ext>
                    </c:extLst>
                    <c:strCache>
                      <c:ptCount val="1"/>
                      <c:pt idx="0">
                        <c:v>Baseline</c:v>
                      </c:pt>
                    </c:strCache>
                  </c:strRef>
                </c:tx>
                <c:spPr>
                  <a:solidFill>
                    <a:schemeClr val="accent1"/>
                  </a:solidFill>
                  <a:ln>
                    <a:noFill/>
                  </a:ln>
                  <a:effectLst/>
                </c:spPr>
                <c:invertIfNegative val="0"/>
                <c:cat>
                  <c:strRef>
                    <c:extLst>
                      <c:ext uri="{02D57815-91ED-43cb-92C2-25804820EDAC}">
                        <c15:formulaRef>
                          <c15:sqref>'fully+RBA'!$A$2:$A$20</c15:sqref>
                        </c15:formulaRef>
                      </c:ext>
                    </c:extLst>
                    <c:strCache>
                      <c:ptCount val="19"/>
                      <c:pt idx="0">
                        <c:v>rod-bp</c:v>
                      </c:pt>
                      <c:pt idx="1">
                        <c:v>rod-srad</c:v>
                      </c:pt>
                      <c:pt idx="2">
                        <c:v>pb-mrig</c:v>
                      </c:pt>
                      <c:pt idx="3">
                        <c:v>pb-sad</c:v>
                      </c:pt>
                      <c:pt idx="4">
                        <c:v>pb-sgemm</c:v>
                      </c:pt>
                      <c:pt idx="5">
                        <c:v>cg-lou</c:v>
                      </c:pt>
                      <c:pt idx="6">
                        <c:v>cg-bfs</c:v>
                      </c:pt>
                      <c:pt idx="7">
                        <c:v>cg-sssp</c:v>
                      </c:pt>
                      <c:pt idx="8">
                        <c:v>cg-pgrnk</c:v>
                      </c:pt>
                      <c:pt idx="9">
                        <c:v>cg-wcc</c:v>
                      </c:pt>
                      <c:pt idx="10">
                        <c:v>cg-katz</c:v>
                      </c:pt>
                      <c:pt idx="11">
                        <c:v>cg-hits</c:v>
                      </c:pt>
                      <c:pt idx="12">
                        <c:v>ply-2dcon</c:v>
                      </c:pt>
                      <c:pt idx="13">
                        <c:v>ply-3dcon</c:v>
                      </c:pt>
                      <c:pt idx="14">
                        <c:v>db-conv-tr</c:v>
                      </c:pt>
                      <c:pt idx="15">
                        <c:v>db-conv-inf</c:v>
                      </c:pt>
                      <c:pt idx="16">
                        <c:v>db-rnn-tr</c:v>
                      </c:pt>
                      <c:pt idx="17">
                        <c:v>db-rnn-inf</c:v>
                      </c:pt>
                      <c:pt idx="18">
                        <c:v>Geomean</c:v>
                      </c:pt>
                    </c:strCache>
                  </c:strRef>
                </c:cat>
                <c:val>
                  <c:numRef>
                    <c:extLst>
                      <c:ext uri="{02D57815-91ED-43cb-92C2-25804820EDAC}">
                        <c15:formulaRef>
                          <c15:sqref>'fully+RBA'!$B$2:$B$19</c15:sqref>
                        </c15:formulaRef>
                      </c:ext>
                    </c:extLst>
                    <c:numCache>
                      <c:formatCode>General</c:formatCode>
                      <c:ptCount val="18"/>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numCache>
                  </c:numRef>
                </c:val>
                <c:extLst>
                  <c:ext xmlns:c16="http://schemas.microsoft.com/office/drawing/2014/chart" uri="{C3380CC4-5D6E-409C-BE32-E72D297353CC}">
                    <c16:uniqueId val="{00000003-3062-4EB2-BF48-2EC1F23139FF}"/>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'fully+RBA'!$C$1</c15:sqref>
                        </c15:formulaRef>
                      </c:ext>
                    </c:extLst>
                    <c:strCache>
                      <c:ptCount val="1"/>
                      <c:pt idx="0">
                        <c:v>Shuffle</c:v>
                      </c:pt>
                    </c:strCache>
                  </c:strRef>
                </c:tx>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'fully+RBA'!$A$2:$A$20</c15:sqref>
                        </c15:formulaRef>
                      </c:ext>
                    </c:extLst>
                    <c:strCache>
                      <c:ptCount val="19"/>
                      <c:pt idx="0">
                        <c:v>rod-bp</c:v>
                      </c:pt>
                      <c:pt idx="1">
                        <c:v>rod-srad</c:v>
                      </c:pt>
                      <c:pt idx="2">
                        <c:v>pb-mrig</c:v>
                      </c:pt>
                      <c:pt idx="3">
                        <c:v>pb-sad</c:v>
                      </c:pt>
                      <c:pt idx="4">
                        <c:v>pb-sgemm</c:v>
                      </c:pt>
                      <c:pt idx="5">
                        <c:v>cg-lou</c:v>
                      </c:pt>
                      <c:pt idx="6">
                        <c:v>cg-bfs</c:v>
                      </c:pt>
                      <c:pt idx="7">
                        <c:v>cg-sssp</c:v>
                      </c:pt>
                      <c:pt idx="8">
                        <c:v>cg-pgrnk</c:v>
                      </c:pt>
                      <c:pt idx="9">
                        <c:v>cg-wcc</c:v>
                      </c:pt>
                      <c:pt idx="10">
                        <c:v>cg-katz</c:v>
                      </c:pt>
                      <c:pt idx="11">
                        <c:v>cg-hits</c:v>
                      </c:pt>
                      <c:pt idx="12">
                        <c:v>ply-2dcon</c:v>
                      </c:pt>
                      <c:pt idx="13">
                        <c:v>ply-3dcon</c:v>
                      </c:pt>
                      <c:pt idx="14">
                        <c:v>db-conv-tr</c:v>
                      </c:pt>
                      <c:pt idx="15">
                        <c:v>db-conv-inf</c:v>
                      </c:pt>
                      <c:pt idx="16">
                        <c:v>db-rnn-tr</c:v>
                      </c:pt>
                      <c:pt idx="17">
                        <c:v>db-rnn-inf</c:v>
                      </c:pt>
                      <c:pt idx="18">
                        <c:v>Geomean</c:v>
                      </c:pt>
                    </c:strCache>
                  </c:strRef>
                </c:cat>
                <c:val>
                  <c:numRef>
                    <c:extLst xmlns:c15="http://schemas.microsoft.com/office/drawing/2012/chart">
                      <c:ext xmlns:c15="http://schemas.microsoft.com/office/drawing/2012/chart" uri="{02D57815-91ED-43cb-92C2-25804820EDAC}">
                        <c15:formulaRef>
                          <c15:sqref>'fully+RBA'!$C$2:$C$19</c15:sqref>
                        </c15:formulaRef>
                      </c:ext>
                    </c:extLst>
                    <c:numCache>
                      <c:formatCode>General</c:formatCode>
                      <c:ptCount val="18"/>
                      <c:pt idx="0">
                        <c:v>1</c:v>
                      </c:pt>
                      <c:pt idx="1">
                        <c:v>1.002</c:v>
                      </c:pt>
                      <c:pt idx="2">
                        <c:v>1.0029999999999999</c:v>
                      </c:pt>
                      <c:pt idx="3">
                        <c:v>1</c:v>
                      </c:pt>
                      <c:pt idx="4">
                        <c:v>1.0329392690000001</c:v>
                      </c:pt>
                      <c:pt idx="5">
                        <c:v>1</c:v>
                      </c:pt>
                      <c:pt idx="6">
                        <c:v>1</c:v>
                      </c:pt>
                      <c:pt idx="7">
                        <c:v>1</c:v>
                      </c:pt>
                      <c:pt idx="8">
                        <c:v>1</c:v>
                      </c:pt>
                      <c:pt idx="9">
                        <c:v>1</c:v>
                      </c:pt>
                      <c:pt idx="10">
                        <c:v>1</c:v>
                      </c:pt>
                      <c:pt idx="11">
                        <c:v>1</c:v>
                      </c:pt>
                      <c:pt idx="12">
                        <c:v>1.063989302</c:v>
                      </c:pt>
                      <c:pt idx="13">
                        <c:v>1.001103783</c:v>
                      </c:pt>
                      <c:pt idx="14">
                        <c:v>1.0022079239999999</c:v>
                      </c:pt>
                      <c:pt idx="15">
                        <c:v>1.0212561419999999</c:v>
                      </c:pt>
                      <c:pt idx="16">
                        <c:v>1.02808733</c:v>
                      </c:pt>
                      <c:pt idx="17">
                        <c:v>1.0306388319999999</c:v>
                      </c:pt>
                    </c:numCache>
                  </c:numRef>
                </c:val>
                <c:extLst xmlns:c15="http://schemas.microsoft.com/office/drawing/2012/chart">
                  <c:ext xmlns:c16="http://schemas.microsoft.com/office/drawing/2014/chart" uri="{C3380CC4-5D6E-409C-BE32-E72D297353CC}">
                    <c16:uniqueId val="{00000004-3062-4EB2-BF48-2EC1F23139FF}"/>
                  </c:ext>
                </c:extLst>
              </c15:ser>
            </c15:filteredBarSeries>
            <c15:filteredBarSeries>
              <c15:ser>
                <c:idx val="6"/>
                <c:order val="2"/>
                <c:tx>
                  <c:strRef>
                    <c:extLst xmlns:c15="http://schemas.microsoft.com/office/drawing/2012/chart">
                      <c:ext xmlns:c15="http://schemas.microsoft.com/office/drawing/2012/chart" uri="{02D57815-91ED-43cb-92C2-25804820EDAC}">
                        <c15:formulaRef>
                          <c15:sqref>'fully+RBA'!$E$1</c15:sqref>
                        </c15:formulaRef>
                      </c:ext>
                    </c:extLst>
                    <c:strCache>
                      <c:ptCount val="1"/>
                      <c:pt idx="0">
                        <c:v>Bank-steal [33]</c:v>
                      </c:pt>
                    </c:strCache>
                  </c:strRef>
                </c:tx>
                <c:spPr>
                  <a:solidFill>
                    <a:schemeClr val="accent1">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'fully+RBA'!$A$2:$A$20</c15:sqref>
                        </c15:formulaRef>
                      </c:ext>
                    </c:extLst>
                    <c:strCache>
                      <c:ptCount val="19"/>
                      <c:pt idx="0">
                        <c:v>rod-bp</c:v>
                      </c:pt>
                      <c:pt idx="1">
                        <c:v>rod-srad</c:v>
                      </c:pt>
                      <c:pt idx="2">
                        <c:v>pb-mrig</c:v>
                      </c:pt>
                      <c:pt idx="3">
                        <c:v>pb-sad</c:v>
                      </c:pt>
                      <c:pt idx="4">
                        <c:v>pb-sgemm</c:v>
                      </c:pt>
                      <c:pt idx="5">
                        <c:v>cg-lou</c:v>
                      </c:pt>
                      <c:pt idx="6">
                        <c:v>cg-bfs</c:v>
                      </c:pt>
                      <c:pt idx="7">
                        <c:v>cg-sssp</c:v>
                      </c:pt>
                      <c:pt idx="8">
                        <c:v>cg-pgrnk</c:v>
                      </c:pt>
                      <c:pt idx="9">
                        <c:v>cg-wcc</c:v>
                      </c:pt>
                      <c:pt idx="10">
                        <c:v>cg-katz</c:v>
                      </c:pt>
                      <c:pt idx="11">
                        <c:v>cg-hits</c:v>
                      </c:pt>
                      <c:pt idx="12">
                        <c:v>ply-2dcon</c:v>
                      </c:pt>
                      <c:pt idx="13">
                        <c:v>ply-3dcon</c:v>
                      </c:pt>
                      <c:pt idx="14">
                        <c:v>db-conv-tr</c:v>
                      </c:pt>
                      <c:pt idx="15">
                        <c:v>db-conv-inf</c:v>
                      </c:pt>
                      <c:pt idx="16">
                        <c:v>db-rnn-tr</c:v>
                      </c:pt>
                      <c:pt idx="17">
                        <c:v>db-rnn-inf</c:v>
                      </c:pt>
                      <c:pt idx="18">
                        <c:v>Geomean</c:v>
                      </c:pt>
                    </c:strCache>
                  </c:strRef>
                </c:cat>
                <c:val>
                  <c:numRef>
                    <c:extLst xmlns:c15="http://schemas.microsoft.com/office/drawing/2012/chart">
                      <c:ext xmlns:c15="http://schemas.microsoft.com/office/drawing/2012/chart" uri="{02D57815-91ED-43cb-92C2-25804820EDAC}">
                        <c15:formulaRef>
                          <c15:sqref>'fully+RBA'!$E$2:$E$19</c15:sqref>
                        </c15:formulaRef>
                      </c:ext>
                    </c:extLst>
                    <c:numCache>
                      <c:formatCode>General</c:formatCode>
                      <c:ptCount val="18"/>
                      <c:pt idx="0">
                        <c:v>0.99570000000000003</c:v>
                      </c:pt>
                      <c:pt idx="1">
                        <c:v>1.0000070000000001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numCache>
                  </c:numRef>
                </c:val>
                <c:extLst xmlns:c15="http://schemas.microsoft.com/office/drawing/2012/chart">
                  <c:ext xmlns:c16="http://schemas.microsoft.com/office/drawing/2014/chart" uri="{C3380CC4-5D6E-409C-BE32-E72D297353CC}">
                    <c16:uniqueId val="{00000005-3062-4EB2-BF48-2EC1F23139FF}"/>
                  </c:ext>
                </c:extLst>
              </c15:ser>
            </c15:filteredBarSeries>
            <c15:filteredBarSeries>
              <c15:ser>
                <c:idx val="4"/>
                <c:order val="4"/>
                <c:tx>
                  <c:strRef>
                    <c:extLst xmlns:c15="http://schemas.microsoft.com/office/drawing/2012/chart">
                      <c:ext xmlns:c15="http://schemas.microsoft.com/office/drawing/2012/chart" uri="{02D57815-91ED-43cb-92C2-25804820EDAC}">
                        <c15:formulaRef>
                          <c15:sqref>'fully+RBA'!$F$1</c15:sqref>
                        </c15:formulaRef>
                      </c:ext>
                    </c:extLst>
                    <c:strCache>
                      <c:ptCount val="1"/>
                      <c:pt idx="0">
                        <c:v>Shuffle + RBA</c:v>
                      </c:pt>
                    </c:strCache>
                  </c:strRef>
                </c:tx>
                <c:spPr>
                  <a:solidFill>
                    <a:schemeClr val="accent5"/>
                  </a:solidFill>
                  <a:ln>
                    <a:noFill/>
                  </a:ln>
                  <a:effectLst/>
                </c:spPr>
                <c:invertIfNegative val="0"/>
                <c:cat>
                  <c:strRef>
                    <c:extLst xmlns:c15="http://schemas.microsoft.com/office/drawing/2012/chart">
                      <c:ext xmlns:c15="http://schemas.microsoft.com/office/drawing/2012/chart" uri="{02D57815-91ED-43cb-92C2-25804820EDAC}">
                        <c15:formulaRef>
                          <c15:sqref>'fully+RBA'!$A$2:$A$20</c15:sqref>
                        </c15:formulaRef>
                      </c:ext>
                    </c:extLst>
                    <c:strCache>
                      <c:ptCount val="19"/>
                      <c:pt idx="0">
                        <c:v>rod-bp</c:v>
                      </c:pt>
                      <c:pt idx="1">
                        <c:v>rod-srad</c:v>
                      </c:pt>
                      <c:pt idx="2">
                        <c:v>pb-mrig</c:v>
                      </c:pt>
                      <c:pt idx="3">
                        <c:v>pb-sad</c:v>
                      </c:pt>
                      <c:pt idx="4">
                        <c:v>pb-sgemm</c:v>
                      </c:pt>
                      <c:pt idx="5">
                        <c:v>cg-lou</c:v>
                      </c:pt>
                      <c:pt idx="6">
                        <c:v>cg-bfs</c:v>
                      </c:pt>
                      <c:pt idx="7">
                        <c:v>cg-sssp</c:v>
                      </c:pt>
                      <c:pt idx="8">
                        <c:v>cg-pgrnk</c:v>
                      </c:pt>
                      <c:pt idx="9">
                        <c:v>cg-wcc</c:v>
                      </c:pt>
                      <c:pt idx="10">
                        <c:v>cg-katz</c:v>
                      </c:pt>
                      <c:pt idx="11">
                        <c:v>cg-hits</c:v>
                      </c:pt>
                      <c:pt idx="12">
                        <c:v>ply-2dcon</c:v>
                      </c:pt>
                      <c:pt idx="13">
                        <c:v>ply-3dcon</c:v>
                      </c:pt>
                      <c:pt idx="14">
                        <c:v>db-conv-tr</c:v>
                      </c:pt>
                      <c:pt idx="15">
                        <c:v>db-conv-inf</c:v>
                      </c:pt>
                      <c:pt idx="16">
                        <c:v>db-rnn-tr</c:v>
                      </c:pt>
                      <c:pt idx="17">
                        <c:v>db-rnn-inf</c:v>
                      </c:pt>
                      <c:pt idx="18">
                        <c:v>Geomean</c:v>
                      </c:pt>
                    </c:strCache>
                  </c:strRef>
                </c:cat>
                <c:val>
                  <c:numRef>
                    <c:extLst xmlns:c15="http://schemas.microsoft.com/office/drawing/2012/chart">
                      <c:ext xmlns:c15="http://schemas.microsoft.com/office/drawing/2012/chart" uri="{02D57815-91ED-43cb-92C2-25804820EDAC}">
                        <c15:formulaRef>
                          <c15:sqref>'fully+RBA'!$F$2:$F$20</c15:sqref>
                        </c15:formulaRef>
                      </c:ext>
                    </c:extLst>
                    <c:numCache>
                      <c:formatCode>General</c:formatCode>
                      <c:ptCount val="19"/>
                      <c:pt idx="0">
                        <c:v>1.077880919</c:v>
                      </c:pt>
                      <c:pt idx="1">
                        <c:v>1.2030000000000001</c:v>
                      </c:pt>
                      <c:pt idx="2">
                        <c:v>1.0620000000000001</c:v>
                      </c:pt>
                      <c:pt idx="3">
                        <c:v>1.119</c:v>
                      </c:pt>
                      <c:pt idx="4">
                        <c:v>1.0637000000000001</c:v>
                      </c:pt>
                      <c:pt idx="5">
                        <c:v>1.2060451029999999</c:v>
                      </c:pt>
                      <c:pt idx="6">
                        <c:v>1.1891385800000001</c:v>
                      </c:pt>
                      <c:pt idx="7">
                        <c:v>1.2019575060000001</c:v>
                      </c:pt>
                      <c:pt idx="8">
                        <c:v>1.200098616</c:v>
                      </c:pt>
                      <c:pt idx="9">
                        <c:v>1.2081005970000001</c:v>
                      </c:pt>
                      <c:pt idx="10">
                        <c:v>1.1883595250000001</c:v>
                      </c:pt>
                      <c:pt idx="11">
                        <c:v>1.1921785009999999</c:v>
                      </c:pt>
                      <c:pt idx="12">
                        <c:v>1.26</c:v>
                      </c:pt>
                      <c:pt idx="13">
                        <c:v>1.1000000000000001</c:v>
                      </c:pt>
                      <c:pt idx="14">
                        <c:v>1.102894526</c:v>
                      </c:pt>
                      <c:pt idx="15">
                        <c:v>1.189089979</c:v>
                      </c:pt>
                      <c:pt idx="16">
                        <c:v>1.050792567</c:v>
                      </c:pt>
                      <c:pt idx="17">
                        <c:v>1.058480597</c:v>
                      </c:pt>
                      <c:pt idx="18">
                        <c:v>1.1466002094541812</c:v>
                      </c:pt>
                    </c:numCache>
                  </c:numRef>
                </c:val>
                <c:extLst xmlns:c15="http://schemas.microsoft.com/office/drawing/2012/chart">
                  <c:ext xmlns:c16="http://schemas.microsoft.com/office/drawing/2014/chart" uri="{C3380CC4-5D6E-409C-BE32-E72D297353CC}">
                    <c16:uniqueId val="{00000006-3062-4EB2-BF48-2EC1F23139FF}"/>
                  </c:ext>
                </c:extLst>
              </c15:ser>
            </c15:filteredBarSeries>
          </c:ext>
        </c:extLst>
      </c:barChart>
      <c:catAx>
        <c:axId val="3134857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13488671"/>
        <c:crosses val="autoZero"/>
        <c:auto val="1"/>
        <c:lblAlgn val="ctr"/>
        <c:lblOffset val="100"/>
        <c:noMultiLvlLbl val="0"/>
      </c:catAx>
      <c:valAx>
        <c:axId val="313488671"/>
        <c:scaling>
          <c:orientation val="minMax"/>
          <c:min val="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Speedup</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13485759"/>
        <c:crosses val="autoZero"/>
        <c:crossBetween val="between"/>
      </c:valAx>
      <c:spPr>
        <a:noFill/>
        <a:ln>
          <a:noFill/>
        </a:ln>
        <a:effectLst/>
      </c:spPr>
    </c:plotArea>
    <c:legend>
      <c:legendPos val="t"/>
      <c:layout>
        <c:manualLayout>
          <c:xMode val="edge"/>
          <c:yMode val="edge"/>
          <c:x val="0.29132526912396822"/>
          <c:y val="0"/>
          <c:w val="0.42097265015786073"/>
          <c:h val="4.630529735911115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latin typeface="+mn-lt"/>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'oc-scaling'!$B$1</c:f>
              <c:strCache>
                <c:ptCount val="1"/>
                <c:pt idx="0">
                  <c:v>4 CU per sub-core</c:v>
                </c:pt>
              </c:strCache>
            </c:strRef>
          </c:tx>
          <c:spPr>
            <a:solidFill>
              <a:schemeClr val="accent5">
                <a:tint val="58000"/>
              </a:schemeClr>
            </a:solidFill>
            <a:ln>
              <a:noFill/>
            </a:ln>
            <a:effectLst/>
          </c:spPr>
          <c:invertIfNegative val="0"/>
          <c:cat>
            <c:strRef>
              <c:f>'oc-scaling'!$A$2:$A$24</c:f>
              <c:strCache>
                <c:ptCount val="22"/>
                <c:pt idx="0">
                  <c:v>tpcU-q8</c:v>
                </c:pt>
                <c:pt idx="1">
                  <c:v>tpcC-q9</c:v>
                </c:pt>
                <c:pt idx="2">
                  <c:v>pb-mriq</c:v>
                </c:pt>
                <c:pt idx="3">
                  <c:v>rod-lavaMD</c:v>
                </c:pt>
                <c:pt idx="4">
                  <c:v>pb-sad</c:v>
                </c:pt>
                <c:pt idx="5">
                  <c:v>cutlass-4096</c:v>
                </c:pt>
                <c:pt idx="6">
                  <c:v>pb-sgemm</c:v>
                </c:pt>
                <c:pt idx="7">
                  <c:v>rod-bp</c:v>
                </c:pt>
                <c:pt idx="8">
                  <c:v>rod-srad</c:v>
                </c:pt>
                <c:pt idx="9">
                  <c:v>pb-mrig</c:v>
                </c:pt>
                <c:pt idx="10">
                  <c:v>rod-htsp</c:v>
                </c:pt>
                <c:pt idx="11">
                  <c:v>pb-cutcp</c:v>
                </c:pt>
                <c:pt idx="12">
                  <c:v>cg-lou</c:v>
                </c:pt>
                <c:pt idx="13">
                  <c:v>cg-bfs</c:v>
                </c:pt>
                <c:pt idx="14">
                  <c:v>cg-sssp</c:v>
                </c:pt>
                <c:pt idx="15">
                  <c:v>cg-pgrnk</c:v>
                </c:pt>
                <c:pt idx="16">
                  <c:v>cg-wcc</c:v>
                </c:pt>
                <c:pt idx="17">
                  <c:v>cg-katz</c:v>
                </c:pt>
                <c:pt idx="18">
                  <c:v>cg-hits</c:v>
                </c:pt>
                <c:pt idx="19">
                  <c:v>ply-2dcon</c:v>
                </c:pt>
                <c:pt idx="20">
                  <c:v>ply-3dcon</c:v>
                </c:pt>
                <c:pt idx="21">
                  <c:v>Geomean</c:v>
                </c:pt>
              </c:strCache>
            </c:strRef>
          </c:cat>
          <c:val>
            <c:numRef>
              <c:f>'oc-scaling'!$B$2:$B$24</c:f>
              <c:numCache>
                <c:formatCode>General</c:formatCode>
                <c:ptCount val="23"/>
                <c:pt idx="0">
                  <c:v>1.01</c:v>
                </c:pt>
                <c:pt idx="1">
                  <c:v>1.01</c:v>
                </c:pt>
                <c:pt idx="2">
                  <c:v>1.2252279260000001</c:v>
                </c:pt>
                <c:pt idx="3">
                  <c:v>1.1133956279999999</c:v>
                </c:pt>
                <c:pt idx="4">
                  <c:v>1.0366331040000001</c:v>
                </c:pt>
                <c:pt idx="5">
                  <c:v>1.0323750519999999</c:v>
                </c:pt>
                <c:pt idx="6">
                  <c:v>1.072897752</c:v>
                </c:pt>
                <c:pt idx="7">
                  <c:v>1.042826265</c:v>
                </c:pt>
                <c:pt idx="8">
                  <c:v>1.0316411889999999</c:v>
                </c:pt>
                <c:pt idx="9">
                  <c:v>1.0434105979999999</c:v>
                </c:pt>
                <c:pt idx="10">
                  <c:v>1.0349326809999999</c:v>
                </c:pt>
                <c:pt idx="11">
                  <c:v>1.031166789</c:v>
                </c:pt>
                <c:pt idx="12">
                  <c:v>1.0273379229999999</c:v>
                </c:pt>
                <c:pt idx="13">
                  <c:v>1.0249537259999999</c:v>
                </c:pt>
                <c:pt idx="14">
                  <c:v>1.025351095</c:v>
                </c:pt>
                <c:pt idx="15">
                  <c:v>1.024212591</c:v>
                </c:pt>
                <c:pt idx="16">
                  <c:v>1.023895011</c:v>
                </c:pt>
                <c:pt idx="17">
                  <c:v>1.025917076</c:v>
                </c:pt>
                <c:pt idx="18">
                  <c:v>1.026262217</c:v>
                </c:pt>
                <c:pt idx="19">
                  <c:v>1.0049999999999999</c:v>
                </c:pt>
                <c:pt idx="20">
                  <c:v>1.0013395039999999</c:v>
                </c:pt>
                <c:pt idx="21">
                  <c:v>1.040378720810631</c:v>
                </c:pt>
              </c:numCache>
            </c:numRef>
          </c:val>
          <c:extLst>
            <c:ext xmlns:c16="http://schemas.microsoft.com/office/drawing/2014/chart" uri="{C3380CC4-5D6E-409C-BE32-E72D297353CC}">
              <c16:uniqueId val="{00000000-2EA2-436A-9DB8-02D970D44A17}"/>
            </c:ext>
          </c:extLst>
        </c:ser>
        <c:ser>
          <c:idx val="1"/>
          <c:order val="1"/>
          <c:tx>
            <c:strRef>
              <c:f>'oc-scaling'!$C$1</c:f>
              <c:strCache>
                <c:ptCount val="1"/>
                <c:pt idx="0">
                  <c:v>8 CU per sub-core</c:v>
                </c:pt>
              </c:strCache>
            </c:strRef>
          </c:tx>
          <c:spPr>
            <a:solidFill>
              <a:schemeClr val="accent5">
                <a:tint val="86000"/>
              </a:schemeClr>
            </a:solidFill>
            <a:ln>
              <a:noFill/>
            </a:ln>
            <a:effectLst/>
          </c:spPr>
          <c:invertIfNegative val="0"/>
          <c:cat>
            <c:strRef>
              <c:f>'oc-scaling'!$A$2:$A$24</c:f>
              <c:strCache>
                <c:ptCount val="22"/>
                <c:pt idx="0">
                  <c:v>tpcU-q8</c:v>
                </c:pt>
                <c:pt idx="1">
                  <c:v>tpcC-q9</c:v>
                </c:pt>
                <c:pt idx="2">
                  <c:v>pb-mriq</c:v>
                </c:pt>
                <c:pt idx="3">
                  <c:v>rod-lavaMD</c:v>
                </c:pt>
                <c:pt idx="4">
                  <c:v>pb-sad</c:v>
                </c:pt>
                <c:pt idx="5">
                  <c:v>cutlass-4096</c:v>
                </c:pt>
                <c:pt idx="6">
                  <c:v>pb-sgemm</c:v>
                </c:pt>
                <c:pt idx="7">
                  <c:v>rod-bp</c:v>
                </c:pt>
                <c:pt idx="8">
                  <c:v>rod-srad</c:v>
                </c:pt>
                <c:pt idx="9">
                  <c:v>pb-mrig</c:v>
                </c:pt>
                <c:pt idx="10">
                  <c:v>rod-htsp</c:v>
                </c:pt>
                <c:pt idx="11">
                  <c:v>pb-cutcp</c:v>
                </c:pt>
                <c:pt idx="12">
                  <c:v>cg-lou</c:v>
                </c:pt>
                <c:pt idx="13">
                  <c:v>cg-bfs</c:v>
                </c:pt>
                <c:pt idx="14">
                  <c:v>cg-sssp</c:v>
                </c:pt>
                <c:pt idx="15">
                  <c:v>cg-pgrnk</c:v>
                </c:pt>
                <c:pt idx="16">
                  <c:v>cg-wcc</c:v>
                </c:pt>
                <c:pt idx="17">
                  <c:v>cg-katz</c:v>
                </c:pt>
                <c:pt idx="18">
                  <c:v>cg-hits</c:v>
                </c:pt>
                <c:pt idx="19">
                  <c:v>ply-2dcon</c:v>
                </c:pt>
                <c:pt idx="20">
                  <c:v>ply-3dcon</c:v>
                </c:pt>
                <c:pt idx="21">
                  <c:v>Geomean</c:v>
                </c:pt>
              </c:strCache>
            </c:strRef>
          </c:cat>
          <c:val>
            <c:numRef>
              <c:f>'oc-scaling'!$C$2:$C$24</c:f>
              <c:numCache>
                <c:formatCode>General</c:formatCode>
                <c:ptCount val="23"/>
                <c:pt idx="0">
                  <c:v>1.03</c:v>
                </c:pt>
                <c:pt idx="1">
                  <c:v>1.02</c:v>
                </c:pt>
                <c:pt idx="2">
                  <c:v>1.3238970999999999</c:v>
                </c:pt>
                <c:pt idx="3">
                  <c:v>1.189256334</c:v>
                </c:pt>
                <c:pt idx="4">
                  <c:v>1.0971143729999999</c:v>
                </c:pt>
                <c:pt idx="5">
                  <c:v>1.067169461</c:v>
                </c:pt>
                <c:pt idx="6">
                  <c:v>1.196447627</c:v>
                </c:pt>
                <c:pt idx="7">
                  <c:v>1.0854566699999999</c:v>
                </c:pt>
                <c:pt idx="8">
                  <c:v>1.0680156649999999</c:v>
                </c:pt>
                <c:pt idx="9">
                  <c:v>1.058370053</c:v>
                </c:pt>
                <c:pt idx="10">
                  <c:v>1.039239279</c:v>
                </c:pt>
                <c:pt idx="11">
                  <c:v>1.0407721910000001</c:v>
                </c:pt>
                <c:pt idx="12">
                  <c:v>1.0322972829999999</c:v>
                </c:pt>
                <c:pt idx="13">
                  <c:v>1.0315502540000001</c:v>
                </c:pt>
                <c:pt idx="14">
                  <c:v>1.0305767260000001</c:v>
                </c:pt>
                <c:pt idx="15">
                  <c:v>1.03171097</c:v>
                </c:pt>
                <c:pt idx="16">
                  <c:v>1.030075834</c:v>
                </c:pt>
                <c:pt idx="17">
                  <c:v>1.030374788</c:v>
                </c:pt>
                <c:pt idx="18">
                  <c:v>1.031515618</c:v>
                </c:pt>
                <c:pt idx="19">
                  <c:v>1.0848111359999999</c:v>
                </c:pt>
                <c:pt idx="20">
                  <c:v>1.0191822960000001</c:v>
                </c:pt>
                <c:pt idx="21">
                  <c:v>1.0708997035444858</c:v>
                </c:pt>
              </c:numCache>
            </c:numRef>
          </c:val>
          <c:extLst>
            <c:ext xmlns:c16="http://schemas.microsoft.com/office/drawing/2014/chart" uri="{C3380CC4-5D6E-409C-BE32-E72D297353CC}">
              <c16:uniqueId val="{00000001-2EA2-436A-9DB8-02D970D44A17}"/>
            </c:ext>
          </c:extLst>
        </c:ser>
        <c:ser>
          <c:idx val="2"/>
          <c:order val="2"/>
          <c:tx>
            <c:strRef>
              <c:f>'oc-scaling'!$D$1</c:f>
              <c:strCache>
                <c:ptCount val="1"/>
                <c:pt idx="0">
                  <c:v>16 CU per sub-core</c:v>
                </c:pt>
              </c:strCache>
            </c:strRef>
          </c:tx>
          <c:spPr>
            <a:solidFill>
              <a:schemeClr val="accent5">
                <a:shade val="86000"/>
              </a:schemeClr>
            </a:solidFill>
            <a:ln>
              <a:noFill/>
            </a:ln>
            <a:effectLst/>
          </c:spPr>
          <c:invertIfNegative val="0"/>
          <c:cat>
            <c:strRef>
              <c:f>'oc-scaling'!$A$2:$A$24</c:f>
              <c:strCache>
                <c:ptCount val="22"/>
                <c:pt idx="0">
                  <c:v>tpcU-q8</c:v>
                </c:pt>
                <c:pt idx="1">
                  <c:v>tpcC-q9</c:v>
                </c:pt>
                <c:pt idx="2">
                  <c:v>pb-mriq</c:v>
                </c:pt>
                <c:pt idx="3">
                  <c:v>rod-lavaMD</c:v>
                </c:pt>
                <c:pt idx="4">
                  <c:v>pb-sad</c:v>
                </c:pt>
                <c:pt idx="5">
                  <c:v>cutlass-4096</c:v>
                </c:pt>
                <c:pt idx="6">
                  <c:v>pb-sgemm</c:v>
                </c:pt>
                <c:pt idx="7">
                  <c:v>rod-bp</c:v>
                </c:pt>
                <c:pt idx="8">
                  <c:v>rod-srad</c:v>
                </c:pt>
                <c:pt idx="9">
                  <c:v>pb-mrig</c:v>
                </c:pt>
                <c:pt idx="10">
                  <c:v>rod-htsp</c:v>
                </c:pt>
                <c:pt idx="11">
                  <c:v>pb-cutcp</c:v>
                </c:pt>
                <c:pt idx="12">
                  <c:v>cg-lou</c:v>
                </c:pt>
                <c:pt idx="13">
                  <c:v>cg-bfs</c:v>
                </c:pt>
                <c:pt idx="14">
                  <c:v>cg-sssp</c:v>
                </c:pt>
                <c:pt idx="15">
                  <c:v>cg-pgrnk</c:v>
                </c:pt>
                <c:pt idx="16">
                  <c:v>cg-wcc</c:v>
                </c:pt>
                <c:pt idx="17">
                  <c:v>cg-katz</c:v>
                </c:pt>
                <c:pt idx="18">
                  <c:v>cg-hits</c:v>
                </c:pt>
                <c:pt idx="19">
                  <c:v>ply-2dcon</c:v>
                </c:pt>
                <c:pt idx="20">
                  <c:v>ply-3dcon</c:v>
                </c:pt>
                <c:pt idx="21">
                  <c:v>Geomean</c:v>
                </c:pt>
              </c:strCache>
            </c:strRef>
          </c:cat>
          <c:val>
            <c:numRef>
              <c:f>'oc-scaling'!$D$2:$D$24</c:f>
              <c:numCache>
                <c:formatCode>General</c:formatCode>
                <c:ptCount val="23"/>
                <c:pt idx="0">
                  <c:v>1.03</c:v>
                </c:pt>
                <c:pt idx="1">
                  <c:v>1.03</c:v>
                </c:pt>
                <c:pt idx="2">
                  <c:v>1.335000787</c:v>
                </c:pt>
                <c:pt idx="3">
                  <c:v>1.193147502</c:v>
                </c:pt>
                <c:pt idx="4">
                  <c:v>1.0881225210000001</c:v>
                </c:pt>
                <c:pt idx="5">
                  <c:v>1.0928099090000001</c:v>
                </c:pt>
                <c:pt idx="6">
                  <c:v>1.1970000000000001</c:v>
                </c:pt>
                <c:pt idx="7">
                  <c:v>1.09265989</c:v>
                </c:pt>
                <c:pt idx="8">
                  <c:v>1.0976546549999999</c:v>
                </c:pt>
                <c:pt idx="9">
                  <c:v>1.079643124</c:v>
                </c:pt>
                <c:pt idx="10">
                  <c:v>1.0554310929999999</c:v>
                </c:pt>
                <c:pt idx="11">
                  <c:v>1.042287733</c:v>
                </c:pt>
                <c:pt idx="12">
                  <c:v>1.0449999999999999</c:v>
                </c:pt>
                <c:pt idx="13">
                  <c:v>1.0488</c:v>
                </c:pt>
                <c:pt idx="14">
                  <c:v>1.0568869999999999</c:v>
                </c:pt>
                <c:pt idx="15">
                  <c:v>1.0788249999999999</c:v>
                </c:pt>
                <c:pt idx="16">
                  <c:v>1.0675539999999999</c:v>
                </c:pt>
                <c:pt idx="17">
                  <c:v>1.0875539999999999</c:v>
                </c:pt>
                <c:pt idx="18">
                  <c:v>1.0509999999999999</c:v>
                </c:pt>
                <c:pt idx="19">
                  <c:v>1.270038319</c:v>
                </c:pt>
                <c:pt idx="20">
                  <c:v>1.0289854409999999</c:v>
                </c:pt>
                <c:pt idx="21">
                  <c:v>1.0957898955179948</c:v>
                </c:pt>
              </c:numCache>
            </c:numRef>
          </c:val>
          <c:extLst>
            <c:ext xmlns:c16="http://schemas.microsoft.com/office/drawing/2014/chart" uri="{C3380CC4-5D6E-409C-BE32-E72D297353CC}">
              <c16:uniqueId val="{00000002-2EA2-436A-9DB8-02D970D44A17}"/>
            </c:ext>
          </c:extLst>
        </c:ser>
        <c:ser>
          <c:idx val="3"/>
          <c:order val="3"/>
          <c:tx>
            <c:strRef>
              <c:f>'oc-scaling'!$E$1</c:f>
              <c:strCache>
                <c:ptCount val="1"/>
                <c:pt idx="0">
                  <c:v>Fully Connected (8CU)</c:v>
                </c:pt>
              </c:strCache>
            </c:strRef>
          </c:tx>
          <c:spPr>
            <a:solidFill>
              <a:schemeClr val="accent5">
                <a:shade val="58000"/>
              </a:schemeClr>
            </a:solidFill>
            <a:ln>
              <a:noFill/>
            </a:ln>
            <a:effectLst/>
          </c:spPr>
          <c:invertIfNegative val="0"/>
          <c:cat>
            <c:strRef>
              <c:f>'oc-scaling'!$A$2:$A$24</c:f>
              <c:strCache>
                <c:ptCount val="22"/>
                <c:pt idx="0">
                  <c:v>tpcU-q8</c:v>
                </c:pt>
                <c:pt idx="1">
                  <c:v>tpcC-q9</c:v>
                </c:pt>
                <c:pt idx="2">
                  <c:v>pb-mriq</c:v>
                </c:pt>
                <c:pt idx="3">
                  <c:v>rod-lavaMD</c:v>
                </c:pt>
                <c:pt idx="4">
                  <c:v>pb-sad</c:v>
                </c:pt>
                <c:pt idx="5">
                  <c:v>cutlass-4096</c:v>
                </c:pt>
                <c:pt idx="6">
                  <c:v>pb-sgemm</c:v>
                </c:pt>
                <c:pt idx="7">
                  <c:v>rod-bp</c:v>
                </c:pt>
                <c:pt idx="8">
                  <c:v>rod-srad</c:v>
                </c:pt>
                <c:pt idx="9">
                  <c:v>pb-mrig</c:v>
                </c:pt>
                <c:pt idx="10">
                  <c:v>rod-htsp</c:v>
                </c:pt>
                <c:pt idx="11">
                  <c:v>pb-cutcp</c:v>
                </c:pt>
                <c:pt idx="12">
                  <c:v>cg-lou</c:v>
                </c:pt>
                <c:pt idx="13">
                  <c:v>cg-bfs</c:v>
                </c:pt>
                <c:pt idx="14">
                  <c:v>cg-sssp</c:v>
                </c:pt>
                <c:pt idx="15">
                  <c:v>cg-pgrnk</c:v>
                </c:pt>
                <c:pt idx="16">
                  <c:v>cg-wcc</c:v>
                </c:pt>
                <c:pt idx="17">
                  <c:v>cg-katz</c:v>
                </c:pt>
                <c:pt idx="18">
                  <c:v>cg-hits</c:v>
                </c:pt>
                <c:pt idx="19">
                  <c:v>ply-2dcon</c:v>
                </c:pt>
                <c:pt idx="20">
                  <c:v>ply-3dcon</c:v>
                </c:pt>
                <c:pt idx="21">
                  <c:v>Geomean</c:v>
                </c:pt>
              </c:strCache>
            </c:strRef>
          </c:cat>
          <c:val>
            <c:numRef>
              <c:f>'oc-scaling'!$E$2:$E$24</c:f>
              <c:numCache>
                <c:formatCode>General</c:formatCode>
                <c:ptCount val="23"/>
                <c:pt idx="0">
                  <c:v>1.246843631</c:v>
                </c:pt>
                <c:pt idx="1">
                  <c:v>1.79</c:v>
                </c:pt>
                <c:pt idx="2">
                  <c:v>1.415</c:v>
                </c:pt>
                <c:pt idx="3">
                  <c:v>1.1580311409999999</c:v>
                </c:pt>
                <c:pt idx="4">
                  <c:v>1.1190933540000001</c:v>
                </c:pt>
                <c:pt idx="5">
                  <c:v>1.1000000000000001</c:v>
                </c:pt>
                <c:pt idx="6">
                  <c:v>1.052</c:v>
                </c:pt>
                <c:pt idx="7">
                  <c:v>1.0270970509999999</c:v>
                </c:pt>
                <c:pt idx="8">
                  <c:v>1.045897554</c:v>
                </c:pt>
                <c:pt idx="9">
                  <c:v>1.054675595</c:v>
                </c:pt>
                <c:pt idx="10">
                  <c:v>1.0594047600000001</c:v>
                </c:pt>
                <c:pt idx="11">
                  <c:v>1.078334406</c:v>
                </c:pt>
                <c:pt idx="12">
                  <c:v>1.0381058030000001</c:v>
                </c:pt>
                <c:pt idx="13">
                  <c:v>1.0378193040000001</c:v>
                </c:pt>
                <c:pt idx="14">
                  <c:v>1.039599956</c:v>
                </c:pt>
                <c:pt idx="15">
                  <c:v>1.0377402950000001</c:v>
                </c:pt>
                <c:pt idx="16">
                  <c:v>1.0420886439999999</c:v>
                </c:pt>
                <c:pt idx="17">
                  <c:v>1.0406564089999999</c:v>
                </c:pt>
                <c:pt idx="18">
                  <c:v>1.039780385</c:v>
                </c:pt>
                <c:pt idx="19">
                  <c:v>1.2061293850000001</c:v>
                </c:pt>
                <c:pt idx="20">
                  <c:v>1.008</c:v>
                </c:pt>
                <c:pt idx="21">
                  <c:v>1.1146339646827264</c:v>
                </c:pt>
              </c:numCache>
            </c:numRef>
          </c:val>
          <c:extLst>
            <c:ext xmlns:c16="http://schemas.microsoft.com/office/drawing/2014/chart" uri="{C3380CC4-5D6E-409C-BE32-E72D297353CC}">
              <c16:uniqueId val="{00000003-2EA2-436A-9DB8-02D970D44A17}"/>
            </c:ext>
          </c:extLst>
        </c:ser>
        <c:dLbls>
          <c:showLegendKey val="0"/>
          <c:showVal val="0"/>
          <c:showCatName val="0"/>
          <c:showSerName val="0"/>
          <c:showPercent val="0"/>
          <c:showBubbleSize val="0"/>
        </c:dLbls>
        <c:gapWidth val="219"/>
        <c:overlap val="-27"/>
        <c:axId val="1540499776"/>
        <c:axId val="1540528896"/>
      </c:barChart>
      <c:catAx>
        <c:axId val="1540499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540528896"/>
        <c:crosses val="autoZero"/>
        <c:auto val="1"/>
        <c:lblAlgn val="ctr"/>
        <c:lblOffset val="100"/>
        <c:noMultiLvlLbl val="0"/>
      </c:catAx>
      <c:valAx>
        <c:axId val="1540528896"/>
        <c:scaling>
          <c:orientation val="minMax"/>
          <c:max val="1.5"/>
          <c:min val="0.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Speedup</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540499776"/>
        <c:crosses val="autoZero"/>
        <c:crossBetween val="between"/>
      </c:valAx>
      <c:spPr>
        <a:noFill/>
        <a:ln>
          <a:noFill/>
        </a:ln>
        <a:effectLst/>
      </c:spPr>
    </c:plotArea>
    <c:legend>
      <c:legendPos val="t"/>
      <c:layout>
        <c:manualLayout>
          <c:xMode val="edge"/>
          <c:yMode val="edge"/>
          <c:x val="0.13483776484461182"/>
          <c:y val="7.279140347175965E-3"/>
          <c:w val="0.80727409073865763"/>
          <c:h val="0.11017607174103237"/>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400">
          <a:latin typeface="+mn-lt"/>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combined!$C$1</c:f>
              <c:strCache>
                <c:ptCount val="1"/>
                <c:pt idx="0">
                  <c:v>Normalized area</c:v>
                </c:pt>
              </c:strCache>
            </c:strRef>
          </c:tx>
          <c:spPr>
            <a:solidFill>
              <a:schemeClr val="accent6">
                <a:lumMod val="60000"/>
                <a:lumOff val="40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combined!$A$2:$B$6</c:f>
              <c:multiLvlStrCache>
                <c:ptCount val="5"/>
                <c:lvl>
                  <c:pt idx="0">
                    <c:v>2 CU (Baseline)</c:v>
                  </c:pt>
                  <c:pt idx="1">
                    <c:v>4 CU</c:v>
                  </c:pt>
                  <c:pt idx="2">
                    <c:v>8 CU</c:v>
                  </c:pt>
                  <c:pt idx="3">
                    <c:v>16 CU</c:v>
                  </c:pt>
                  <c:pt idx="4">
                    <c:v>2 CU</c:v>
                  </c:pt>
                </c:lvl>
                <c:lvl>
                  <c:pt idx="0">
                    <c:v>GTO scheduling</c:v>
                  </c:pt>
                  <c:pt idx="4">
                    <c:v>RBA scheduling</c:v>
                  </c:pt>
                </c:lvl>
              </c:multiLvlStrCache>
              <c:extLst/>
            </c:multiLvlStrRef>
          </c:cat>
          <c:val>
            <c:numRef>
              <c:f>combined!$C$2:$C$6</c:f>
              <c:numCache>
                <c:formatCode>0.00</c:formatCode>
                <c:ptCount val="5"/>
                <c:pt idx="0">
                  <c:v>1</c:v>
                </c:pt>
                <c:pt idx="1">
                  <c:v>1.2686411182732444</c:v>
                </c:pt>
                <c:pt idx="2">
                  <c:v>1.7370152268622556</c:v>
                </c:pt>
                <c:pt idx="3">
                  <c:v>2.7840518948539712</c:v>
                </c:pt>
                <c:pt idx="4">
                  <c:v>1.0053545235106509</c:v>
                </c:pt>
              </c:numCache>
              <c:extLst/>
            </c:numRef>
          </c:val>
          <c:extLst>
            <c:ext xmlns:c16="http://schemas.microsoft.com/office/drawing/2014/chart" uri="{C3380CC4-5D6E-409C-BE32-E72D297353CC}">
              <c16:uniqueId val="{00000000-A7B5-4808-A124-C786338A13B0}"/>
            </c:ext>
          </c:extLst>
        </c:ser>
        <c:ser>
          <c:idx val="1"/>
          <c:order val="1"/>
          <c:tx>
            <c:strRef>
              <c:f>combined!$D$1</c:f>
              <c:strCache>
                <c:ptCount val="1"/>
                <c:pt idx="0">
                  <c:v>Normalized power</c:v>
                </c:pt>
              </c:strCache>
            </c:strRef>
          </c:tx>
          <c:spPr>
            <a:solidFill>
              <a:schemeClr val="accent6">
                <a:lumMod val="75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combined!$A$2:$B$6</c:f>
              <c:multiLvlStrCache>
                <c:ptCount val="5"/>
                <c:lvl>
                  <c:pt idx="0">
                    <c:v>2 CU (Baseline)</c:v>
                  </c:pt>
                  <c:pt idx="1">
                    <c:v>4 CU</c:v>
                  </c:pt>
                  <c:pt idx="2">
                    <c:v>8 CU</c:v>
                  </c:pt>
                  <c:pt idx="3">
                    <c:v>16 CU</c:v>
                  </c:pt>
                  <c:pt idx="4">
                    <c:v>2 CU</c:v>
                  </c:pt>
                </c:lvl>
                <c:lvl>
                  <c:pt idx="0">
                    <c:v>GTO scheduling</c:v>
                  </c:pt>
                  <c:pt idx="4">
                    <c:v>RBA scheduling</c:v>
                  </c:pt>
                </c:lvl>
              </c:multiLvlStrCache>
              <c:extLst/>
            </c:multiLvlStrRef>
          </c:cat>
          <c:val>
            <c:numRef>
              <c:f>combined!$D$2:$D$6</c:f>
              <c:numCache>
                <c:formatCode>0.00</c:formatCode>
                <c:ptCount val="5"/>
                <c:pt idx="0">
                  <c:v>1</c:v>
                </c:pt>
                <c:pt idx="1">
                  <c:v>1.599177620786947</c:v>
                </c:pt>
                <c:pt idx="2">
                  <c:v>2.8253027419931032</c:v>
                </c:pt>
                <c:pt idx="3">
                  <c:v>5.1937257132025403</c:v>
                </c:pt>
                <c:pt idx="4">
                  <c:v>1.0058324766883198</c:v>
                </c:pt>
              </c:numCache>
              <c:extLst/>
            </c:numRef>
          </c:val>
          <c:extLst>
            <c:ext xmlns:c16="http://schemas.microsoft.com/office/drawing/2014/chart" uri="{C3380CC4-5D6E-409C-BE32-E72D297353CC}">
              <c16:uniqueId val="{00000001-A7B5-4808-A124-C786338A13B0}"/>
            </c:ext>
          </c:extLst>
        </c:ser>
        <c:dLbls>
          <c:showLegendKey val="0"/>
          <c:showVal val="0"/>
          <c:showCatName val="0"/>
          <c:showSerName val="0"/>
          <c:showPercent val="0"/>
          <c:showBubbleSize val="0"/>
        </c:dLbls>
        <c:gapWidth val="219"/>
        <c:overlap val="-27"/>
        <c:axId val="1800785408"/>
        <c:axId val="1800786240"/>
      </c:barChart>
      <c:catAx>
        <c:axId val="180078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800786240"/>
        <c:crosses val="autoZero"/>
        <c:auto val="1"/>
        <c:lblAlgn val="ctr"/>
        <c:lblOffset val="100"/>
        <c:noMultiLvlLbl val="0"/>
      </c:catAx>
      <c:valAx>
        <c:axId val="18007862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Normalized area/power</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800785408"/>
        <c:crosses val="autoZero"/>
        <c:crossBetween val="between"/>
      </c:valAx>
      <c:spPr>
        <a:noFill/>
        <a:ln>
          <a:noFill/>
        </a:ln>
        <a:effectLst/>
      </c:spPr>
    </c:plotArea>
    <c:legend>
      <c:legendPos val="t"/>
      <c:layout>
        <c:manualLayout>
          <c:xMode val="edge"/>
          <c:yMode val="edge"/>
          <c:x val="0.22659848225493553"/>
          <c:y val="3.2103918380966955E-2"/>
          <c:w val="0.56231985327897838"/>
          <c:h val="8.7861343067496447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400">
          <a:latin typeface="+mn-l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Rodinia</c:v>
          </c:tx>
          <c:spPr>
            <a:ln w="19050" cap="rnd">
              <a:noFill/>
              <a:round/>
            </a:ln>
            <a:effectLst/>
          </c:spPr>
          <c:marker>
            <c:symbol val="circle"/>
            <c:size val="5"/>
            <c:spPr>
              <a:solidFill>
                <a:schemeClr val="accent1"/>
              </a:solidFill>
              <a:ln w="38100">
                <a:solidFill>
                  <a:schemeClr val="accent1"/>
                </a:solidFill>
              </a:ln>
              <a:effectLst/>
            </c:spPr>
          </c:marker>
          <c:dLbls>
            <c:dLbl>
              <c:idx val="82"/>
              <c:layout>
                <c:manualLayout>
                  <c:x val="-9.6618357487922704E-2"/>
                  <c:y val="-6.1403508771929821E-2"/>
                </c:manualLayout>
              </c:layout>
              <c:tx>
                <c:rich>
                  <a:bodyPr/>
                  <a:lstStyle/>
                  <a:p>
                    <a:r>
                      <a:rPr lang="en-US" sz="1400" dirty="0"/>
                      <a:t>Hotspot</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EF1B-4BD6-BD83-BF3C28040AD6}"/>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yVal>
            <c:numRef>
              <c:f>'fig1-ppt'!$E$3:$E$113</c:f>
              <c:numCache>
                <c:formatCode>General</c:formatCode>
                <c:ptCount val="111"/>
                <c:pt idx="0">
                  <c:v>0.99393119370000005</c:v>
                </c:pt>
                <c:pt idx="6">
                  <c:v>0.99957567280000004</c:v>
                </c:pt>
                <c:pt idx="10">
                  <c:v>1.000727908</c:v>
                </c:pt>
                <c:pt idx="12">
                  <c:v>1.001146409</c:v>
                </c:pt>
                <c:pt idx="13">
                  <c:v>1.0014016509999999</c:v>
                </c:pt>
                <c:pt idx="14">
                  <c:v>1.0021984580000001</c:v>
                </c:pt>
                <c:pt idx="16">
                  <c:v>1.005063517</c:v>
                </c:pt>
                <c:pt idx="17">
                  <c:v>1.0086501329999999</c:v>
                </c:pt>
                <c:pt idx="20">
                  <c:v>1.0135544219999999</c:v>
                </c:pt>
                <c:pt idx="23">
                  <c:v>1.018197665</c:v>
                </c:pt>
                <c:pt idx="26">
                  <c:v>1.020019316</c:v>
                </c:pt>
                <c:pt idx="27">
                  <c:v>1.0205770279999999</c:v>
                </c:pt>
                <c:pt idx="28">
                  <c:v>1.021097747</c:v>
                </c:pt>
                <c:pt idx="29">
                  <c:v>1.0212516869999999</c:v>
                </c:pt>
                <c:pt idx="30">
                  <c:v>1.022148668</c:v>
                </c:pt>
                <c:pt idx="31">
                  <c:v>1.024077334</c:v>
                </c:pt>
                <c:pt idx="32">
                  <c:v>1.0275028859999999</c:v>
                </c:pt>
                <c:pt idx="33">
                  <c:v>1.0345095360000001</c:v>
                </c:pt>
                <c:pt idx="34">
                  <c:v>1.035631178</c:v>
                </c:pt>
                <c:pt idx="44">
                  <c:v>1.046954068</c:v>
                </c:pt>
                <c:pt idx="45">
                  <c:v>1.0489999999999999</c:v>
                </c:pt>
                <c:pt idx="48">
                  <c:v>1.0505</c:v>
                </c:pt>
                <c:pt idx="80">
                  <c:v>1.1693509959999999</c:v>
                </c:pt>
                <c:pt idx="81">
                  <c:v>1.17</c:v>
                </c:pt>
                <c:pt idx="82">
                  <c:v>1.2038314919999999</c:v>
                </c:pt>
              </c:numCache>
            </c:numRef>
          </c:yVal>
          <c:smooth val="0"/>
          <c:extLst>
            <c:ext xmlns:c16="http://schemas.microsoft.com/office/drawing/2014/chart" uri="{C3380CC4-5D6E-409C-BE32-E72D297353CC}">
              <c16:uniqueId val="{00000000-FFD6-4A31-8D99-92780E4B2C71}"/>
            </c:ext>
          </c:extLst>
        </c:ser>
        <c:ser>
          <c:idx val="1"/>
          <c:order val="1"/>
          <c:tx>
            <c:v>Polybench</c:v>
          </c:tx>
          <c:spPr>
            <a:ln w="25400" cap="rnd">
              <a:noFill/>
              <a:round/>
            </a:ln>
            <a:effectLst/>
          </c:spPr>
          <c:marker>
            <c:symbol val="circle"/>
            <c:size val="5"/>
            <c:spPr>
              <a:solidFill>
                <a:schemeClr val="tx1"/>
              </a:solidFill>
              <a:ln w="38100">
                <a:solidFill>
                  <a:schemeClr val="tx1"/>
                </a:solidFill>
              </a:ln>
              <a:effectLst/>
            </c:spPr>
          </c:marker>
          <c:dLbls>
            <c:dLbl>
              <c:idx val="84"/>
              <c:layout>
                <c:manualLayout>
                  <c:x val="8.856580457753038E-17"/>
                  <c:y val="9.6491228070175433E-2"/>
                </c:manualLayout>
              </c:layout>
              <c:tx>
                <c:rich>
                  <a:bodyPr/>
                  <a:lstStyle/>
                  <a:p>
                    <a:r>
                      <a:rPr lang="en-US" sz="1400" dirty="0"/>
                      <a:t>2D-Convolution</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EF1B-4BD6-BD83-BF3C28040AD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yVal>
            <c:numRef>
              <c:f>'fig1-ppt'!$I$2:$I$113</c:f>
              <c:numCache>
                <c:formatCode>General</c:formatCode>
                <c:ptCount val="112"/>
                <c:pt idx="0">
                  <c:v>0.99</c:v>
                </c:pt>
                <c:pt idx="2">
                  <c:v>0.99484049679999997</c:v>
                </c:pt>
                <c:pt idx="3">
                  <c:v>0.998</c:v>
                </c:pt>
                <c:pt idx="4">
                  <c:v>0.99899766960000003</c:v>
                </c:pt>
                <c:pt idx="6">
                  <c:v>0.99931194690000003</c:v>
                </c:pt>
                <c:pt idx="9">
                  <c:v>1</c:v>
                </c:pt>
                <c:pt idx="10">
                  <c:v>1.0005116199999999</c:v>
                </c:pt>
                <c:pt idx="12">
                  <c:v>1.0009999999999999</c:v>
                </c:pt>
                <c:pt idx="16">
                  <c:v>1.0049999999999999</c:v>
                </c:pt>
                <c:pt idx="19">
                  <c:v>1.0089291069999999</c:v>
                </c:pt>
                <c:pt idx="23">
                  <c:v>1.0178378939999999</c:v>
                </c:pt>
                <c:pt idx="25">
                  <c:v>1.0189999999999999</c:v>
                </c:pt>
                <c:pt idx="84">
                  <c:v>1.2061293850000001</c:v>
                </c:pt>
              </c:numCache>
            </c:numRef>
          </c:yVal>
          <c:smooth val="0"/>
          <c:extLst>
            <c:ext xmlns:c16="http://schemas.microsoft.com/office/drawing/2014/chart" uri="{C3380CC4-5D6E-409C-BE32-E72D297353CC}">
              <c16:uniqueId val="{00000001-FFD6-4A31-8D99-92780E4B2C71}"/>
            </c:ext>
          </c:extLst>
        </c:ser>
        <c:ser>
          <c:idx val="2"/>
          <c:order val="2"/>
          <c:tx>
            <c:v>TPCH-C</c:v>
          </c:tx>
          <c:spPr>
            <a:ln w="25400" cap="rnd">
              <a:noFill/>
              <a:round/>
            </a:ln>
            <a:effectLst/>
          </c:spPr>
          <c:marker>
            <c:symbol val="circle"/>
            <c:size val="5"/>
            <c:spPr>
              <a:noFill/>
              <a:ln w="38100">
                <a:noFill/>
              </a:ln>
              <a:effectLst/>
            </c:spPr>
          </c:marker>
          <c:yVal>
            <c:numRef>
              <c:f>'fig1-ppt'!$F$2:$F$113</c:f>
              <c:numCache>
                <c:formatCode>General</c:formatCode>
                <c:ptCount val="112"/>
                <c:pt idx="60">
                  <c:v>1.0996153959999999</c:v>
                </c:pt>
                <c:pt idx="87">
                  <c:v>1.244675948</c:v>
                </c:pt>
                <c:pt idx="91">
                  <c:v>1.3255666770000001</c:v>
                </c:pt>
                <c:pt idx="92">
                  <c:v>1.327723276</c:v>
                </c:pt>
                <c:pt idx="93">
                  <c:v>1.340077196</c:v>
                </c:pt>
                <c:pt idx="94">
                  <c:v>1.344523294</c:v>
                </c:pt>
                <c:pt idx="95">
                  <c:v>1.349904322</c:v>
                </c:pt>
                <c:pt idx="97">
                  <c:v>1.390719504</c:v>
                </c:pt>
                <c:pt idx="98">
                  <c:v>1.4227575729999999</c:v>
                </c:pt>
                <c:pt idx="99">
                  <c:v>1.446630036</c:v>
                </c:pt>
                <c:pt idx="100">
                  <c:v>1.450336673</c:v>
                </c:pt>
                <c:pt idx="101">
                  <c:v>1.4764379670000001</c:v>
                </c:pt>
                <c:pt idx="102">
                  <c:v>1.4910621150000001</c:v>
                </c:pt>
                <c:pt idx="103">
                  <c:v>1.5204439620000001</c:v>
                </c:pt>
                <c:pt idx="104">
                  <c:v>1.5283260759999999</c:v>
                </c:pt>
                <c:pt idx="105">
                  <c:v>1.5644368340000001</c:v>
                </c:pt>
                <c:pt idx="106">
                  <c:v>1.570145042</c:v>
                </c:pt>
                <c:pt idx="107">
                  <c:v>1.584495196</c:v>
                </c:pt>
                <c:pt idx="108">
                  <c:v>1.5924244489999999</c:v>
                </c:pt>
                <c:pt idx="109">
                  <c:v>1.6352047080000001</c:v>
                </c:pt>
                <c:pt idx="110">
                  <c:v>1.746469018</c:v>
                </c:pt>
                <c:pt idx="111">
                  <c:v>1.792650337</c:v>
                </c:pt>
              </c:numCache>
            </c:numRef>
          </c:yVal>
          <c:smooth val="0"/>
          <c:extLst>
            <c:ext xmlns:c16="http://schemas.microsoft.com/office/drawing/2014/chart" uri="{C3380CC4-5D6E-409C-BE32-E72D297353CC}">
              <c16:uniqueId val="{00000002-FFD6-4A31-8D99-92780E4B2C71}"/>
            </c:ext>
          </c:extLst>
        </c:ser>
        <c:ser>
          <c:idx val="3"/>
          <c:order val="3"/>
          <c:tx>
            <c:v>TPCH-U</c:v>
          </c:tx>
          <c:spPr>
            <a:ln w="25400" cap="rnd">
              <a:noFill/>
              <a:round/>
            </a:ln>
            <a:effectLst/>
          </c:spPr>
          <c:marker>
            <c:symbol val="circle"/>
            <c:size val="5"/>
            <c:spPr>
              <a:solidFill>
                <a:schemeClr val="accent4"/>
              </a:solidFill>
              <a:ln w="38100">
                <a:solidFill>
                  <a:schemeClr val="accent4"/>
                </a:solidFill>
              </a:ln>
              <a:effectLst/>
            </c:spPr>
          </c:marker>
          <c:dPt>
            <c:idx val="44"/>
            <c:marker>
              <c:symbol val="circle"/>
              <c:size val="5"/>
              <c:spPr>
                <a:noFill/>
                <a:ln w="38100">
                  <a:noFill/>
                </a:ln>
                <a:effectLst/>
              </c:spPr>
            </c:marker>
            <c:bubble3D val="0"/>
            <c:extLst>
              <c:ext xmlns:c16="http://schemas.microsoft.com/office/drawing/2014/chart" uri="{C3380CC4-5D6E-409C-BE32-E72D297353CC}">
                <c16:uniqueId val="{00000011-EF1B-4BD6-BD83-BF3C28040AD6}"/>
              </c:ext>
            </c:extLst>
          </c:dPt>
          <c:dPt>
            <c:idx val="51"/>
            <c:marker>
              <c:symbol val="circle"/>
              <c:size val="5"/>
              <c:spPr>
                <a:noFill/>
                <a:ln w="38100">
                  <a:noFill/>
                </a:ln>
                <a:effectLst/>
              </c:spPr>
            </c:marker>
            <c:bubble3D val="0"/>
            <c:extLst>
              <c:ext xmlns:c16="http://schemas.microsoft.com/office/drawing/2014/chart" uri="{C3380CC4-5D6E-409C-BE32-E72D297353CC}">
                <c16:uniqueId val="{00000010-EF1B-4BD6-BD83-BF3C28040AD6}"/>
              </c:ext>
            </c:extLst>
          </c:dPt>
          <c:dPt>
            <c:idx val="52"/>
            <c:marker>
              <c:symbol val="circle"/>
              <c:size val="5"/>
              <c:spPr>
                <a:noFill/>
                <a:ln w="38100">
                  <a:noFill/>
                </a:ln>
                <a:effectLst/>
              </c:spPr>
            </c:marker>
            <c:bubble3D val="0"/>
            <c:extLst>
              <c:ext xmlns:c16="http://schemas.microsoft.com/office/drawing/2014/chart" uri="{C3380CC4-5D6E-409C-BE32-E72D297353CC}">
                <c16:uniqueId val="{0000000D-EF1B-4BD6-BD83-BF3C28040AD6}"/>
              </c:ext>
            </c:extLst>
          </c:dPt>
          <c:dPt>
            <c:idx val="53"/>
            <c:marker>
              <c:symbol val="circle"/>
              <c:size val="5"/>
              <c:spPr>
                <a:noFill/>
                <a:ln w="38100">
                  <a:noFill/>
                </a:ln>
                <a:effectLst/>
              </c:spPr>
            </c:marker>
            <c:bubble3D val="0"/>
            <c:extLst>
              <c:ext xmlns:c16="http://schemas.microsoft.com/office/drawing/2014/chart" uri="{C3380CC4-5D6E-409C-BE32-E72D297353CC}">
                <c16:uniqueId val="{0000000E-EF1B-4BD6-BD83-BF3C28040AD6}"/>
              </c:ext>
            </c:extLst>
          </c:dPt>
          <c:dPt>
            <c:idx val="72"/>
            <c:marker>
              <c:symbol val="circle"/>
              <c:size val="5"/>
              <c:spPr>
                <a:noFill/>
                <a:ln w="38100">
                  <a:noFill/>
                </a:ln>
                <a:effectLst/>
              </c:spPr>
            </c:marker>
            <c:bubble3D val="0"/>
            <c:extLst>
              <c:ext xmlns:c16="http://schemas.microsoft.com/office/drawing/2014/chart" uri="{C3380CC4-5D6E-409C-BE32-E72D297353CC}">
                <c16:uniqueId val="{0000000F-EF1B-4BD6-BD83-BF3C28040AD6}"/>
              </c:ext>
            </c:extLst>
          </c:dPt>
          <c:dPt>
            <c:idx val="73"/>
            <c:marker>
              <c:symbol val="circle"/>
              <c:size val="5"/>
              <c:spPr>
                <a:noFill/>
                <a:ln w="38100">
                  <a:noFill/>
                </a:ln>
                <a:effectLst/>
              </c:spPr>
            </c:marker>
            <c:bubble3D val="0"/>
            <c:extLst>
              <c:ext xmlns:c16="http://schemas.microsoft.com/office/drawing/2014/chart" uri="{C3380CC4-5D6E-409C-BE32-E72D297353CC}">
                <c16:uniqueId val="{0000000C-EF1B-4BD6-BD83-BF3C28040AD6}"/>
              </c:ext>
            </c:extLst>
          </c:dPt>
          <c:dPt>
            <c:idx val="74"/>
            <c:marker>
              <c:symbol val="circle"/>
              <c:size val="5"/>
              <c:spPr>
                <a:noFill/>
                <a:ln w="38100">
                  <a:noFill/>
                </a:ln>
                <a:effectLst/>
              </c:spPr>
            </c:marker>
            <c:bubble3D val="0"/>
            <c:extLst>
              <c:ext xmlns:c16="http://schemas.microsoft.com/office/drawing/2014/chart" uri="{C3380CC4-5D6E-409C-BE32-E72D297353CC}">
                <c16:uniqueId val="{0000000B-EF1B-4BD6-BD83-BF3C28040AD6}"/>
              </c:ext>
            </c:extLst>
          </c:dPt>
          <c:dPt>
            <c:idx val="75"/>
            <c:marker>
              <c:symbol val="circle"/>
              <c:size val="5"/>
              <c:spPr>
                <a:noFill/>
                <a:ln w="38100">
                  <a:noFill/>
                </a:ln>
                <a:effectLst/>
              </c:spPr>
            </c:marker>
            <c:bubble3D val="0"/>
            <c:extLst>
              <c:ext xmlns:c16="http://schemas.microsoft.com/office/drawing/2014/chart" uri="{C3380CC4-5D6E-409C-BE32-E72D297353CC}">
                <c16:uniqueId val="{0000000A-EF1B-4BD6-BD83-BF3C28040AD6}"/>
              </c:ext>
            </c:extLst>
          </c:dPt>
          <c:dPt>
            <c:idx val="76"/>
            <c:marker>
              <c:symbol val="circle"/>
              <c:size val="5"/>
              <c:spPr>
                <a:noFill/>
                <a:ln w="38100">
                  <a:noFill/>
                </a:ln>
                <a:effectLst/>
              </c:spPr>
            </c:marker>
            <c:bubble3D val="0"/>
            <c:extLst>
              <c:ext xmlns:c16="http://schemas.microsoft.com/office/drawing/2014/chart" uri="{C3380CC4-5D6E-409C-BE32-E72D297353CC}">
                <c16:uniqueId val="{00000009-EF1B-4BD6-BD83-BF3C28040AD6}"/>
              </c:ext>
            </c:extLst>
          </c:dPt>
          <c:dPt>
            <c:idx val="77"/>
            <c:marker>
              <c:symbol val="circle"/>
              <c:size val="5"/>
              <c:spPr>
                <a:noFill/>
                <a:ln w="38100">
                  <a:noFill/>
                </a:ln>
                <a:effectLst/>
              </c:spPr>
            </c:marker>
            <c:bubble3D val="0"/>
            <c:extLst>
              <c:ext xmlns:c16="http://schemas.microsoft.com/office/drawing/2014/chart" uri="{C3380CC4-5D6E-409C-BE32-E72D297353CC}">
                <c16:uniqueId val="{00000008-EF1B-4BD6-BD83-BF3C28040AD6}"/>
              </c:ext>
            </c:extLst>
          </c:dPt>
          <c:dPt>
            <c:idx val="78"/>
            <c:marker>
              <c:symbol val="circle"/>
              <c:size val="5"/>
              <c:spPr>
                <a:noFill/>
                <a:ln w="38100">
                  <a:noFill/>
                </a:ln>
                <a:effectLst/>
              </c:spPr>
            </c:marker>
            <c:bubble3D val="0"/>
            <c:extLst>
              <c:ext xmlns:c16="http://schemas.microsoft.com/office/drawing/2014/chart" uri="{C3380CC4-5D6E-409C-BE32-E72D297353CC}">
                <c16:uniqueId val="{00000007-EF1B-4BD6-BD83-BF3C28040AD6}"/>
              </c:ext>
            </c:extLst>
          </c:dPt>
          <c:dPt>
            <c:idx val="79"/>
            <c:marker>
              <c:symbol val="circle"/>
              <c:size val="5"/>
              <c:spPr>
                <a:noFill/>
                <a:ln w="38100">
                  <a:noFill/>
                </a:ln>
                <a:effectLst/>
              </c:spPr>
            </c:marker>
            <c:bubble3D val="0"/>
            <c:extLst>
              <c:ext xmlns:c16="http://schemas.microsoft.com/office/drawing/2014/chart" uri="{C3380CC4-5D6E-409C-BE32-E72D297353CC}">
                <c16:uniqueId val="{00000006-EF1B-4BD6-BD83-BF3C28040AD6}"/>
              </c:ext>
            </c:extLst>
          </c:dPt>
          <c:dPt>
            <c:idx val="80"/>
            <c:marker>
              <c:symbol val="circle"/>
              <c:size val="5"/>
              <c:spPr>
                <a:noFill/>
                <a:ln w="38100">
                  <a:noFill/>
                </a:ln>
                <a:effectLst/>
              </c:spPr>
            </c:marker>
            <c:bubble3D val="0"/>
            <c:extLst>
              <c:ext xmlns:c16="http://schemas.microsoft.com/office/drawing/2014/chart" uri="{C3380CC4-5D6E-409C-BE32-E72D297353CC}">
                <c16:uniqueId val="{00000005-EF1B-4BD6-BD83-BF3C28040AD6}"/>
              </c:ext>
            </c:extLst>
          </c:dPt>
          <c:dPt>
            <c:idx val="85"/>
            <c:marker>
              <c:symbol val="circle"/>
              <c:size val="5"/>
              <c:spPr>
                <a:noFill/>
                <a:ln w="38100">
                  <a:noFill/>
                </a:ln>
                <a:effectLst/>
              </c:spPr>
            </c:marker>
            <c:bubble3D val="0"/>
            <c:extLst>
              <c:ext xmlns:c16="http://schemas.microsoft.com/office/drawing/2014/chart" uri="{C3380CC4-5D6E-409C-BE32-E72D297353CC}">
                <c16:uniqueId val="{00000004-EF1B-4BD6-BD83-BF3C28040AD6}"/>
              </c:ext>
            </c:extLst>
          </c:dPt>
          <c:dPt>
            <c:idx val="86"/>
            <c:marker>
              <c:symbol val="circle"/>
              <c:size val="5"/>
              <c:spPr>
                <a:noFill/>
                <a:ln w="38100">
                  <a:noFill/>
                </a:ln>
                <a:effectLst/>
              </c:spPr>
            </c:marker>
            <c:bubble3D val="0"/>
            <c:extLst>
              <c:ext xmlns:c16="http://schemas.microsoft.com/office/drawing/2014/chart" uri="{C3380CC4-5D6E-409C-BE32-E72D297353CC}">
                <c16:uniqueId val="{00000003-EF1B-4BD6-BD83-BF3C28040AD6}"/>
              </c:ext>
            </c:extLst>
          </c:dPt>
          <c:dPt>
            <c:idx val="88"/>
            <c:marker>
              <c:symbol val="circle"/>
              <c:size val="5"/>
              <c:spPr>
                <a:noFill/>
                <a:ln w="38100">
                  <a:noFill/>
                </a:ln>
                <a:effectLst/>
              </c:spPr>
            </c:marker>
            <c:bubble3D val="0"/>
            <c:extLst>
              <c:ext xmlns:c16="http://schemas.microsoft.com/office/drawing/2014/chart" uri="{C3380CC4-5D6E-409C-BE32-E72D297353CC}">
                <c16:uniqueId val="{00000002-EF1B-4BD6-BD83-BF3C28040AD6}"/>
              </c:ext>
            </c:extLst>
          </c:dPt>
          <c:dPt>
            <c:idx val="89"/>
            <c:marker>
              <c:symbol val="circle"/>
              <c:size val="5"/>
              <c:spPr>
                <a:noFill/>
                <a:ln w="38100">
                  <a:noFill/>
                </a:ln>
                <a:effectLst/>
              </c:spPr>
            </c:marker>
            <c:bubble3D val="0"/>
            <c:extLst>
              <c:ext xmlns:c16="http://schemas.microsoft.com/office/drawing/2014/chart" uri="{C3380CC4-5D6E-409C-BE32-E72D297353CC}">
                <c16:uniqueId val="{00000001-EF1B-4BD6-BD83-BF3C28040AD6}"/>
              </c:ext>
            </c:extLst>
          </c:dPt>
          <c:dPt>
            <c:idx val="90"/>
            <c:marker>
              <c:symbol val="circle"/>
              <c:size val="5"/>
              <c:spPr>
                <a:noFill/>
                <a:ln w="38100">
                  <a:noFill/>
                </a:ln>
                <a:effectLst/>
              </c:spPr>
            </c:marker>
            <c:bubble3D val="0"/>
            <c:extLst>
              <c:ext xmlns:c16="http://schemas.microsoft.com/office/drawing/2014/chart" uri="{C3380CC4-5D6E-409C-BE32-E72D297353CC}">
                <c16:uniqueId val="{00000000-EF1B-4BD6-BD83-BF3C28040AD6}"/>
              </c:ext>
            </c:extLst>
          </c:dPt>
          <c:yVal>
            <c:numRef>
              <c:f>'fig1-ppt'!$G$2:$G$113</c:f>
              <c:numCache>
                <c:formatCode>General</c:formatCode>
                <c:ptCount val="112"/>
                <c:pt idx="20">
                  <c:v>1.0102054650000001</c:v>
                </c:pt>
                <c:pt idx="22">
                  <c:v>1.015536647</c:v>
                </c:pt>
                <c:pt idx="39">
                  <c:v>1.039427254</c:v>
                </c:pt>
                <c:pt idx="44">
                  <c:v>1.04276437</c:v>
                </c:pt>
                <c:pt idx="51">
                  <c:v>1.0521056090000001</c:v>
                </c:pt>
                <c:pt idx="52">
                  <c:v>1.0551040039999999</c:v>
                </c:pt>
                <c:pt idx="53">
                  <c:v>1.072696071</c:v>
                </c:pt>
                <c:pt idx="55">
                  <c:v>1.076529208</c:v>
                </c:pt>
                <c:pt idx="72">
                  <c:v>1.1253961939999999</c:v>
                </c:pt>
                <c:pt idx="73">
                  <c:v>1.1304807210000001</c:v>
                </c:pt>
                <c:pt idx="74">
                  <c:v>1.1329227930000001</c:v>
                </c:pt>
                <c:pt idx="75">
                  <c:v>1.136155201</c:v>
                </c:pt>
                <c:pt idx="76">
                  <c:v>1.1390633029999999</c:v>
                </c:pt>
                <c:pt idx="77">
                  <c:v>1.141746468</c:v>
                </c:pt>
                <c:pt idx="78">
                  <c:v>1.1551385519999999</c:v>
                </c:pt>
                <c:pt idx="79">
                  <c:v>1.155459542</c:v>
                </c:pt>
                <c:pt idx="80">
                  <c:v>1.162647658</c:v>
                </c:pt>
                <c:pt idx="85">
                  <c:v>1.2092432479999999</c:v>
                </c:pt>
                <c:pt idx="86">
                  <c:v>1.2291739079999999</c:v>
                </c:pt>
                <c:pt idx="88">
                  <c:v>1.246843631</c:v>
                </c:pt>
                <c:pt idx="89">
                  <c:v>1.2613417600000001</c:v>
                </c:pt>
                <c:pt idx="90">
                  <c:v>1.286848239</c:v>
                </c:pt>
              </c:numCache>
            </c:numRef>
          </c:yVal>
          <c:smooth val="0"/>
          <c:extLst>
            <c:ext xmlns:c16="http://schemas.microsoft.com/office/drawing/2014/chart" uri="{C3380CC4-5D6E-409C-BE32-E72D297353CC}">
              <c16:uniqueId val="{00000003-FFD6-4A31-8D99-92780E4B2C71}"/>
            </c:ext>
          </c:extLst>
        </c:ser>
        <c:ser>
          <c:idx val="4"/>
          <c:order val="4"/>
          <c:tx>
            <c:v>Cutlass</c:v>
          </c:tx>
          <c:spPr>
            <a:ln w="25400" cap="rnd">
              <a:noFill/>
              <a:round/>
            </a:ln>
            <a:effectLst/>
          </c:spPr>
          <c:marker>
            <c:symbol val="circle"/>
            <c:size val="5"/>
            <c:spPr>
              <a:solidFill>
                <a:schemeClr val="accent5"/>
              </a:solidFill>
              <a:ln w="38100">
                <a:solidFill>
                  <a:schemeClr val="accent5"/>
                </a:solidFill>
              </a:ln>
              <a:effectLst/>
            </c:spPr>
          </c:marker>
          <c:yVal>
            <c:numRef>
              <c:f>'fig1-ppt'!$H$2:$H$113</c:f>
              <c:numCache>
                <c:formatCode>General</c:formatCode>
                <c:ptCount val="112"/>
                <c:pt idx="57">
                  <c:v>1.0918267180000001</c:v>
                </c:pt>
                <c:pt idx="58">
                  <c:v>1.0920818990000001</c:v>
                </c:pt>
                <c:pt idx="59">
                  <c:v>1.0990853389999999</c:v>
                </c:pt>
                <c:pt idx="61">
                  <c:v>1.100076737</c:v>
                </c:pt>
                <c:pt idx="62">
                  <c:v>1.1004809259999999</c:v>
                </c:pt>
                <c:pt idx="63">
                  <c:v>1.1010144850000001</c:v>
                </c:pt>
                <c:pt idx="64">
                  <c:v>1.1019156080000001</c:v>
                </c:pt>
                <c:pt idx="65">
                  <c:v>1.103601421</c:v>
                </c:pt>
                <c:pt idx="66">
                  <c:v>1.104069236</c:v>
                </c:pt>
                <c:pt idx="67">
                  <c:v>1.1041758159999999</c:v>
                </c:pt>
                <c:pt idx="68">
                  <c:v>1.104400024</c:v>
                </c:pt>
              </c:numCache>
            </c:numRef>
          </c:yVal>
          <c:smooth val="0"/>
          <c:extLst>
            <c:ext xmlns:c16="http://schemas.microsoft.com/office/drawing/2014/chart" uri="{C3380CC4-5D6E-409C-BE32-E72D297353CC}">
              <c16:uniqueId val="{00000004-FFD6-4A31-8D99-92780E4B2C71}"/>
            </c:ext>
          </c:extLst>
        </c:ser>
        <c:ser>
          <c:idx val="5"/>
          <c:order val="5"/>
          <c:tx>
            <c:v>Parboil</c:v>
          </c:tx>
          <c:spPr>
            <a:ln w="25400" cap="rnd">
              <a:noFill/>
              <a:round/>
            </a:ln>
            <a:effectLst/>
          </c:spPr>
          <c:marker>
            <c:symbol val="circle"/>
            <c:size val="5"/>
            <c:spPr>
              <a:solidFill>
                <a:schemeClr val="accent6"/>
              </a:solidFill>
              <a:ln w="38100">
                <a:solidFill>
                  <a:schemeClr val="accent6"/>
                </a:solidFill>
              </a:ln>
              <a:effectLst/>
            </c:spPr>
          </c:marker>
          <c:dLbls>
            <c:dLbl>
              <c:idx val="96"/>
              <c:layout>
                <c:manualLayout>
                  <c:x val="2.0531400966183486E-2"/>
                  <c:y val="5.2631578947368418E-2"/>
                </c:manualLayout>
              </c:layout>
              <c:tx>
                <c:rich>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r>
                      <a:rPr lang="en-US" sz="1400" dirty="0">
                        <a:solidFill>
                          <a:schemeClr val="tx1"/>
                        </a:solidFill>
                      </a:rPr>
                      <a:t>MRI-Q</a:t>
                    </a: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FFD6-4A31-8D99-92780E4B2C7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yVal>
            <c:numRef>
              <c:f>'fig1-ppt'!$D$2:$D$113</c:f>
              <c:numCache>
                <c:formatCode>General</c:formatCode>
                <c:ptCount val="112"/>
                <c:pt idx="5">
                  <c:v>0.999</c:v>
                </c:pt>
                <c:pt idx="8">
                  <c:v>1</c:v>
                </c:pt>
                <c:pt idx="26">
                  <c:v>1.02</c:v>
                </c:pt>
                <c:pt idx="47">
                  <c:v>1.0495000000000001</c:v>
                </c:pt>
                <c:pt idx="50">
                  <c:v>1.052</c:v>
                </c:pt>
                <c:pt idx="56">
                  <c:v>1.0780000000000001</c:v>
                </c:pt>
                <c:pt idx="70">
                  <c:v>1.1100000000000001</c:v>
                </c:pt>
                <c:pt idx="96">
                  <c:v>1.38</c:v>
                </c:pt>
              </c:numCache>
            </c:numRef>
          </c:yVal>
          <c:smooth val="0"/>
          <c:extLst>
            <c:ext xmlns:c16="http://schemas.microsoft.com/office/drawing/2014/chart" uri="{C3380CC4-5D6E-409C-BE32-E72D297353CC}">
              <c16:uniqueId val="{00000005-FFD6-4A31-8D99-92780E4B2C71}"/>
            </c:ext>
          </c:extLst>
        </c:ser>
        <c:ser>
          <c:idx val="6"/>
          <c:order val="6"/>
          <c:tx>
            <c:v>CuGraph</c:v>
          </c:tx>
          <c:spPr>
            <a:ln w="25400" cap="rnd">
              <a:noFill/>
              <a:round/>
            </a:ln>
            <a:effectLst/>
          </c:spPr>
          <c:marker>
            <c:symbol val="circle"/>
            <c:size val="5"/>
            <c:spPr>
              <a:solidFill>
                <a:schemeClr val="accent1">
                  <a:lumMod val="60000"/>
                </a:schemeClr>
              </a:solidFill>
              <a:ln w="38100">
                <a:solidFill>
                  <a:schemeClr val="accent1">
                    <a:lumMod val="60000"/>
                  </a:schemeClr>
                </a:solidFill>
              </a:ln>
              <a:effectLst/>
            </c:spPr>
          </c:marker>
          <c:dLbls>
            <c:dLbl>
              <c:idx val="42"/>
              <c:layout>
                <c:manualLayout>
                  <c:x val="-4.428290228876519E-17"/>
                  <c:y val="6.725146198830409E-2"/>
                </c:manualLayout>
              </c:layout>
              <c:tx>
                <c:rich>
                  <a:bodyPr/>
                  <a:lstStyle/>
                  <a:p>
                    <a:r>
                      <a:rPr lang="en-US" sz="1400" dirty="0">
                        <a:solidFill>
                          <a:schemeClr val="tx1"/>
                        </a:solidFill>
                      </a:rPr>
                      <a:t>Katz</a:t>
                    </a:r>
                    <a:r>
                      <a:rPr lang="en-US" sz="1400" baseline="0" dirty="0">
                        <a:solidFill>
                          <a:schemeClr val="tx1"/>
                        </a:solidFill>
                      </a:rPr>
                      <a:t> Centrality</a:t>
                    </a:r>
                    <a:endParaRPr lang="en-US" sz="1400" dirty="0">
                      <a:solidFill>
                        <a:schemeClr val="tx1"/>
                      </a:solidFill>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FFD6-4A31-8D99-92780E4B2C7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yVal>
            <c:numRef>
              <c:f>'fig1-ppt'!$C$2:$C$113</c:f>
              <c:numCache>
                <c:formatCode>General</c:formatCode>
                <c:ptCount val="112"/>
                <c:pt idx="36">
                  <c:v>1.0377402950000001</c:v>
                </c:pt>
                <c:pt idx="37">
                  <c:v>1.0378193040000001</c:v>
                </c:pt>
                <c:pt idx="38">
                  <c:v>1.0381058030000001</c:v>
                </c:pt>
                <c:pt idx="40">
                  <c:v>1.039599956</c:v>
                </c:pt>
                <c:pt idx="41">
                  <c:v>1.039780385</c:v>
                </c:pt>
                <c:pt idx="42">
                  <c:v>1.0406564089999999</c:v>
                </c:pt>
                <c:pt idx="43">
                  <c:v>1.0420886439999999</c:v>
                </c:pt>
              </c:numCache>
            </c:numRef>
          </c:yVal>
          <c:smooth val="0"/>
          <c:extLst>
            <c:ext xmlns:c16="http://schemas.microsoft.com/office/drawing/2014/chart" uri="{C3380CC4-5D6E-409C-BE32-E72D297353CC}">
              <c16:uniqueId val="{00000006-FFD6-4A31-8D99-92780E4B2C71}"/>
            </c:ext>
          </c:extLst>
        </c:ser>
        <c:ser>
          <c:idx val="7"/>
          <c:order val="7"/>
          <c:tx>
            <c:v>Deepbench</c:v>
          </c:tx>
          <c:spPr>
            <a:ln w="25400" cap="rnd">
              <a:noFill/>
              <a:round/>
            </a:ln>
            <a:effectLst/>
          </c:spPr>
          <c:marker>
            <c:symbol val="circle"/>
            <c:size val="5"/>
            <c:spPr>
              <a:solidFill>
                <a:schemeClr val="accent2">
                  <a:lumMod val="60000"/>
                </a:schemeClr>
              </a:solidFill>
              <a:ln w="38100">
                <a:solidFill>
                  <a:schemeClr val="accent2">
                    <a:lumMod val="60000"/>
                  </a:schemeClr>
                </a:solidFill>
              </a:ln>
              <a:effectLst/>
            </c:spPr>
          </c:marker>
          <c:dLbls>
            <c:dLbl>
              <c:idx val="69"/>
              <c:layout>
                <c:manualLayout>
                  <c:x val="-1.4492753623188406E-2"/>
                  <c:y val="9.3567251461988299E-2"/>
                </c:manualLayout>
              </c:layout>
              <c:tx>
                <c:rich>
                  <a:bodyPr/>
                  <a:lstStyle/>
                  <a:p>
                    <a:r>
                      <a:rPr lang="en-US" sz="1400" dirty="0">
                        <a:solidFill>
                          <a:schemeClr val="tx1"/>
                        </a:solidFill>
                      </a:rPr>
                      <a:t>RNN</a:t>
                    </a:r>
                    <a:r>
                      <a:rPr lang="en-US" sz="1400" baseline="0" dirty="0">
                        <a:solidFill>
                          <a:schemeClr val="tx1"/>
                        </a:solidFill>
                      </a:rPr>
                      <a:t> Train</a:t>
                    </a:r>
                    <a:endParaRPr lang="en-US" sz="1400" dirty="0">
                      <a:solidFill>
                        <a:schemeClr val="tx1"/>
                      </a:solidFill>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FFD6-4A31-8D99-92780E4B2C7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yVal>
            <c:numRef>
              <c:f>'fig1-ppt'!$J$2:$J$113</c:f>
              <c:numCache>
                <c:formatCode>General</c:formatCode>
                <c:ptCount val="112"/>
                <c:pt idx="48">
                  <c:v>1.049850674</c:v>
                </c:pt>
                <c:pt idx="54">
                  <c:v>1.0731462940000001</c:v>
                </c:pt>
                <c:pt idx="69">
                  <c:v>1.1048482260000001</c:v>
                </c:pt>
                <c:pt idx="71">
                  <c:v>1.112616697</c:v>
                </c:pt>
              </c:numCache>
            </c:numRef>
          </c:yVal>
          <c:smooth val="0"/>
          <c:extLst>
            <c:ext xmlns:c16="http://schemas.microsoft.com/office/drawing/2014/chart" uri="{C3380CC4-5D6E-409C-BE32-E72D297353CC}">
              <c16:uniqueId val="{00000007-FFD6-4A31-8D99-92780E4B2C71}"/>
            </c:ext>
          </c:extLst>
        </c:ser>
        <c:dLbls>
          <c:showLegendKey val="0"/>
          <c:showVal val="0"/>
          <c:showCatName val="0"/>
          <c:showSerName val="0"/>
          <c:showPercent val="0"/>
          <c:showBubbleSize val="0"/>
        </c:dLbls>
        <c:axId val="336821712"/>
        <c:axId val="336814224"/>
      </c:scatterChart>
      <c:valAx>
        <c:axId val="336821712"/>
        <c:scaling>
          <c:orientation val="minMax"/>
          <c:max val="140"/>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dirty="0">
                    <a:solidFill>
                      <a:schemeClr val="tx1"/>
                    </a:solidFill>
                  </a:rPr>
                  <a:t>Applications</a:t>
                </a:r>
                <a:endParaRPr lang="en-US" dirty="0">
                  <a:solidFill>
                    <a:schemeClr val="tx1"/>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6814224"/>
        <c:crosses val="autoZero"/>
        <c:crossBetween val="midCat"/>
      </c:valAx>
      <c:valAx>
        <c:axId val="336814224"/>
        <c:scaling>
          <c:orientation val="minMax"/>
          <c:max val="1.7500000000000002"/>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sz="2000">
                    <a:solidFill>
                      <a:schemeClr val="tx1"/>
                    </a:solidFill>
                  </a:rPr>
                  <a:t>Speedup over Partitioned SM</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36821712"/>
        <c:crosses val="autoZero"/>
        <c:crossBetween val="midCat"/>
        <c:majorUnit val="0.25"/>
        <c:minorUnit val="0.25"/>
      </c:valAx>
      <c:spPr>
        <a:noFill/>
        <a:ln w="25400">
          <a:noFill/>
        </a:ln>
        <a:effectLst/>
      </c:spPr>
    </c:plotArea>
    <c:legend>
      <c:legendPos val="t"/>
      <c:legendEntry>
        <c:idx val="2"/>
        <c:delete val="1"/>
      </c:legendEntry>
      <c:legendEntry>
        <c:idx val="3"/>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907565902088324E-2"/>
          <c:y val="0.11831560528618133"/>
          <c:w val="0.8928460572863175"/>
          <c:h val="0.76351176497674633"/>
        </c:manualLayout>
      </c:layout>
      <c:scatterChart>
        <c:scatterStyle val="lineMarker"/>
        <c:varyColors val="0"/>
        <c:ser>
          <c:idx val="0"/>
          <c:order val="0"/>
          <c:tx>
            <c:v>Rodinia</c:v>
          </c:tx>
          <c:spPr>
            <a:ln w="19050" cap="rnd">
              <a:noFill/>
              <a:round/>
            </a:ln>
            <a:effectLst/>
          </c:spPr>
          <c:marker>
            <c:symbol val="circle"/>
            <c:size val="5"/>
            <c:spPr>
              <a:solidFill>
                <a:schemeClr val="accent1"/>
              </a:solidFill>
              <a:ln w="38100">
                <a:solidFill>
                  <a:schemeClr val="accent1"/>
                </a:solidFill>
              </a:ln>
              <a:effectLst/>
            </c:spPr>
          </c:marker>
          <c:yVal>
            <c:numRef>
              <c:f>'fig1-ppt'!$E$3:$E$113</c:f>
              <c:numCache>
                <c:formatCode>General</c:formatCode>
                <c:ptCount val="111"/>
                <c:pt idx="0">
                  <c:v>0.99393119370000005</c:v>
                </c:pt>
                <c:pt idx="6">
                  <c:v>0.99957567280000004</c:v>
                </c:pt>
                <c:pt idx="10">
                  <c:v>1.000727908</c:v>
                </c:pt>
                <c:pt idx="12">
                  <c:v>1.001146409</c:v>
                </c:pt>
                <c:pt idx="13">
                  <c:v>1.0014016509999999</c:v>
                </c:pt>
                <c:pt idx="14">
                  <c:v>1.0021984580000001</c:v>
                </c:pt>
                <c:pt idx="16">
                  <c:v>1.005063517</c:v>
                </c:pt>
                <c:pt idx="17">
                  <c:v>1.0086501329999999</c:v>
                </c:pt>
                <c:pt idx="20">
                  <c:v>1.0135544219999999</c:v>
                </c:pt>
                <c:pt idx="23">
                  <c:v>1.018197665</c:v>
                </c:pt>
                <c:pt idx="26">
                  <c:v>1.020019316</c:v>
                </c:pt>
                <c:pt idx="27">
                  <c:v>1.0205770279999999</c:v>
                </c:pt>
                <c:pt idx="28">
                  <c:v>1.021097747</c:v>
                </c:pt>
                <c:pt idx="29">
                  <c:v>1.0212516869999999</c:v>
                </c:pt>
                <c:pt idx="30">
                  <c:v>1.022148668</c:v>
                </c:pt>
                <c:pt idx="31">
                  <c:v>1.024077334</c:v>
                </c:pt>
                <c:pt idx="32">
                  <c:v>1.0275028859999999</c:v>
                </c:pt>
                <c:pt idx="33">
                  <c:v>1.0345095360000001</c:v>
                </c:pt>
                <c:pt idx="34">
                  <c:v>1.035631178</c:v>
                </c:pt>
                <c:pt idx="44">
                  <c:v>1.046954068</c:v>
                </c:pt>
                <c:pt idx="45">
                  <c:v>1.0489999999999999</c:v>
                </c:pt>
                <c:pt idx="48">
                  <c:v>1.0505</c:v>
                </c:pt>
                <c:pt idx="80">
                  <c:v>1.1693509959999999</c:v>
                </c:pt>
                <c:pt idx="81">
                  <c:v>1.17</c:v>
                </c:pt>
                <c:pt idx="82">
                  <c:v>1.2038314919999999</c:v>
                </c:pt>
              </c:numCache>
            </c:numRef>
          </c:yVal>
          <c:smooth val="0"/>
          <c:extLst>
            <c:ext xmlns:c16="http://schemas.microsoft.com/office/drawing/2014/chart" uri="{C3380CC4-5D6E-409C-BE32-E72D297353CC}">
              <c16:uniqueId val="{00000000-FFD6-4A31-8D99-92780E4B2C71}"/>
            </c:ext>
          </c:extLst>
        </c:ser>
        <c:ser>
          <c:idx val="1"/>
          <c:order val="1"/>
          <c:tx>
            <c:v>Polybench</c:v>
          </c:tx>
          <c:spPr>
            <a:ln w="25400" cap="rnd">
              <a:noFill/>
              <a:round/>
            </a:ln>
            <a:effectLst/>
          </c:spPr>
          <c:marker>
            <c:symbol val="circle"/>
            <c:size val="5"/>
            <c:spPr>
              <a:solidFill>
                <a:schemeClr val="tx1"/>
              </a:solidFill>
              <a:ln w="38100">
                <a:solidFill>
                  <a:schemeClr val="tx1"/>
                </a:solidFill>
              </a:ln>
              <a:effectLst/>
            </c:spPr>
          </c:marker>
          <c:yVal>
            <c:numRef>
              <c:f>'fig1-ppt'!$I$2:$I$113</c:f>
              <c:numCache>
                <c:formatCode>General</c:formatCode>
                <c:ptCount val="112"/>
                <c:pt idx="0">
                  <c:v>0.99</c:v>
                </c:pt>
                <c:pt idx="2">
                  <c:v>0.99484049679999997</c:v>
                </c:pt>
                <c:pt idx="3">
                  <c:v>0.998</c:v>
                </c:pt>
                <c:pt idx="4">
                  <c:v>0.99899766960000003</c:v>
                </c:pt>
                <c:pt idx="6">
                  <c:v>0.99931194690000003</c:v>
                </c:pt>
                <c:pt idx="9">
                  <c:v>1</c:v>
                </c:pt>
                <c:pt idx="10">
                  <c:v>1.0005116199999999</c:v>
                </c:pt>
                <c:pt idx="12">
                  <c:v>1.0009999999999999</c:v>
                </c:pt>
                <c:pt idx="16">
                  <c:v>1.0049999999999999</c:v>
                </c:pt>
                <c:pt idx="19">
                  <c:v>1.0089291069999999</c:v>
                </c:pt>
                <c:pt idx="23">
                  <c:v>1.0178378939999999</c:v>
                </c:pt>
                <c:pt idx="25">
                  <c:v>1.0189999999999999</c:v>
                </c:pt>
                <c:pt idx="84">
                  <c:v>1.2061293850000001</c:v>
                </c:pt>
              </c:numCache>
            </c:numRef>
          </c:yVal>
          <c:smooth val="0"/>
          <c:extLst>
            <c:ext xmlns:c16="http://schemas.microsoft.com/office/drawing/2014/chart" uri="{C3380CC4-5D6E-409C-BE32-E72D297353CC}">
              <c16:uniqueId val="{00000001-FFD6-4A31-8D99-92780E4B2C71}"/>
            </c:ext>
          </c:extLst>
        </c:ser>
        <c:ser>
          <c:idx val="2"/>
          <c:order val="2"/>
          <c:tx>
            <c:v>TPCH-C</c:v>
          </c:tx>
          <c:spPr>
            <a:ln w="25400" cap="rnd">
              <a:noFill/>
              <a:round/>
            </a:ln>
            <a:effectLst/>
          </c:spPr>
          <c:marker>
            <c:symbol val="circle"/>
            <c:size val="5"/>
            <c:spPr>
              <a:solidFill>
                <a:schemeClr val="accent3"/>
              </a:solidFill>
              <a:ln w="38100">
                <a:solidFill>
                  <a:schemeClr val="accent3"/>
                </a:solidFill>
              </a:ln>
              <a:effectLst/>
            </c:spPr>
          </c:marker>
          <c:dLbls>
            <c:dLbl>
              <c:idx val="98"/>
              <c:layout>
                <c:manualLayout>
                  <c:x val="1.2077294685990338E-3"/>
                  <c:y val="8.1871345029239817E-2"/>
                </c:manualLayout>
              </c:layout>
              <c:tx>
                <c:rich>
                  <a:bodyPr/>
                  <a:lstStyle/>
                  <a:p>
                    <a:r>
                      <a:rPr lang="en-US" sz="1400" dirty="0"/>
                      <a:t>Query</a:t>
                    </a:r>
                    <a:r>
                      <a:rPr lang="en-US" sz="1400" baseline="0" dirty="0"/>
                      <a:t> 7</a:t>
                    </a:r>
                    <a:endParaRPr lang="en-US" sz="1400" dirty="0"/>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C6A1-4C0D-AA26-E42A5A8F7B00}"/>
                </c:ext>
              </c:extLst>
            </c:dLbl>
            <c:dLbl>
              <c:idx val="109"/>
              <c:layout>
                <c:manualLayout>
                  <c:x val="8.4541062801932361E-3"/>
                  <c:y val="5.8479532163742666E-2"/>
                </c:manualLayout>
              </c:layout>
              <c:tx>
                <c:rich>
                  <a:bodyPr/>
                  <a:lstStyle/>
                  <a:p>
                    <a:r>
                      <a:rPr lang="en-US" sz="1400" dirty="0"/>
                      <a:t>Query</a:t>
                    </a:r>
                    <a:r>
                      <a:rPr lang="en-US" sz="1400" baseline="0" dirty="0"/>
                      <a:t> 20</a:t>
                    </a:r>
                    <a:endParaRPr lang="en-US" sz="1400" dirty="0"/>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C6A1-4C0D-AA26-E42A5A8F7B00}"/>
                </c:ext>
              </c:extLst>
            </c:dLbl>
            <c:dLbl>
              <c:idx val="110"/>
              <c:layout>
                <c:manualLayout>
                  <c:x val="8.4541062801932361E-3"/>
                  <c:y val="3.5087719298245612E-2"/>
                </c:manualLayout>
              </c:layout>
              <c:tx>
                <c:rich>
                  <a:bodyPr/>
                  <a:lstStyle/>
                  <a:p>
                    <a:r>
                      <a:rPr lang="en-US" sz="1400" dirty="0"/>
                      <a:t>Query 9</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C6A1-4C0D-AA26-E42A5A8F7B0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yVal>
            <c:numRef>
              <c:f>'fig1-ppt'!$F$2:$F$113</c:f>
              <c:numCache>
                <c:formatCode>General</c:formatCode>
                <c:ptCount val="112"/>
                <c:pt idx="60">
                  <c:v>1.0996153959999999</c:v>
                </c:pt>
                <c:pt idx="87">
                  <c:v>1.244675948</c:v>
                </c:pt>
                <c:pt idx="91">
                  <c:v>1.3255666770000001</c:v>
                </c:pt>
                <c:pt idx="92">
                  <c:v>1.327723276</c:v>
                </c:pt>
                <c:pt idx="93">
                  <c:v>1.340077196</c:v>
                </c:pt>
                <c:pt idx="94">
                  <c:v>1.344523294</c:v>
                </c:pt>
                <c:pt idx="95">
                  <c:v>1.349904322</c:v>
                </c:pt>
                <c:pt idx="97">
                  <c:v>1.390719504</c:v>
                </c:pt>
                <c:pt idx="98">
                  <c:v>1.4227575729999999</c:v>
                </c:pt>
                <c:pt idx="99">
                  <c:v>1.446630036</c:v>
                </c:pt>
                <c:pt idx="100">
                  <c:v>1.450336673</c:v>
                </c:pt>
                <c:pt idx="101">
                  <c:v>1.4764379670000001</c:v>
                </c:pt>
                <c:pt idx="102">
                  <c:v>1.4910621150000001</c:v>
                </c:pt>
                <c:pt idx="103">
                  <c:v>1.5204439620000001</c:v>
                </c:pt>
                <c:pt idx="104">
                  <c:v>1.5283260759999999</c:v>
                </c:pt>
                <c:pt idx="105">
                  <c:v>1.5644368340000001</c:v>
                </c:pt>
                <c:pt idx="106">
                  <c:v>1.570145042</c:v>
                </c:pt>
                <c:pt idx="107">
                  <c:v>1.584495196</c:v>
                </c:pt>
                <c:pt idx="108">
                  <c:v>1.5924244489999999</c:v>
                </c:pt>
                <c:pt idx="109">
                  <c:v>1.6352047080000001</c:v>
                </c:pt>
                <c:pt idx="110">
                  <c:v>1.746469018</c:v>
                </c:pt>
                <c:pt idx="111">
                  <c:v>1.792650337</c:v>
                </c:pt>
              </c:numCache>
            </c:numRef>
          </c:yVal>
          <c:smooth val="0"/>
          <c:extLst>
            <c:ext xmlns:c16="http://schemas.microsoft.com/office/drawing/2014/chart" uri="{C3380CC4-5D6E-409C-BE32-E72D297353CC}">
              <c16:uniqueId val="{00000002-FFD6-4A31-8D99-92780E4B2C71}"/>
            </c:ext>
          </c:extLst>
        </c:ser>
        <c:ser>
          <c:idx val="3"/>
          <c:order val="3"/>
          <c:tx>
            <c:v>TPCH-U</c:v>
          </c:tx>
          <c:spPr>
            <a:ln w="25400" cap="rnd">
              <a:noFill/>
              <a:round/>
            </a:ln>
            <a:effectLst/>
          </c:spPr>
          <c:marker>
            <c:symbol val="circle"/>
            <c:size val="5"/>
            <c:spPr>
              <a:solidFill>
                <a:schemeClr val="accent4"/>
              </a:solidFill>
              <a:ln w="38100">
                <a:solidFill>
                  <a:schemeClr val="accent4"/>
                </a:solidFill>
              </a:ln>
              <a:effectLst/>
            </c:spPr>
          </c:marker>
          <c:dLbls>
            <c:dLbl>
              <c:idx val="52"/>
              <c:layout>
                <c:manualLayout>
                  <c:x val="1.2077294685989453E-3"/>
                  <c:y val="6.4327485380116955E-2"/>
                </c:manualLayout>
              </c:layout>
              <c:tx>
                <c:rich>
                  <a:bodyPr/>
                  <a:lstStyle/>
                  <a:p>
                    <a:r>
                      <a:rPr lang="en-US" sz="1400" dirty="0"/>
                      <a:t>Query</a:t>
                    </a:r>
                    <a:r>
                      <a:rPr lang="en-US" sz="1400" baseline="0" dirty="0"/>
                      <a:t> 16</a:t>
                    </a:r>
                    <a:endParaRPr lang="en-US" sz="1400" dirty="0"/>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C6A1-4C0D-AA26-E42A5A8F7B00}"/>
                </c:ext>
              </c:extLst>
            </c:dLbl>
            <c:dLbl>
              <c:idx val="89"/>
              <c:layout>
                <c:manualLayout>
                  <c:x val="1.2077294685990338E-3"/>
                  <c:y val="0.14035087719298245"/>
                </c:manualLayout>
              </c:layout>
              <c:tx>
                <c:rich>
                  <a:bodyPr/>
                  <a:lstStyle/>
                  <a:p>
                    <a:r>
                      <a:rPr lang="en-US" sz="1400" dirty="0"/>
                      <a:t>Query</a:t>
                    </a:r>
                    <a:r>
                      <a:rPr lang="en-US" sz="1400" baseline="0" dirty="0"/>
                      <a:t> 19</a:t>
                    </a:r>
                    <a:endParaRPr lang="en-US" sz="1400" dirty="0"/>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C6A1-4C0D-AA26-E42A5A8F7B0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yVal>
            <c:numRef>
              <c:f>'fig1-ppt'!$G$2:$G$113</c:f>
              <c:numCache>
                <c:formatCode>General</c:formatCode>
                <c:ptCount val="112"/>
                <c:pt idx="20">
                  <c:v>1.0102054650000001</c:v>
                </c:pt>
                <c:pt idx="22">
                  <c:v>1.015536647</c:v>
                </c:pt>
                <c:pt idx="39">
                  <c:v>1.039427254</c:v>
                </c:pt>
                <c:pt idx="44">
                  <c:v>1.04276437</c:v>
                </c:pt>
                <c:pt idx="51">
                  <c:v>1.0521056090000001</c:v>
                </c:pt>
                <c:pt idx="52">
                  <c:v>1.0551040039999999</c:v>
                </c:pt>
                <c:pt idx="53">
                  <c:v>1.072696071</c:v>
                </c:pt>
                <c:pt idx="55">
                  <c:v>1.076529208</c:v>
                </c:pt>
                <c:pt idx="72">
                  <c:v>1.1253961939999999</c:v>
                </c:pt>
                <c:pt idx="73">
                  <c:v>1.1304807210000001</c:v>
                </c:pt>
                <c:pt idx="74">
                  <c:v>1.1329227930000001</c:v>
                </c:pt>
                <c:pt idx="75">
                  <c:v>1.136155201</c:v>
                </c:pt>
                <c:pt idx="76">
                  <c:v>1.1390633029999999</c:v>
                </c:pt>
                <c:pt idx="77">
                  <c:v>1.141746468</c:v>
                </c:pt>
                <c:pt idx="78">
                  <c:v>1.1551385519999999</c:v>
                </c:pt>
                <c:pt idx="79">
                  <c:v>1.155459542</c:v>
                </c:pt>
                <c:pt idx="80">
                  <c:v>1.162647658</c:v>
                </c:pt>
                <c:pt idx="85">
                  <c:v>1.2092432479999999</c:v>
                </c:pt>
                <c:pt idx="86">
                  <c:v>1.2291739079999999</c:v>
                </c:pt>
                <c:pt idx="88">
                  <c:v>1.246843631</c:v>
                </c:pt>
                <c:pt idx="89">
                  <c:v>1.2613417600000001</c:v>
                </c:pt>
                <c:pt idx="90">
                  <c:v>1.286848239</c:v>
                </c:pt>
              </c:numCache>
            </c:numRef>
          </c:yVal>
          <c:smooth val="0"/>
          <c:extLst>
            <c:ext xmlns:c16="http://schemas.microsoft.com/office/drawing/2014/chart" uri="{C3380CC4-5D6E-409C-BE32-E72D297353CC}">
              <c16:uniqueId val="{00000003-FFD6-4A31-8D99-92780E4B2C71}"/>
            </c:ext>
          </c:extLst>
        </c:ser>
        <c:ser>
          <c:idx val="4"/>
          <c:order val="4"/>
          <c:tx>
            <c:v>Cutlass</c:v>
          </c:tx>
          <c:spPr>
            <a:ln w="25400" cap="rnd">
              <a:noFill/>
              <a:round/>
            </a:ln>
            <a:effectLst/>
          </c:spPr>
          <c:marker>
            <c:symbol val="circle"/>
            <c:size val="5"/>
            <c:spPr>
              <a:solidFill>
                <a:schemeClr val="accent5"/>
              </a:solidFill>
              <a:ln w="38100">
                <a:solidFill>
                  <a:schemeClr val="accent5"/>
                </a:solidFill>
              </a:ln>
              <a:effectLst/>
            </c:spPr>
          </c:marker>
          <c:yVal>
            <c:numRef>
              <c:f>'fig1-ppt'!$H$2:$H$113</c:f>
              <c:numCache>
                <c:formatCode>General</c:formatCode>
                <c:ptCount val="112"/>
                <c:pt idx="57">
                  <c:v>1.0918267180000001</c:v>
                </c:pt>
                <c:pt idx="58">
                  <c:v>1.0920818990000001</c:v>
                </c:pt>
                <c:pt idx="59">
                  <c:v>1.0990853389999999</c:v>
                </c:pt>
                <c:pt idx="61">
                  <c:v>1.100076737</c:v>
                </c:pt>
                <c:pt idx="62">
                  <c:v>1.1004809259999999</c:v>
                </c:pt>
                <c:pt idx="63">
                  <c:v>1.1010144850000001</c:v>
                </c:pt>
                <c:pt idx="64">
                  <c:v>1.1019156080000001</c:v>
                </c:pt>
                <c:pt idx="65">
                  <c:v>1.103601421</c:v>
                </c:pt>
                <c:pt idx="66">
                  <c:v>1.104069236</c:v>
                </c:pt>
                <c:pt idx="67">
                  <c:v>1.1041758159999999</c:v>
                </c:pt>
                <c:pt idx="68">
                  <c:v>1.104400024</c:v>
                </c:pt>
              </c:numCache>
            </c:numRef>
          </c:yVal>
          <c:smooth val="0"/>
          <c:extLst>
            <c:ext xmlns:c16="http://schemas.microsoft.com/office/drawing/2014/chart" uri="{C3380CC4-5D6E-409C-BE32-E72D297353CC}">
              <c16:uniqueId val="{00000004-FFD6-4A31-8D99-92780E4B2C71}"/>
            </c:ext>
          </c:extLst>
        </c:ser>
        <c:ser>
          <c:idx val="5"/>
          <c:order val="5"/>
          <c:tx>
            <c:v>Parboil</c:v>
          </c:tx>
          <c:spPr>
            <a:ln w="25400" cap="rnd">
              <a:noFill/>
              <a:round/>
            </a:ln>
            <a:effectLst/>
          </c:spPr>
          <c:marker>
            <c:symbol val="circle"/>
            <c:size val="5"/>
            <c:spPr>
              <a:solidFill>
                <a:schemeClr val="accent6"/>
              </a:solidFill>
              <a:ln w="38100">
                <a:solidFill>
                  <a:schemeClr val="accent6"/>
                </a:solidFill>
              </a:ln>
              <a:effectLst/>
            </c:spPr>
          </c:marker>
          <c:yVal>
            <c:numRef>
              <c:f>'fig1-ppt'!$D$2:$D$113</c:f>
              <c:numCache>
                <c:formatCode>General</c:formatCode>
                <c:ptCount val="112"/>
                <c:pt idx="5">
                  <c:v>0.999</c:v>
                </c:pt>
                <c:pt idx="8">
                  <c:v>1</c:v>
                </c:pt>
                <c:pt idx="26">
                  <c:v>1.02</c:v>
                </c:pt>
                <c:pt idx="47">
                  <c:v>1.0495000000000001</c:v>
                </c:pt>
                <c:pt idx="50">
                  <c:v>1.052</c:v>
                </c:pt>
                <c:pt idx="56">
                  <c:v>1.0780000000000001</c:v>
                </c:pt>
                <c:pt idx="70">
                  <c:v>1.1100000000000001</c:v>
                </c:pt>
                <c:pt idx="96">
                  <c:v>1.38</c:v>
                </c:pt>
              </c:numCache>
            </c:numRef>
          </c:yVal>
          <c:smooth val="0"/>
          <c:extLst>
            <c:ext xmlns:c16="http://schemas.microsoft.com/office/drawing/2014/chart" uri="{C3380CC4-5D6E-409C-BE32-E72D297353CC}">
              <c16:uniqueId val="{00000005-FFD6-4A31-8D99-92780E4B2C71}"/>
            </c:ext>
          </c:extLst>
        </c:ser>
        <c:ser>
          <c:idx val="6"/>
          <c:order val="6"/>
          <c:tx>
            <c:v>CuGraph</c:v>
          </c:tx>
          <c:spPr>
            <a:ln w="25400" cap="rnd">
              <a:noFill/>
              <a:round/>
            </a:ln>
            <a:effectLst/>
          </c:spPr>
          <c:marker>
            <c:symbol val="circle"/>
            <c:size val="5"/>
            <c:spPr>
              <a:solidFill>
                <a:schemeClr val="accent1">
                  <a:lumMod val="60000"/>
                </a:schemeClr>
              </a:solidFill>
              <a:ln w="38100">
                <a:solidFill>
                  <a:schemeClr val="accent1">
                    <a:lumMod val="60000"/>
                  </a:schemeClr>
                </a:solidFill>
              </a:ln>
              <a:effectLst/>
            </c:spPr>
          </c:marker>
          <c:yVal>
            <c:numRef>
              <c:f>'fig1-ppt'!$C$2:$C$113</c:f>
              <c:numCache>
                <c:formatCode>General</c:formatCode>
                <c:ptCount val="112"/>
                <c:pt idx="36">
                  <c:v>1.0377402950000001</c:v>
                </c:pt>
                <c:pt idx="37">
                  <c:v>1.0378193040000001</c:v>
                </c:pt>
                <c:pt idx="38">
                  <c:v>1.0381058030000001</c:v>
                </c:pt>
                <c:pt idx="40">
                  <c:v>1.039599956</c:v>
                </c:pt>
                <c:pt idx="41">
                  <c:v>1.039780385</c:v>
                </c:pt>
                <c:pt idx="42">
                  <c:v>1.0406564089999999</c:v>
                </c:pt>
                <c:pt idx="43">
                  <c:v>1.0420886439999999</c:v>
                </c:pt>
              </c:numCache>
            </c:numRef>
          </c:yVal>
          <c:smooth val="0"/>
          <c:extLst>
            <c:ext xmlns:c16="http://schemas.microsoft.com/office/drawing/2014/chart" uri="{C3380CC4-5D6E-409C-BE32-E72D297353CC}">
              <c16:uniqueId val="{00000006-FFD6-4A31-8D99-92780E4B2C71}"/>
            </c:ext>
          </c:extLst>
        </c:ser>
        <c:ser>
          <c:idx val="7"/>
          <c:order val="7"/>
          <c:tx>
            <c:v>Deepbench</c:v>
          </c:tx>
          <c:spPr>
            <a:ln w="25400" cap="rnd">
              <a:noFill/>
              <a:round/>
            </a:ln>
            <a:effectLst/>
          </c:spPr>
          <c:marker>
            <c:symbol val="circle"/>
            <c:size val="5"/>
            <c:spPr>
              <a:solidFill>
                <a:schemeClr val="accent2">
                  <a:lumMod val="60000"/>
                </a:schemeClr>
              </a:solidFill>
              <a:ln w="38100">
                <a:solidFill>
                  <a:schemeClr val="accent2">
                    <a:lumMod val="60000"/>
                  </a:schemeClr>
                </a:solidFill>
              </a:ln>
              <a:effectLst/>
            </c:spPr>
          </c:marker>
          <c:yVal>
            <c:numRef>
              <c:f>'fig1-ppt'!$J$2:$J$113</c:f>
              <c:numCache>
                <c:formatCode>General</c:formatCode>
                <c:ptCount val="112"/>
                <c:pt idx="48">
                  <c:v>1.049850674</c:v>
                </c:pt>
                <c:pt idx="54">
                  <c:v>1.0731462940000001</c:v>
                </c:pt>
                <c:pt idx="69">
                  <c:v>1.1048482260000001</c:v>
                </c:pt>
                <c:pt idx="71">
                  <c:v>1.112616697</c:v>
                </c:pt>
              </c:numCache>
            </c:numRef>
          </c:yVal>
          <c:smooth val="0"/>
          <c:extLst>
            <c:ext xmlns:c16="http://schemas.microsoft.com/office/drawing/2014/chart" uri="{C3380CC4-5D6E-409C-BE32-E72D297353CC}">
              <c16:uniqueId val="{00000007-FFD6-4A31-8D99-92780E4B2C71}"/>
            </c:ext>
          </c:extLst>
        </c:ser>
        <c:dLbls>
          <c:showLegendKey val="0"/>
          <c:showVal val="0"/>
          <c:showCatName val="0"/>
          <c:showSerName val="0"/>
          <c:showPercent val="0"/>
          <c:showBubbleSize val="0"/>
        </c:dLbls>
        <c:axId val="336821712"/>
        <c:axId val="336814224"/>
      </c:scatterChart>
      <c:valAx>
        <c:axId val="336821712"/>
        <c:scaling>
          <c:orientation val="minMax"/>
          <c:max val="140"/>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dirty="0">
                    <a:solidFill>
                      <a:schemeClr val="tx1"/>
                    </a:solidFill>
                  </a:rPr>
                  <a:t>Applications</a:t>
                </a:r>
                <a:endParaRPr lang="en-US" dirty="0">
                  <a:solidFill>
                    <a:schemeClr val="tx1"/>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6814224"/>
        <c:crosses val="autoZero"/>
        <c:crossBetween val="midCat"/>
      </c:valAx>
      <c:valAx>
        <c:axId val="336814224"/>
        <c:scaling>
          <c:orientation val="minMax"/>
          <c:max val="1.7500000000000002"/>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sz="2000">
                    <a:solidFill>
                      <a:schemeClr val="tx1"/>
                    </a:solidFill>
                  </a:rPr>
                  <a:t>Speedup over Partitioned SM</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36821712"/>
        <c:crosses val="autoZero"/>
        <c:crossBetween val="midCat"/>
        <c:majorUnit val="0.25"/>
        <c:minorUnit val="0.25"/>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Sheet1!$D$2</c:f>
              <c:strCache>
                <c:ptCount val="1"/>
                <c:pt idx="0">
                  <c:v>Baseline</c:v>
                </c:pt>
              </c:strCache>
            </c:strRef>
          </c:tx>
          <c:spPr>
            <a:solidFill>
              <a:schemeClr val="accent1"/>
            </a:solidFill>
            <a:ln>
              <a:noFill/>
            </a:ln>
            <a:effectLst/>
          </c:spPr>
          <c:invertIfNegative val="0"/>
          <c:cat>
            <c:strRef>
              <c:f>Sheet1!$B$3:$B$6</c:f>
              <c:strCache>
                <c:ptCount val="4"/>
                <c:pt idx="0">
                  <c:v>A100 (4 Sub-Cores)</c:v>
                </c:pt>
                <c:pt idx="1">
                  <c:v>MI200 (4 Sub-Cores)</c:v>
                </c:pt>
                <c:pt idx="2">
                  <c:v>V100 (4 Sub-Cores)</c:v>
                </c:pt>
                <c:pt idx="3">
                  <c:v>GTX TITAN (Fully-Connected)</c:v>
                </c:pt>
              </c:strCache>
            </c:strRef>
          </c:cat>
          <c:val>
            <c:numRef>
              <c:f>Sheet1!$D$3:$D$6</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0-781C-40FE-891F-FB888F64F5C4}"/>
            </c:ext>
          </c:extLst>
        </c:ser>
        <c:ser>
          <c:idx val="1"/>
          <c:order val="1"/>
          <c:tx>
            <c:strRef>
              <c:f>Sheet1!$E$2</c:f>
              <c:strCache>
                <c:ptCount val="1"/>
                <c:pt idx="0">
                  <c:v>Unbalanced</c:v>
                </c:pt>
              </c:strCache>
            </c:strRef>
          </c:tx>
          <c:spPr>
            <a:noFill/>
            <a:ln>
              <a:noFill/>
            </a:ln>
            <a:effectLst/>
          </c:spPr>
          <c:invertIfNegative val="0"/>
          <c:cat>
            <c:strRef>
              <c:f>Sheet1!$B$3:$B$6</c:f>
              <c:strCache>
                <c:ptCount val="4"/>
                <c:pt idx="0">
                  <c:v>A100 (4 Sub-Cores)</c:v>
                </c:pt>
                <c:pt idx="1">
                  <c:v>MI200 (4 Sub-Cores)</c:v>
                </c:pt>
                <c:pt idx="2">
                  <c:v>V100 (4 Sub-Cores)</c:v>
                </c:pt>
                <c:pt idx="3">
                  <c:v>GTX TITAN (Fully-Connected)</c:v>
                </c:pt>
              </c:strCache>
            </c:strRef>
          </c:cat>
          <c:val>
            <c:numRef>
              <c:f>Sheet1!$E$3:$E$6</c:f>
              <c:numCache>
                <c:formatCode>General</c:formatCode>
                <c:ptCount val="4"/>
                <c:pt idx="0">
                  <c:v>3.888503937530754</c:v>
                </c:pt>
                <c:pt idx="1">
                  <c:v>2.9821480500177713</c:v>
                </c:pt>
                <c:pt idx="2">
                  <c:v>3.363057324497587</c:v>
                </c:pt>
                <c:pt idx="3">
                  <c:v>0.99675500276804352</c:v>
                </c:pt>
              </c:numCache>
            </c:numRef>
          </c:val>
          <c:extLst>
            <c:ext xmlns:c16="http://schemas.microsoft.com/office/drawing/2014/chart" uri="{C3380CC4-5D6E-409C-BE32-E72D297353CC}">
              <c16:uniqueId val="{00000001-781C-40FE-891F-FB888F64F5C4}"/>
            </c:ext>
          </c:extLst>
        </c:ser>
        <c:ser>
          <c:idx val="2"/>
          <c:order val="2"/>
          <c:tx>
            <c:strRef>
              <c:f>Sheet1!$F$2</c:f>
              <c:strCache>
                <c:ptCount val="1"/>
                <c:pt idx="0">
                  <c:v>Balanced</c:v>
                </c:pt>
              </c:strCache>
            </c:strRef>
          </c:tx>
          <c:spPr>
            <a:noFill/>
            <a:ln>
              <a:noFill/>
            </a:ln>
            <a:effectLst/>
          </c:spPr>
          <c:invertIfNegative val="0"/>
          <c:cat>
            <c:strRef>
              <c:f>Sheet1!$B$3:$B$6</c:f>
              <c:strCache>
                <c:ptCount val="4"/>
                <c:pt idx="0">
                  <c:v>A100 (4 Sub-Cores)</c:v>
                </c:pt>
                <c:pt idx="1">
                  <c:v>MI200 (4 Sub-Cores)</c:v>
                </c:pt>
                <c:pt idx="2">
                  <c:v>V100 (4 Sub-Cores)</c:v>
                </c:pt>
                <c:pt idx="3">
                  <c:v>GTX TITAN (Fully-Connected)</c:v>
                </c:pt>
              </c:strCache>
            </c:strRef>
          </c:cat>
          <c:val>
            <c:numRef>
              <c:f>Sheet1!$F$3:$F$6</c:f>
              <c:numCache>
                <c:formatCode>General</c:formatCode>
                <c:ptCount val="4"/>
                <c:pt idx="0">
                  <c:v>1.0092373088352444</c:v>
                </c:pt>
                <c:pt idx="1">
                  <c:v>0.99255226340107916</c:v>
                </c:pt>
                <c:pt idx="2">
                  <c:v>1</c:v>
                </c:pt>
                <c:pt idx="3">
                  <c:v>1</c:v>
                </c:pt>
              </c:numCache>
            </c:numRef>
          </c:val>
          <c:extLst>
            <c:ext xmlns:c16="http://schemas.microsoft.com/office/drawing/2014/chart" uri="{C3380CC4-5D6E-409C-BE32-E72D297353CC}">
              <c16:uniqueId val="{00000002-781C-40FE-891F-FB888F64F5C4}"/>
            </c:ext>
          </c:extLst>
        </c:ser>
        <c:dLbls>
          <c:showLegendKey val="0"/>
          <c:showVal val="0"/>
          <c:showCatName val="0"/>
          <c:showSerName val="0"/>
          <c:showPercent val="0"/>
          <c:showBubbleSize val="0"/>
        </c:dLbls>
        <c:gapWidth val="219"/>
        <c:overlap val="-27"/>
        <c:axId val="76918512"/>
        <c:axId val="76919760"/>
      </c:barChart>
      <c:catAx>
        <c:axId val="76918512"/>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200">
                    <a:solidFill>
                      <a:schemeClr val="tx1"/>
                    </a:solidFill>
                    <a:latin typeface="Times New Roman" panose="02020603050405020304" pitchFamily="18" charset="0"/>
                    <a:cs typeface="Times New Roman" panose="02020603050405020304" pitchFamily="18" charset="0"/>
                  </a:rPr>
                  <a:t>GPU Model (Connectivity)</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76919760"/>
        <c:crosses val="autoZero"/>
        <c:auto val="1"/>
        <c:lblAlgn val="ctr"/>
        <c:lblOffset val="100"/>
        <c:noMultiLvlLbl val="0"/>
      </c:catAx>
      <c:valAx>
        <c:axId val="769197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US" sz="1200">
                    <a:solidFill>
                      <a:sysClr val="windowText" lastClr="000000"/>
                    </a:solidFill>
                    <a:latin typeface="Times New Roman" panose="02020603050405020304" pitchFamily="18" charset="0"/>
                    <a:cs typeface="Times New Roman" panose="02020603050405020304" pitchFamily="18" charset="0"/>
                  </a:rPr>
                  <a:t>Normalized</a:t>
                </a:r>
                <a:r>
                  <a:rPr lang="en-US" sz="1200" baseline="0">
                    <a:solidFill>
                      <a:sysClr val="windowText" lastClr="000000"/>
                    </a:solidFill>
                    <a:latin typeface="Times New Roman" panose="02020603050405020304" pitchFamily="18" charset="0"/>
                    <a:cs typeface="Times New Roman" panose="02020603050405020304" pitchFamily="18" charset="0"/>
                  </a:rPr>
                  <a:t> Execution Time</a:t>
                </a:r>
                <a:endParaRPr lang="en-US" sz="1200">
                  <a:solidFill>
                    <a:sysClr val="windowText" lastClr="000000"/>
                  </a:solidFill>
                  <a:latin typeface="Times New Roman" panose="02020603050405020304" pitchFamily="18" charset="0"/>
                  <a:cs typeface="Times New Roman" panose="02020603050405020304" pitchFamily="18" charset="0"/>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76918512"/>
        <c:crosses val="autoZero"/>
        <c:crossBetween val="between"/>
      </c:valAx>
      <c:spPr>
        <a:noFill/>
        <a:ln>
          <a:noFill/>
        </a:ln>
        <a:effectLst/>
      </c:spPr>
    </c:plotArea>
    <c:legend>
      <c:legendPos val="t"/>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Sheet1!$D$2</c:f>
              <c:strCache>
                <c:ptCount val="1"/>
                <c:pt idx="0">
                  <c:v>Baseline</c:v>
                </c:pt>
              </c:strCache>
            </c:strRef>
          </c:tx>
          <c:spPr>
            <a:solidFill>
              <a:schemeClr val="accent1"/>
            </a:solidFill>
            <a:ln>
              <a:noFill/>
            </a:ln>
            <a:effectLst/>
          </c:spPr>
          <c:invertIfNegative val="0"/>
          <c:cat>
            <c:strRef>
              <c:f>Sheet1!$B$3:$B$6</c:f>
              <c:strCache>
                <c:ptCount val="4"/>
                <c:pt idx="0">
                  <c:v>A100 (4 Sub-Cores)</c:v>
                </c:pt>
                <c:pt idx="1">
                  <c:v>MI200 (4 Sub-Cores)</c:v>
                </c:pt>
                <c:pt idx="2">
                  <c:v>V100 (4 Sub-Cores)</c:v>
                </c:pt>
                <c:pt idx="3">
                  <c:v>GTX TITAN (Fully-Connected)</c:v>
                </c:pt>
              </c:strCache>
            </c:strRef>
          </c:cat>
          <c:val>
            <c:numRef>
              <c:f>Sheet1!$D$3:$D$6</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0-B0A3-4E98-90EF-797E5AE8D32B}"/>
            </c:ext>
          </c:extLst>
        </c:ser>
        <c:ser>
          <c:idx val="1"/>
          <c:order val="1"/>
          <c:tx>
            <c:strRef>
              <c:f>Sheet1!$E$2</c:f>
              <c:strCache>
                <c:ptCount val="1"/>
                <c:pt idx="0">
                  <c:v>Unbalanced</c:v>
                </c:pt>
              </c:strCache>
            </c:strRef>
          </c:tx>
          <c:spPr>
            <a:solidFill>
              <a:schemeClr val="accent2"/>
            </a:solidFill>
            <a:ln>
              <a:noFill/>
            </a:ln>
            <a:effectLst/>
          </c:spPr>
          <c:invertIfNegative val="0"/>
          <c:cat>
            <c:strRef>
              <c:f>Sheet1!$B$3:$B$6</c:f>
              <c:strCache>
                <c:ptCount val="4"/>
                <c:pt idx="0">
                  <c:v>A100 (4 Sub-Cores)</c:v>
                </c:pt>
                <c:pt idx="1">
                  <c:v>MI200 (4 Sub-Cores)</c:v>
                </c:pt>
                <c:pt idx="2">
                  <c:v>V100 (4 Sub-Cores)</c:v>
                </c:pt>
                <c:pt idx="3">
                  <c:v>GTX TITAN (Fully-Connected)</c:v>
                </c:pt>
              </c:strCache>
            </c:strRef>
          </c:cat>
          <c:val>
            <c:numRef>
              <c:f>Sheet1!$E$3:$E$6</c:f>
              <c:numCache>
                <c:formatCode>General</c:formatCode>
                <c:ptCount val="4"/>
                <c:pt idx="0">
                  <c:v>3.888503937530754</c:v>
                </c:pt>
                <c:pt idx="1">
                  <c:v>2.9821480500177713</c:v>
                </c:pt>
                <c:pt idx="2">
                  <c:v>3.363057324497587</c:v>
                </c:pt>
                <c:pt idx="3">
                  <c:v>0.99675500276804352</c:v>
                </c:pt>
              </c:numCache>
            </c:numRef>
          </c:val>
          <c:extLst>
            <c:ext xmlns:c16="http://schemas.microsoft.com/office/drawing/2014/chart" uri="{C3380CC4-5D6E-409C-BE32-E72D297353CC}">
              <c16:uniqueId val="{00000001-B0A3-4E98-90EF-797E5AE8D32B}"/>
            </c:ext>
          </c:extLst>
        </c:ser>
        <c:ser>
          <c:idx val="2"/>
          <c:order val="2"/>
          <c:tx>
            <c:strRef>
              <c:f>Sheet1!$F$2</c:f>
              <c:strCache>
                <c:ptCount val="1"/>
                <c:pt idx="0">
                  <c:v>Balanced</c:v>
                </c:pt>
              </c:strCache>
            </c:strRef>
          </c:tx>
          <c:spPr>
            <a:noFill/>
            <a:ln>
              <a:noFill/>
            </a:ln>
            <a:effectLst/>
          </c:spPr>
          <c:invertIfNegative val="0"/>
          <c:cat>
            <c:strRef>
              <c:f>Sheet1!$B$3:$B$6</c:f>
              <c:strCache>
                <c:ptCount val="4"/>
                <c:pt idx="0">
                  <c:v>A100 (4 Sub-Cores)</c:v>
                </c:pt>
                <c:pt idx="1">
                  <c:v>MI200 (4 Sub-Cores)</c:v>
                </c:pt>
                <c:pt idx="2">
                  <c:v>V100 (4 Sub-Cores)</c:v>
                </c:pt>
                <c:pt idx="3">
                  <c:v>GTX TITAN (Fully-Connected)</c:v>
                </c:pt>
              </c:strCache>
            </c:strRef>
          </c:cat>
          <c:val>
            <c:numRef>
              <c:f>Sheet1!$F$3:$F$6</c:f>
              <c:numCache>
                <c:formatCode>General</c:formatCode>
                <c:ptCount val="4"/>
                <c:pt idx="0">
                  <c:v>1.0092373088352444</c:v>
                </c:pt>
                <c:pt idx="1">
                  <c:v>0.99255226340107916</c:v>
                </c:pt>
                <c:pt idx="2">
                  <c:v>1</c:v>
                </c:pt>
                <c:pt idx="3">
                  <c:v>1</c:v>
                </c:pt>
              </c:numCache>
            </c:numRef>
          </c:val>
          <c:extLst>
            <c:ext xmlns:c16="http://schemas.microsoft.com/office/drawing/2014/chart" uri="{C3380CC4-5D6E-409C-BE32-E72D297353CC}">
              <c16:uniqueId val="{00000002-B0A3-4E98-90EF-797E5AE8D32B}"/>
            </c:ext>
          </c:extLst>
        </c:ser>
        <c:dLbls>
          <c:showLegendKey val="0"/>
          <c:showVal val="0"/>
          <c:showCatName val="0"/>
          <c:showSerName val="0"/>
          <c:showPercent val="0"/>
          <c:showBubbleSize val="0"/>
        </c:dLbls>
        <c:gapWidth val="219"/>
        <c:overlap val="-27"/>
        <c:axId val="76918512"/>
        <c:axId val="76919760"/>
      </c:barChart>
      <c:catAx>
        <c:axId val="76918512"/>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200">
                    <a:solidFill>
                      <a:schemeClr val="tx1"/>
                    </a:solidFill>
                    <a:latin typeface="Times New Roman" panose="02020603050405020304" pitchFamily="18" charset="0"/>
                    <a:cs typeface="Times New Roman" panose="02020603050405020304" pitchFamily="18" charset="0"/>
                  </a:rPr>
                  <a:t>GPU Model (Connectivity)</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76919760"/>
        <c:crosses val="autoZero"/>
        <c:auto val="1"/>
        <c:lblAlgn val="ctr"/>
        <c:lblOffset val="100"/>
        <c:noMultiLvlLbl val="0"/>
      </c:catAx>
      <c:valAx>
        <c:axId val="769197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US" sz="1200">
                    <a:solidFill>
                      <a:sysClr val="windowText" lastClr="000000"/>
                    </a:solidFill>
                    <a:latin typeface="Times New Roman" panose="02020603050405020304" pitchFamily="18" charset="0"/>
                    <a:cs typeface="Times New Roman" panose="02020603050405020304" pitchFamily="18" charset="0"/>
                  </a:rPr>
                  <a:t>Normalized</a:t>
                </a:r>
                <a:r>
                  <a:rPr lang="en-US" sz="1200" baseline="0">
                    <a:solidFill>
                      <a:sysClr val="windowText" lastClr="000000"/>
                    </a:solidFill>
                    <a:latin typeface="Times New Roman" panose="02020603050405020304" pitchFamily="18" charset="0"/>
                    <a:cs typeface="Times New Roman" panose="02020603050405020304" pitchFamily="18" charset="0"/>
                  </a:rPr>
                  <a:t> Execution Time</a:t>
                </a:r>
                <a:endParaRPr lang="en-US" sz="1200">
                  <a:solidFill>
                    <a:sysClr val="windowText" lastClr="000000"/>
                  </a:solidFill>
                  <a:latin typeface="Times New Roman" panose="02020603050405020304" pitchFamily="18" charset="0"/>
                  <a:cs typeface="Times New Roman" panose="02020603050405020304" pitchFamily="18" charset="0"/>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76918512"/>
        <c:crosses val="autoZero"/>
        <c:crossBetween val="between"/>
      </c:valAx>
      <c:spPr>
        <a:noFill/>
        <a:ln>
          <a:noFill/>
        </a:ln>
        <a:effectLst/>
      </c:spPr>
    </c:plotArea>
    <c:legend>
      <c:legendPos val="t"/>
      <c:legendEntry>
        <c:idx val="2"/>
        <c:delete val="1"/>
      </c:legendEntry>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Sheet1!$D$2</c:f>
              <c:strCache>
                <c:ptCount val="1"/>
                <c:pt idx="0">
                  <c:v>Baseline</c:v>
                </c:pt>
              </c:strCache>
            </c:strRef>
          </c:tx>
          <c:spPr>
            <a:solidFill>
              <a:schemeClr val="accent1"/>
            </a:solidFill>
            <a:ln>
              <a:noFill/>
            </a:ln>
            <a:effectLst/>
          </c:spPr>
          <c:invertIfNegative val="0"/>
          <c:cat>
            <c:strRef>
              <c:f>Sheet1!$B$3:$B$6</c:f>
              <c:strCache>
                <c:ptCount val="4"/>
                <c:pt idx="0">
                  <c:v>A100 (4 Sub-Cores)</c:v>
                </c:pt>
                <c:pt idx="1">
                  <c:v>MI200 (4 Sub-Cores)</c:v>
                </c:pt>
                <c:pt idx="2">
                  <c:v>V100 (4 Sub-Cores)</c:v>
                </c:pt>
                <c:pt idx="3">
                  <c:v>GTX TITAN (Fully-Connected)</c:v>
                </c:pt>
              </c:strCache>
            </c:strRef>
          </c:cat>
          <c:val>
            <c:numRef>
              <c:f>Sheet1!$D$3:$D$6</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0-653F-4030-8E84-454B299DB39F}"/>
            </c:ext>
          </c:extLst>
        </c:ser>
        <c:ser>
          <c:idx val="1"/>
          <c:order val="1"/>
          <c:tx>
            <c:strRef>
              <c:f>Sheet1!$E$2</c:f>
              <c:strCache>
                <c:ptCount val="1"/>
                <c:pt idx="0">
                  <c:v>Unbalanced</c:v>
                </c:pt>
              </c:strCache>
            </c:strRef>
          </c:tx>
          <c:spPr>
            <a:solidFill>
              <a:schemeClr val="accent2"/>
            </a:solidFill>
            <a:ln>
              <a:noFill/>
            </a:ln>
            <a:effectLst/>
          </c:spPr>
          <c:invertIfNegative val="0"/>
          <c:cat>
            <c:strRef>
              <c:f>Sheet1!$B$3:$B$6</c:f>
              <c:strCache>
                <c:ptCount val="4"/>
                <c:pt idx="0">
                  <c:v>A100 (4 Sub-Cores)</c:v>
                </c:pt>
                <c:pt idx="1">
                  <c:v>MI200 (4 Sub-Cores)</c:v>
                </c:pt>
                <c:pt idx="2">
                  <c:v>V100 (4 Sub-Cores)</c:v>
                </c:pt>
                <c:pt idx="3">
                  <c:v>GTX TITAN (Fully-Connected)</c:v>
                </c:pt>
              </c:strCache>
            </c:strRef>
          </c:cat>
          <c:val>
            <c:numRef>
              <c:f>Sheet1!$E$3:$E$6</c:f>
              <c:numCache>
                <c:formatCode>General</c:formatCode>
                <c:ptCount val="4"/>
                <c:pt idx="0">
                  <c:v>3.888503937530754</c:v>
                </c:pt>
                <c:pt idx="1">
                  <c:v>2.9821480500177713</c:v>
                </c:pt>
                <c:pt idx="2">
                  <c:v>3.363057324497587</c:v>
                </c:pt>
                <c:pt idx="3">
                  <c:v>0.99675500276804352</c:v>
                </c:pt>
              </c:numCache>
            </c:numRef>
          </c:val>
          <c:extLst>
            <c:ext xmlns:c16="http://schemas.microsoft.com/office/drawing/2014/chart" uri="{C3380CC4-5D6E-409C-BE32-E72D297353CC}">
              <c16:uniqueId val="{00000001-653F-4030-8E84-454B299DB39F}"/>
            </c:ext>
          </c:extLst>
        </c:ser>
        <c:ser>
          <c:idx val="2"/>
          <c:order val="2"/>
          <c:tx>
            <c:strRef>
              <c:f>Sheet1!$F$2</c:f>
              <c:strCache>
                <c:ptCount val="1"/>
                <c:pt idx="0">
                  <c:v>Balanced</c:v>
                </c:pt>
              </c:strCache>
            </c:strRef>
          </c:tx>
          <c:spPr>
            <a:solidFill>
              <a:schemeClr val="accent3"/>
            </a:solidFill>
            <a:ln>
              <a:noFill/>
            </a:ln>
            <a:effectLst/>
          </c:spPr>
          <c:invertIfNegative val="0"/>
          <c:cat>
            <c:strRef>
              <c:f>Sheet1!$B$3:$B$6</c:f>
              <c:strCache>
                <c:ptCount val="4"/>
                <c:pt idx="0">
                  <c:v>A100 (4 Sub-Cores)</c:v>
                </c:pt>
                <c:pt idx="1">
                  <c:v>MI200 (4 Sub-Cores)</c:v>
                </c:pt>
                <c:pt idx="2">
                  <c:v>V100 (4 Sub-Cores)</c:v>
                </c:pt>
                <c:pt idx="3">
                  <c:v>GTX TITAN (Fully-Connected)</c:v>
                </c:pt>
              </c:strCache>
            </c:strRef>
          </c:cat>
          <c:val>
            <c:numRef>
              <c:f>Sheet1!$F$3:$F$6</c:f>
              <c:numCache>
                <c:formatCode>General</c:formatCode>
                <c:ptCount val="4"/>
                <c:pt idx="0">
                  <c:v>1.0092373088352444</c:v>
                </c:pt>
                <c:pt idx="1">
                  <c:v>0.99255226340107916</c:v>
                </c:pt>
                <c:pt idx="2">
                  <c:v>1</c:v>
                </c:pt>
                <c:pt idx="3">
                  <c:v>1</c:v>
                </c:pt>
              </c:numCache>
            </c:numRef>
          </c:val>
          <c:extLst>
            <c:ext xmlns:c16="http://schemas.microsoft.com/office/drawing/2014/chart" uri="{C3380CC4-5D6E-409C-BE32-E72D297353CC}">
              <c16:uniqueId val="{00000002-653F-4030-8E84-454B299DB39F}"/>
            </c:ext>
          </c:extLst>
        </c:ser>
        <c:dLbls>
          <c:showLegendKey val="0"/>
          <c:showVal val="0"/>
          <c:showCatName val="0"/>
          <c:showSerName val="0"/>
          <c:showPercent val="0"/>
          <c:showBubbleSize val="0"/>
        </c:dLbls>
        <c:gapWidth val="219"/>
        <c:overlap val="-27"/>
        <c:axId val="76918512"/>
        <c:axId val="76919760"/>
      </c:barChart>
      <c:catAx>
        <c:axId val="76918512"/>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200">
                    <a:solidFill>
                      <a:schemeClr val="tx1"/>
                    </a:solidFill>
                    <a:latin typeface="Times New Roman" panose="02020603050405020304" pitchFamily="18" charset="0"/>
                    <a:cs typeface="Times New Roman" panose="02020603050405020304" pitchFamily="18" charset="0"/>
                  </a:rPr>
                  <a:t>GPU Model (Connectivity)</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76919760"/>
        <c:crosses val="autoZero"/>
        <c:auto val="1"/>
        <c:lblAlgn val="ctr"/>
        <c:lblOffset val="100"/>
        <c:noMultiLvlLbl val="0"/>
      </c:catAx>
      <c:valAx>
        <c:axId val="769197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US" sz="1200">
                    <a:solidFill>
                      <a:sysClr val="windowText" lastClr="000000"/>
                    </a:solidFill>
                    <a:latin typeface="Times New Roman" panose="02020603050405020304" pitchFamily="18" charset="0"/>
                    <a:cs typeface="Times New Roman" panose="02020603050405020304" pitchFamily="18" charset="0"/>
                  </a:rPr>
                  <a:t>Normalized</a:t>
                </a:r>
                <a:r>
                  <a:rPr lang="en-US" sz="1200" baseline="0">
                    <a:solidFill>
                      <a:sysClr val="windowText" lastClr="000000"/>
                    </a:solidFill>
                    <a:latin typeface="Times New Roman" panose="02020603050405020304" pitchFamily="18" charset="0"/>
                    <a:cs typeface="Times New Roman" panose="02020603050405020304" pitchFamily="18" charset="0"/>
                  </a:rPr>
                  <a:t> Execution Time</a:t>
                </a:r>
                <a:endParaRPr lang="en-US" sz="1200">
                  <a:solidFill>
                    <a:sysClr val="windowText" lastClr="000000"/>
                  </a:solidFill>
                  <a:latin typeface="Times New Roman" panose="02020603050405020304" pitchFamily="18" charset="0"/>
                  <a:cs typeface="Times New Roman" panose="02020603050405020304" pitchFamily="18" charset="0"/>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7691851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6"/>
          <c:order val="0"/>
          <c:tx>
            <c:strRef>
              <c:f>'master-hpca-ppt'!$E$1</c:f>
              <c:strCache>
                <c:ptCount val="1"/>
                <c:pt idx="0">
                  <c:v>Bank-steal [VLSI '17]</c:v>
                </c:pt>
              </c:strCache>
            </c:strRef>
          </c:tx>
          <c:spPr>
            <a:solidFill>
              <a:schemeClr val="accent1">
                <a:lumMod val="60000"/>
              </a:schemeClr>
            </a:solidFill>
            <a:ln>
              <a:noFill/>
            </a:ln>
            <a:effectLst/>
          </c:spPr>
          <c:invertIfNegative val="0"/>
          <c:val>
            <c:numRef>
              <c:f>'master-hpca-ppt'!$E$2:$E$27</c:f>
              <c:numCache>
                <c:formatCode>General</c:formatCode>
                <c:ptCount val="26"/>
                <c:pt idx="0">
                  <c:v>1.0004999999999999</c:v>
                </c:pt>
                <c:pt idx="1">
                  <c:v>1</c:v>
                </c:pt>
                <c:pt idx="2">
                  <c:v>0.99999899999999997</c:v>
                </c:pt>
                <c:pt idx="3">
                  <c:v>1</c:v>
                </c:pt>
                <c:pt idx="4">
                  <c:v>0.99570000000000003</c:v>
                </c:pt>
                <c:pt idx="5">
                  <c:v>1.0000070000000001</c:v>
                </c:pt>
                <c:pt idx="6">
                  <c:v>1.0009999999999999</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0.99988785043969763</c:v>
                </c:pt>
              </c:numCache>
            </c:numRef>
          </c:val>
          <c:extLst>
            <c:ext xmlns:c16="http://schemas.microsoft.com/office/drawing/2014/chart" uri="{C3380CC4-5D6E-409C-BE32-E72D297353CC}">
              <c16:uniqueId val="{00000000-96B1-40BB-BF2B-C4630DA0FF56}"/>
            </c:ext>
          </c:extLst>
        </c:ser>
        <c:ser>
          <c:idx val="4"/>
          <c:order val="1"/>
          <c:tx>
            <c:strRef>
              <c:f>'master-hpca-ppt'!$F$1</c:f>
              <c:strCache>
                <c:ptCount val="1"/>
                <c:pt idx="0">
                  <c:v>Shuffle+RBA</c:v>
                </c:pt>
              </c:strCache>
            </c:strRef>
          </c:tx>
          <c:spPr>
            <a:noFill/>
            <a:ln>
              <a:noFill/>
            </a:ln>
            <a:effectLst/>
          </c:spPr>
          <c:invertIfNegative val="0"/>
          <c:cat>
            <c:strRef>
              <c:f>'master-hpca-ppt'!$A$2:$A$27</c:f>
              <c:strCache>
                <c:ptCount val="26"/>
                <c:pt idx="0">
                  <c:v>tpcU-q8</c:v>
                </c:pt>
                <c:pt idx="1">
                  <c:v>tpcC-q9</c:v>
                </c:pt>
                <c:pt idx="2">
                  <c:v>rod-lavaMD</c:v>
                </c:pt>
                <c:pt idx="3">
                  <c:v>rod-htsp</c:v>
                </c:pt>
                <c:pt idx="4">
                  <c:v>rod-bp</c:v>
                </c:pt>
                <c:pt idx="5">
                  <c:v>rod-srad</c:v>
                </c:pt>
                <c:pt idx="6">
                  <c:v>pb-mriq</c:v>
                </c:pt>
                <c:pt idx="7">
                  <c:v>pb-mrig</c:v>
                </c:pt>
                <c:pt idx="8">
                  <c:v>pb-sad</c:v>
                </c:pt>
                <c:pt idx="9">
                  <c:v>pb-sgemm</c:v>
                </c:pt>
                <c:pt idx="10">
                  <c:v>pb-cutcp</c:v>
                </c:pt>
                <c:pt idx="11">
                  <c:v>cutlass-4096</c:v>
                </c:pt>
                <c:pt idx="12">
                  <c:v>cg-lou</c:v>
                </c:pt>
                <c:pt idx="13">
                  <c:v>cg-bfs</c:v>
                </c:pt>
                <c:pt idx="14">
                  <c:v>cg-sssp</c:v>
                </c:pt>
                <c:pt idx="15">
                  <c:v>cg-pgrnk</c:v>
                </c:pt>
                <c:pt idx="16">
                  <c:v>cg-wcc</c:v>
                </c:pt>
                <c:pt idx="17">
                  <c:v>cg-katz</c:v>
                </c:pt>
                <c:pt idx="18">
                  <c:v>cg-hits</c:v>
                </c:pt>
                <c:pt idx="19">
                  <c:v>ply-2dcon</c:v>
                </c:pt>
                <c:pt idx="20">
                  <c:v>ply-3dcon</c:v>
                </c:pt>
                <c:pt idx="21">
                  <c:v>db-conv-tr</c:v>
                </c:pt>
                <c:pt idx="22">
                  <c:v>db-conv-inf</c:v>
                </c:pt>
                <c:pt idx="23">
                  <c:v>db-rnn-tr</c:v>
                </c:pt>
                <c:pt idx="24">
                  <c:v>db-rnn-inf</c:v>
                </c:pt>
                <c:pt idx="25">
                  <c:v>Geomean</c:v>
                </c:pt>
              </c:strCache>
            </c:strRef>
          </c:cat>
          <c:val>
            <c:numRef>
              <c:f>'master-hpca-ppt'!$F$2:$F$27</c:f>
              <c:numCache>
                <c:formatCode>General</c:formatCode>
                <c:ptCount val="26"/>
                <c:pt idx="0">
                  <c:v>1.2369699999999999</c:v>
                </c:pt>
                <c:pt idx="1">
                  <c:v>1.58</c:v>
                </c:pt>
                <c:pt idx="2">
                  <c:v>1.042439707</c:v>
                </c:pt>
                <c:pt idx="3">
                  <c:v>1.0469999999999999</c:v>
                </c:pt>
                <c:pt idx="4">
                  <c:v>1.077880919</c:v>
                </c:pt>
                <c:pt idx="5">
                  <c:v>1.2030000000000001</c:v>
                </c:pt>
                <c:pt idx="6">
                  <c:v>1.1459999999999999</c:v>
                </c:pt>
                <c:pt idx="7">
                  <c:v>1.0620000000000001</c:v>
                </c:pt>
                <c:pt idx="8">
                  <c:v>1.119</c:v>
                </c:pt>
                <c:pt idx="9">
                  <c:v>1.0637000000000001</c:v>
                </c:pt>
                <c:pt idx="10">
                  <c:v>1.022</c:v>
                </c:pt>
                <c:pt idx="11">
                  <c:v>1.0375000000000001</c:v>
                </c:pt>
                <c:pt idx="12">
                  <c:v>1.2060451029999999</c:v>
                </c:pt>
                <c:pt idx="13">
                  <c:v>1.1891385800000001</c:v>
                </c:pt>
                <c:pt idx="14">
                  <c:v>1.2019575060000001</c:v>
                </c:pt>
                <c:pt idx="15">
                  <c:v>1.200098616</c:v>
                </c:pt>
                <c:pt idx="16">
                  <c:v>1.2081005970000001</c:v>
                </c:pt>
                <c:pt idx="17">
                  <c:v>1.1883595250000001</c:v>
                </c:pt>
                <c:pt idx="18">
                  <c:v>1.1921785009999999</c:v>
                </c:pt>
                <c:pt idx="19">
                  <c:v>1.26</c:v>
                </c:pt>
                <c:pt idx="20">
                  <c:v>1.1000000000000001</c:v>
                </c:pt>
                <c:pt idx="21">
                  <c:v>1.102894526</c:v>
                </c:pt>
                <c:pt idx="22">
                  <c:v>1.189089979</c:v>
                </c:pt>
                <c:pt idx="23">
                  <c:v>1.050792567</c:v>
                </c:pt>
                <c:pt idx="24">
                  <c:v>1.058480597</c:v>
                </c:pt>
                <c:pt idx="25">
                  <c:v>1.1463629781931335</c:v>
                </c:pt>
              </c:numCache>
            </c:numRef>
          </c:val>
          <c:extLst>
            <c:ext xmlns:c16="http://schemas.microsoft.com/office/drawing/2014/chart" uri="{C3380CC4-5D6E-409C-BE32-E72D297353CC}">
              <c16:uniqueId val="{00000001-96B1-40BB-BF2B-C4630DA0FF56}"/>
            </c:ext>
          </c:extLst>
        </c:ser>
        <c:ser>
          <c:idx val="5"/>
          <c:order val="2"/>
          <c:tx>
            <c:strRef>
              <c:f>'master-hpca-ppt'!$G$1</c:f>
              <c:strCache>
                <c:ptCount val="1"/>
                <c:pt idx="0">
                  <c:v>Fully-Connected</c:v>
                </c:pt>
              </c:strCache>
            </c:strRef>
          </c:tx>
          <c:spPr>
            <a:noFill/>
            <a:ln>
              <a:noFill/>
            </a:ln>
            <a:effectLst/>
          </c:spPr>
          <c:invertIfNegative val="0"/>
          <c:cat>
            <c:strRef>
              <c:f>'master-hpca-ppt'!$A$2:$A$27</c:f>
              <c:strCache>
                <c:ptCount val="26"/>
                <c:pt idx="0">
                  <c:v>tpcU-q8</c:v>
                </c:pt>
                <c:pt idx="1">
                  <c:v>tpcC-q9</c:v>
                </c:pt>
                <c:pt idx="2">
                  <c:v>rod-lavaMD</c:v>
                </c:pt>
                <c:pt idx="3">
                  <c:v>rod-htsp</c:v>
                </c:pt>
                <c:pt idx="4">
                  <c:v>rod-bp</c:v>
                </c:pt>
                <c:pt idx="5">
                  <c:v>rod-srad</c:v>
                </c:pt>
                <c:pt idx="6">
                  <c:v>pb-mriq</c:v>
                </c:pt>
                <c:pt idx="7">
                  <c:v>pb-mrig</c:v>
                </c:pt>
                <c:pt idx="8">
                  <c:v>pb-sad</c:v>
                </c:pt>
                <c:pt idx="9">
                  <c:v>pb-sgemm</c:v>
                </c:pt>
                <c:pt idx="10">
                  <c:v>pb-cutcp</c:v>
                </c:pt>
                <c:pt idx="11">
                  <c:v>cutlass-4096</c:v>
                </c:pt>
                <c:pt idx="12">
                  <c:v>cg-lou</c:v>
                </c:pt>
                <c:pt idx="13">
                  <c:v>cg-bfs</c:v>
                </c:pt>
                <c:pt idx="14">
                  <c:v>cg-sssp</c:v>
                </c:pt>
                <c:pt idx="15">
                  <c:v>cg-pgrnk</c:v>
                </c:pt>
                <c:pt idx="16">
                  <c:v>cg-wcc</c:v>
                </c:pt>
                <c:pt idx="17">
                  <c:v>cg-katz</c:v>
                </c:pt>
                <c:pt idx="18">
                  <c:v>cg-hits</c:v>
                </c:pt>
                <c:pt idx="19">
                  <c:v>ply-2dcon</c:v>
                </c:pt>
                <c:pt idx="20">
                  <c:v>ply-3dcon</c:v>
                </c:pt>
                <c:pt idx="21">
                  <c:v>db-conv-tr</c:v>
                </c:pt>
                <c:pt idx="22">
                  <c:v>db-conv-inf</c:v>
                </c:pt>
                <c:pt idx="23">
                  <c:v>db-rnn-tr</c:v>
                </c:pt>
                <c:pt idx="24">
                  <c:v>db-rnn-inf</c:v>
                </c:pt>
                <c:pt idx="25">
                  <c:v>Geomean</c:v>
                </c:pt>
              </c:strCache>
            </c:strRef>
          </c:cat>
          <c:val>
            <c:numRef>
              <c:f>'master-hpca-ppt'!$G$2:$G$27</c:f>
              <c:numCache>
                <c:formatCode>General</c:formatCode>
                <c:ptCount val="26"/>
                <c:pt idx="0">
                  <c:v>1.246843631</c:v>
                </c:pt>
                <c:pt idx="1">
                  <c:v>1.792650337</c:v>
                </c:pt>
                <c:pt idx="2">
                  <c:v>1.172853071</c:v>
                </c:pt>
                <c:pt idx="3">
                  <c:v>1.0489999999999999</c:v>
                </c:pt>
                <c:pt idx="4">
                  <c:v>1.0270970509999999</c:v>
                </c:pt>
                <c:pt idx="5">
                  <c:v>1.0505133289999999</c:v>
                </c:pt>
                <c:pt idx="6">
                  <c:v>1.38</c:v>
                </c:pt>
                <c:pt idx="7">
                  <c:v>1.0495000000000001</c:v>
                </c:pt>
                <c:pt idx="8">
                  <c:v>1.110258017</c:v>
                </c:pt>
                <c:pt idx="9">
                  <c:v>1.052343322</c:v>
                </c:pt>
                <c:pt idx="10">
                  <c:v>1.0780000000000001</c:v>
                </c:pt>
                <c:pt idx="11">
                  <c:v>1.100239696</c:v>
                </c:pt>
                <c:pt idx="12">
                  <c:v>1.0381058030000001</c:v>
                </c:pt>
                <c:pt idx="13">
                  <c:v>1.0378193040000001</c:v>
                </c:pt>
                <c:pt idx="14">
                  <c:v>1.039599956</c:v>
                </c:pt>
                <c:pt idx="15">
                  <c:v>1.0377402950000001</c:v>
                </c:pt>
                <c:pt idx="16">
                  <c:v>1.0420886439999999</c:v>
                </c:pt>
                <c:pt idx="17">
                  <c:v>1.0406564089999999</c:v>
                </c:pt>
                <c:pt idx="18">
                  <c:v>1.039780385</c:v>
                </c:pt>
                <c:pt idx="19">
                  <c:v>1.2061293850000001</c:v>
                </c:pt>
                <c:pt idx="20">
                  <c:v>1.0089291069999999</c:v>
                </c:pt>
                <c:pt idx="21">
                  <c:v>1.049850674</c:v>
                </c:pt>
                <c:pt idx="22">
                  <c:v>1.0731462940000001</c:v>
                </c:pt>
                <c:pt idx="23">
                  <c:v>1.1048482260000001</c:v>
                </c:pt>
                <c:pt idx="24">
                  <c:v>1.112616697</c:v>
                </c:pt>
                <c:pt idx="25">
                  <c:v>1.1085671210213399</c:v>
                </c:pt>
              </c:numCache>
            </c:numRef>
          </c:val>
          <c:extLst>
            <c:ext xmlns:c16="http://schemas.microsoft.com/office/drawing/2014/chart" uri="{C3380CC4-5D6E-409C-BE32-E72D297353CC}">
              <c16:uniqueId val="{00000002-96B1-40BB-BF2B-C4630DA0FF56}"/>
            </c:ext>
          </c:extLst>
        </c:ser>
        <c:dLbls>
          <c:showLegendKey val="0"/>
          <c:showVal val="0"/>
          <c:showCatName val="0"/>
          <c:showSerName val="0"/>
          <c:showPercent val="0"/>
          <c:showBubbleSize val="0"/>
        </c:dLbls>
        <c:gapWidth val="219"/>
        <c:overlap val="-27"/>
        <c:axId val="313485759"/>
        <c:axId val="313488671"/>
        <c:extLst>
          <c:ext xmlns:c15="http://schemas.microsoft.com/office/drawing/2012/chart" uri="{02D57815-91ED-43cb-92C2-25804820EDAC}">
            <c15:filteredBarSeries>
              <c15:ser>
                <c:idx val="2"/>
                <c:order val="3"/>
                <c:tx>
                  <c:strRef>
                    <c:extLst>
                      <c:ext uri="{02D57815-91ED-43cb-92C2-25804820EDAC}">
                        <c15:formulaRef>
                          <c15:sqref>'master-hpca-ppt'!$H$1</c15:sqref>
                        </c15:formulaRef>
                      </c:ext>
                    </c:extLst>
                    <c:strCache>
                      <c:ptCount val="1"/>
                      <c:pt idx="0">
                        <c:v>Fully-Connected+RBA</c:v>
                      </c:pt>
                    </c:strCache>
                  </c:strRef>
                </c:tx>
                <c:spPr>
                  <a:solidFill>
                    <a:schemeClr val="accent3"/>
                  </a:solidFill>
                  <a:ln>
                    <a:noFill/>
                  </a:ln>
                  <a:effectLst/>
                </c:spPr>
                <c:invertIfNegative val="0"/>
                <c:val>
                  <c:numRef>
                    <c:extLst>
                      <c:ext uri="{02D57815-91ED-43cb-92C2-25804820EDAC}">
                        <c15:formulaRef>
                          <c15:sqref>'master-hpca-ppt'!$H$2:$H$27</c15:sqref>
                        </c15:formulaRef>
                      </c:ext>
                    </c:extLst>
                    <c:numCache>
                      <c:formatCode>General</c:formatCode>
                      <c:ptCount val="26"/>
                      <c:pt idx="0">
                        <c:v>1.2427550000000001</c:v>
                      </c:pt>
                      <c:pt idx="1">
                        <c:v>1.8013399999999999</c:v>
                      </c:pt>
                      <c:pt idx="2">
                        <c:v>1.2207295140000001</c:v>
                      </c:pt>
                      <c:pt idx="3">
                        <c:v>1.2886085039999999</c:v>
                      </c:pt>
                      <c:pt idx="4">
                        <c:v>1.1035579129999999</c:v>
                      </c:pt>
                      <c:pt idx="5">
                        <c:v>1.2807980109999999</c:v>
                      </c:pt>
                      <c:pt idx="6">
                        <c:v>1.2990182800000001</c:v>
                      </c:pt>
                      <c:pt idx="7">
                        <c:v>1.1266549800000001</c:v>
                      </c:pt>
                      <c:pt idx="8">
                        <c:v>1.174274059</c:v>
                      </c:pt>
                      <c:pt idx="9">
                        <c:v>1.0682100000000001</c:v>
                      </c:pt>
                      <c:pt idx="10">
                        <c:v>1.0753299999999999</c:v>
                      </c:pt>
                      <c:pt idx="11">
                        <c:v>1.1001485</c:v>
                      </c:pt>
                      <c:pt idx="19">
                        <c:v>1.352877643</c:v>
                      </c:pt>
                      <c:pt idx="20">
                        <c:v>1.1020000000000001</c:v>
                      </c:pt>
                      <c:pt idx="25">
                        <c:v>1.2196439498088321</c:v>
                      </c:pt>
                    </c:numCache>
                  </c:numRef>
                </c:val>
                <c:extLst>
                  <c:ext xmlns:c16="http://schemas.microsoft.com/office/drawing/2014/chart" uri="{C3380CC4-5D6E-409C-BE32-E72D297353CC}">
                    <c16:uniqueId val="{00000003-96B1-40BB-BF2B-C4630DA0FF56}"/>
                  </c:ext>
                </c:extLst>
              </c15:ser>
            </c15:filteredBarSeries>
          </c:ext>
        </c:extLst>
      </c:barChart>
      <c:catAx>
        <c:axId val="3134857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13488671"/>
        <c:crosses val="autoZero"/>
        <c:auto val="1"/>
        <c:lblAlgn val="ctr"/>
        <c:lblOffset val="100"/>
        <c:noMultiLvlLbl val="0"/>
      </c:catAx>
      <c:valAx>
        <c:axId val="313488671"/>
        <c:scaling>
          <c:orientation val="minMax"/>
          <c:max val="1.8"/>
          <c:min val="0.8"/>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sz="2000" dirty="0"/>
                  <a:t>Speedup over GTO Baseline</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13485759"/>
        <c:crosses val="autoZero"/>
        <c:crossBetween val="between"/>
      </c:valAx>
      <c:spPr>
        <a:noFill/>
        <a:ln>
          <a:noFill/>
        </a:ln>
        <a:effectLst/>
      </c:spPr>
    </c:plotArea>
    <c:legend>
      <c:legendPos val="t"/>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solidFill>
            <a:schemeClr val="tx1"/>
          </a:solidFill>
          <a:latin typeface="+mn-lt"/>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6"/>
          <c:order val="0"/>
          <c:tx>
            <c:strRef>
              <c:f>'master-hpca-ppt'!$E$1</c:f>
              <c:strCache>
                <c:ptCount val="1"/>
                <c:pt idx="0">
                  <c:v>Bank-steal [VLSI '17]</c:v>
                </c:pt>
              </c:strCache>
            </c:strRef>
          </c:tx>
          <c:spPr>
            <a:solidFill>
              <a:schemeClr val="accent1">
                <a:lumMod val="60000"/>
              </a:schemeClr>
            </a:solidFill>
            <a:ln>
              <a:noFill/>
            </a:ln>
            <a:effectLst/>
          </c:spPr>
          <c:invertIfNegative val="0"/>
          <c:val>
            <c:numRef>
              <c:f>'master-hpca-ppt'!$E$2:$E$27</c:f>
              <c:numCache>
                <c:formatCode>General</c:formatCode>
                <c:ptCount val="26"/>
                <c:pt idx="0">
                  <c:v>1.0004999999999999</c:v>
                </c:pt>
                <c:pt idx="1">
                  <c:v>1</c:v>
                </c:pt>
                <c:pt idx="2">
                  <c:v>0.99999899999999997</c:v>
                </c:pt>
                <c:pt idx="3">
                  <c:v>1</c:v>
                </c:pt>
                <c:pt idx="4">
                  <c:v>0.99570000000000003</c:v>
                </c:pt>
                <c:pt idx="5">
                  <c:v>1.0000070000000001</c:v>
                </c:pt>
                <c:pt idx="6">
                  <c:v>1.0009999999999999</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0.99988785043969763</c:v>
                </c:pt>
              </c:numCache>
            </c:numRef>
          </c:val>
          <c:extLst>
            <c:ext xmlns:c16="http://schemas.microsoft.com/office/drawing/2014/chart" uri="{C3380CC4-5D6E-409C-BE32-E72D297353CC}">
              <c16:uniqueId val="{00000000-96B1-40BB-BF2B-C4630DA0FF56}"/>
            </c:ext>
          </c:extLst>
        </c:ser>
        <c:ser>
          <c:idx val="4"/>
          <c:order val="1"/>
          <c:tx>
            <c:strRef>
              <c:f>'master-hpca-ppt'!$F$1</c:f>
              <c:strCache>
                <c:ptCount val="1"/>
                <c:pt idx="0">
                  <c:v>Shuffle+RBA</c:v>
                </c:pt>
              </c:strCache>
            </c:strRef>
          </c:tx>
          <c:spPr>
            <a:solidFill>
              <a:schemeClr val="accent5"/>
            </a:solidFill>
            <a:ln>
              <a:noFill/>
            </a:ln>
            <a:effectLst/>
          </c:spPr>
          <c:invertIfNegative val="0"/>
          <c:cat>
            <c:strRef>
              <c:f>'master-hpca-ppt'!$A$2:$A$27</c:f>
              <c:strCache>
                <c:ptCount val="26"/>
                <c:pt idx="0">
                  <c:v>tpcU-q8</c:v>
                </c:pt>
                <c:pt idx="1">
                  <c:v>tpcC-q9</c:v>
                </c:pt>
                <c:pt idx="2">
                  <c:v>rod-lavaMD</c:v>
                </c:pt>
                <c:pt idx="3">
                  <c:v>rod-htsp</c:v>
                </c:pt>
                <c:pt idx="4">
                  <c:v>rod-bp</c:v>
                </c:pt>
                <c:pt idx="5">
                  <c:v>rod-srad</c:v>
                </c:pt>
                <c:pt idx="6">
                  <c:v>pb-mriq</c:v>
                </c:pt>
                <c:pt idx="7">
                  <c:v>pb-mrig</c:v>
                </c:pt>
                <c:pt idx="8">
                  <c:v>pb-sad</c:v>
                </c:pt>
                <c:pt idx="9">
                  <c:v>pb-sgemm</c:v>
                </c:pt>
                <c:pt idx="10">
                  <c:v>pb-cutcp</c:v>
                </c:pt>
                <c:pt idx="11">
                  <c:v>cutlass-4096</c:v>
                </c:pt>
                <c:pt idx="12">
                  <c:v>cg-lou</c:v>
                </c:pt>
                <c:pt idx="13">
                  <c:v>cg-bfs</c:v>
                </c:pt>
                <c:pt idx="14">
                  <c:v>cg-sssp</c:v>
                </c:pt>
                <c:pt idx="15">
                  <c:v>cg-pgrnk</c:v>
                </c:pt>
                <c:pt idx="16">
                  <c:v>cg-wcc</c:v>
                </c:pt>
                <c:pt idx="17">
                  <c:v>cg-katz</c:v>
                </c:pt>
                <c:pt idx="18">
                  <c:v>cg-hits</c:v>
                </c:pt>
                <c:pt idx="19">
                  <c:v>ply-2dcon</c:v>
                </c:pt>
                <c:pt idx="20">
                  <c:v>ply-3dcon</c:v>
                </c:pt>
                <c:pt idx="21">
                  <c:v>db-conv-tr</c:v>
                </c:pt>
                <c:pt idx="22">
                  <c:v>db-conv-inf</c:v>
                </c:pt>
                <c:pt idx="23">
                  <c:v>db-rnn-tr</c:v>
                </c:pt>
                <c:pt idx="24">
                  <c:v>db-rnn-inf</c:v>
                </c:pt>
                <c:pt idx="25">
                  <c:v>Geomean</c:v>
                </c:pt>
              </c:strCache>
            </c:strRef>
          </c:cat>
          <c:val>
            <c:numRef>
              <c:f>'master-hpca-ppt'!$F$2:$F$27</c:f>
              <c:numCache>
                <c:formatCode>General</c:formatCode>
                <c:ptCount val="26"/>
                <c:pt idx="0">
                  <c:v>1.2369699999999999</c:v>
                </c:pt>
                <c:pt idx="1">
                  <c:v>1.58</c:v>
                </c:pt>
                <c:pt idx="2">
                  <c:v>1.042439707</c:v>
                </c:pt>
                <c:pt idx="3">
                  <c:v>1.0469999999999999</c:v>
                </c:pt>
                <c:pt idx="4">
                  <c:v>1.077880919</c:v>
                </c:pt>
                <c:pt idx="5">
                  <c:v>1.2030000000000001</c:v>
                </c:pt>
                <c:pt idx="6">
                  <c:v>1.1459999999999999</c:v>
                </c:pt>
                <c:pt idx="7">
                  <c:v>1.0620000000000001</c:v>
                </c:pt>
                <c:pt idx="8">
                  <c:v>1.119</c:v>
                </c:pt>
                <c:pt idx="9">
                  <c:v>1.0637000000000001</c:v>
                </c:pt>
                <c:pt idx="10">
                  <c:v>1.022</c:v>
                </c:pt>
                <c:pt idx="11">
                  <c:v>1.0375000000000001</c:v>
                </c:pt>
                <c:pt idx="12">
                  <c:v>1.2060451029999999</c:v>
                </c:pt>
                <c:pt idx="13">
                  <c:v>1.1891385800000001</c:v>
                </c:pt>
                <c:pt idx="14">
                  <c:v>1.2019575060000001</c:v>
                </c:pt>
                <c:pt idx="15">
                  <c:v>1.200098616</c:v>
                </c:pt>
                <c:pt idx="16">
                  <c:v>1.2081005970000001</c:v>
                </c:pt>
                <c:pt idx="17">
                  <c:v>1.1883595250000001</c:v>
                </c:pt>
                <c:pt idx="18">
                  <c:v>1.1921785009999999</c:v>
                </c:pt>
                <c:pt idx="19">
                  <c:v>1.26</c:v>
                </c:pt>
                <c:pt idx="20">
                  <c:v>1.1000000000000001</c:v>
                </c:pt>
                <c:pt idx="21">
                  <c:v>1.102894526</c:v>
                </c:pt>
                <c:pt idx="22">
                  <c:v>1.189089979</c:v>
                </c:pt>
                <c:pt idx="23">
                  <c:v>1.050792567</c:v>
                </c:pt>
                <c:pt idx="24">
                  <c:v>1.058480597</c:v>
                </c:pt>
                <c:pt idx="25">
                  <c:v>1.1463629781931335</c:v>
                </c:pt>
              </c:numCache>
            </c:numRef>
          </c:val>
          <c:extLst>
            <c:ext xmlns:c16="http://schemas.microsoft.com/office/drawing/2014/chart" uri="{C3380CC4-5D6E-409C-BE32-E72D297353CC}">
              <c16:uniqueId val="{00000001-96B1-40BB-BF2B-C4630DA0FF56}"/>
            </c:ext>
          </c:extLst>
        </c:ser>
        <c:ser>
          <c:idx val="5"/>
          <c:order val="2"/>
          <c:tx>
            <c:strRef>
              <c:f>'master-hpca-ppt'!$G$1</c:f>
              <c:strCache>
                <c:ptCount val="1"/>
                <c:pt idx="0">
                  <c:v>Fully-Connected</c:v>
                </c:pt>
              </c:strCache>
            </c:strRef>
          </c:tx>
          <c:spPr>
            <a:noFill/>
            <a:ln>
              <a:noFill/>
            </a:ln>
            <a:effectLst/>
          </c:spPr>
          <c:invertIfNegative val="0"/>
          <c:cat>
            <c:strRef>
              <c:f>'master-hpca-ppt'!$A$2:$A$27</c:f>
              <c:strCache>
                <c:ptCount val="26"/>
                <c:pt idx="0">
                  <c:v>tpcU-q8</c:v>
                </c:pt>
                <c:pt idx="1">
                  <c:v>tpcC-q9</c:v>
                </c:pt>
                <c:pt idx="2">
                  <c:v>rod-lavaMD</c:v>
                </c:pt>
                <c:pt idx="3">
                  <c:v>rod-htsp</c:v>
                </c:pt>
                <c:pt idx="4">
                  <c:v>rod-bp</c:v>
                </c:pt>
                <c:pt idx="5">
                  <c:v>rod-srad</c:v>
                </c:pt>
                <c:pt idx="6">
                  <c:v>pb-mriq</c:v>
                </c:pt>
                <c:pt idx="7">
                  <c:v>pb-mrig</c:v>
                </c:pt>
                <c:pt idx="8">
                  <c:v>pb-sad</c:v>
                </c:pt>
                <c:pt idx="9">
                  <c:v>pb-sgemm</c:v>
                </c:pt>
                <c:pt idx="10">
                  <c:v>pb-cutcp</c:v>
                </c:pt>
                <c:pt idx="11">
                  <c:v>cutlass-4096</c:v>
                </c:pt>
                <c:pt idx="12">
                  <c:v>cg-lou</c:v>
                </c:pt>
                <c:pt idx="13">
                  <c:v>cg-bfs</c:v>
                </c:pt>
                <c:pt idx="14">
                  <c:v>cg-sssp</c:v>
                </c:pt>
                <c:pt idx="15">
                  <c:v>cg-pgrnk</c:v>
                </c:pt>
                <c:pt idx="16">
                  <c:v>cg-wcc</c:v>
                </c:pt>
                <c:pt idx="17">
                  <c:v>cg-katz</c:v>
                </c:pt>
                <c:pt idx="18">
                  <c:v>cg-hits</c:v>
                </c:pt>
                <c:pt idx="19">
                  <c:v>ply-2dcon</c:v>
                </c:pt>
                <c:pt idx="20">
                  <c:v>ply-3dcon</c:v>
                </c:pt>
                <c:pt idx="21">
                  <c:v>db-conv-tr</c:v>
                </c:pt>
                <c:pt idx="22">
                  <c:v>db-conv-inf</c:v>
                </c:pt>
                <c:pt idx="23">
                  <c:v>db-rnn-tr</c:v>
                </c:pt>
                <c:pt idx="24">
                  <c:v>db-rnn-inf</c:v>
                </c:pt>
                <c:pt idx="25">
                  <c:v>Geomean</c:v>
                </c:pt>
              </c:strCache>
            </c:strRef>
          </c:cat>
          <c:val>
            <c:numRef>
              <c:f>'master-hpca-ppt'!$G$2:$G$27</c:f>
              <c:numCache>
                <c:formatCode>General</c:formatCode>
                <c:ptCount val="26"/>
                <c:pt idx="0">
                  <c:v>1.246843631</c:v>
                </c:pt>
                <c:pt idx="1">
                  <c:v>1.792650337</c:v>
                </c:pt>
                <c:pt idx="2">
                  <c:v>1.172853071</c:v>
                </c:pt>
                <c:pt idx="3">
                  <c:v>1.0489999999999999</c:v>
                </c:pt>
                <c:pt idx="4">
                  <c:v>1.0270970509999999</c:v>
                </c:pt>
                <c:pt idx="5">
                  <c:v>1.0505133289999999</c:v>
                </c:pt>
                <c:pt idx="6">
                  <c:v>1.38</c:v>
                </c:pt>
                <c:pt idx="7">
                  <c:v>1.0495000000000001</c:v>
                </c:pt>
                <c:pt idx="8">
                  <c:v>1.110258017</c:v>
                </c:pt>
                <c:pt idx="9">
                  <c:v>1.052343322</c:v>
                </c:pt>
                <c:pt idx="10">
                  <c:v>1.0780000000000001</c:v>
                </c:pt>
                <c:pt idx="11">
                  <c:v>1.100239696</c:v>
                </c:pt>
                <c:pt idx="12">
                  <c:v>1.0381058030000001</c:v>
                </c:pt>
                <c:pt idx="13">
                  <c:v>1.0378193040000001</c:v>
                </c:pt>
                <c:pt idx="14">
                  <c:v>1.039599956</c:v>
                </c:pt>
                <c:pt idx="15">
                  <c:v>1.0377402950000001</c:v>
                </c:pt>
                <c:pt idx="16">
                  <c:v>1.0420886439999999</c:v>
                </c:pt>
                <c:pt idx="17">
                  <c:v>1.0406564089999999</c:v>
                </c:pt>
                <c:pt idx="18">
                  <c:v>1.039780385</c:v>
                </c:pt>
                <c:pt idx="19">
                  <c:v>1.2061293850000001</c:v>
                </c:pt>
                <c:pt idx="20">
                  <c:v>1.0089291069999999</c:v>
                </c:pt>
                <c:pt idx="21">
                  <c:v>1.049850674</c:v>
                </c:pt>
                <c:pt idx="22">
                  <c:v>1.0731462940000001</c:v>
                </c:pt>
                <c:pt idx="23">
                  <c:v>1.1048482260000001</c:v>
                </c:pt>
                <c:pt idx="24">
                  <c:v>1.112616697</c:v>
                </c:pt>
                <c:pt idx="25">
                  <c:v>1.1085671210213399</c:v>
                </c:pt>
              </c:numCache>
            </c:numRef>
          </c:val>
          <c:extLst>
            <c:ext xmlns:c16="http://schemas.microsoft.com/office/drawing/2014/chart" uri="{C3380CC4-5D6E-409C-BE32-E72D297353CC}">
              <c16:uniqueId val="{00000002-96B1-40BB-BF2B-C4630DA0FF56}"/>
            </c:ext>
          </c:extLst>
        </c:ser>
        <c:dLbls>
          <c:showLegendKey val="0"/>
          <c:showVal val="0"/>
          <c:showCatName val="0"/>
          <c:showSerName val="0"/>
          <c:showPercent val="0"/>
          <c:showBubbleSize val="0"/>
        </c:dLbls>
        <c:gapWidth val="219"/>
        <c:overlap val="-27"/>
        <c:axId val="313485759"/>
        <c:axId val="313488671"/>
        <c:extLst>
          <c:ext xmlns:c15="http://schemas.microsoft.com/office/drawing/2012/chart" uri="{02D57815-91ED-43cb-92C2-25804820EDAC}">
            <c15:filteredBarSeries>
              <c15:ser>
                <c:idx val="2"/>
                <c:order val="3"/>
                <c:tx>
                  <c:strRef>
                    <c:extLst>
                      <c:ext uri="{02D57815-91ED-43cb-92C2-25804820EDAC}">
                        <c15:formulaRef>
                          <c15:sqref>'master-hpca-ppt'!$H$1</c15:sqref>
                        </c15:formulaRef>
                      </c:ext>
                    </c:extLst>
                    <c:strCache>
                      <c:ptCount val="1"/>
                      <c:pt idx="0">
                        <c:v>Fully-Connected+RBA</c:v>
                      </c:pt>
                    </c:strCache>
                  </c:strRef>
                </c:tx>
                <c:spPr>
                  <a:solidFill>
                    <a:schemeClr val="accent3"/>
                  </a:solidFill>
                  <a:ln>
                    <a:noFill/>
                  </a:ln>
                  <a:effectLst/>
                </c:spPr>
                <c:invertIfNegative val="0"/>
                <c:val>
                  <c:numRef>
                    <c:extLst>
                      <c:ext uri="{02D57815-91ED-43cb-92C2-25804820EDAC}">
                        <c15:formulaRef>
                          <c15:sqref>'master-hpca-ppt'!$H$2:$H$27</c15:sqref>
                        </c15:formulaRef>
                      </c:ext>
                    </c:extLst>
                    <c:numCache>
                      <c:formatCode>General</c:formatCode>
                      <c:ptCount val="26"/>
                      <c:pt idx="0">
                        <c:v>1.2427550000000001</c:v>
                      </c:pt>
                      <c:pt idx="1">
                        <c:v>1.8013399999999999</c:v>
                      </c:pt>
                      <c:pt idx="2">
                        <c:v>1.2207295140000001</c:v>
                      </c:pt>
                      <c:pt idx="3">
                        <c:v>1.2886085039999999</c:v>
                      </c:pt>
                      <c:pt idx="4">
                        <c:v>1.1035579129999999</c:v>
                      </c:pt>
                      <c:pt idx="5">
                        <c:v>1.2807980109999999</c:v>
                      </c:pt>
                      <c:pt idx="6">
                        <c:v>1.2990182800000001</c:v>
                      </c:pt>
                      <c:pt idx="7">
                        <c:v>1.1266549800000001</c:v>
                      </c:pt>
                      <c:pt idx="8">
                        <c:v>1.174274059</c:v>
                      </c:pt>
                      <c:pt idx="9">
                        <c:v>1.0682100000000001</c:v>
                      </c:pt>
                      <c:pt idx="10">
                        <c:v>1.0753299999999999</c:v>
                      </c:pt>
                      <c:pt idx="11">
                        <c:v>1.1001485</c:v>
                      </c:pt>
                      <c:pt idx="19">
                        <c:v>1.352877643</c:v>
                      </c:pt>
                      <c:pt idx="20">
                        <c:v>1.1020000000000001</c:v>
                      </c:pt>
                      <c:pt idx="25">
                        <c:v>1.2196439498088321</c:v>
                      </c:pt>
                    </c:numCache>
                  </c:numRef>
                </c:val>
                <c:extLst>
                  <c:ext xmlns:c16="http://schemas.microsoft.com/office/drawing/2014/chart" uri="{C3380CC4-5D6E-409C-BE32-E72D297353CC}">
                    <c16:uniqueId val="{00000003-96B1-40BB-BF2B-C4630DA0FF56}"/>
                  </c:ext>
                </c:extLst>
              </c15:ser>
            </c15:filteredBarSeries>
          </c:ext>
        </c:extLst>
      </c:barChart>
      <c:catAx>
        <c:axId val="3134857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13488671"/>
        <c:crosses val="autoZero"/>
        <c:auto val="1"/>
        <c:lblAlgn val="ctr"/>
        <c:lblOffset val="100"/>
        <c:noMultiLvlLbl val="0"/>
      </c:catAx>
      <c:valAx>
        <c:axId val="313488671"/>
        <c:scaling>
          <c:orientation val="minMax"/>
          <c:max val="1.8"/>
          <c:min val="0.8"/>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sz="2000" dirty="0"/>
                  <a:t>Speedup over GTO Baseline</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13485759"/>
        <c:crosses val="autoZero"/>
        <c:crossBetween val="between"/>
      </c:valAx>
      <c:spPr>
        <a:noFill/>
        <a:ln>
          <a:noFill/>
        </a:ln>
        <a:effectLst/>
      </c:spPr>
    </c:plotArea>
    <c:legend>
      <c:legendPos val="t"/>
      <c:legendEntry>
        <c:idx val="2"/>
        <c:delete val="1"/>
      </c:legendEntry>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solidFill>
            <a:schemeClr val="tx1"/>
          </a:solidFill>
          <a:latin typeface="+mn-lt"/>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6"/>
          <c:order val="0"/>
          <c:tx>
            <c:strRef>
              <c:f>'master-hpca-ppt'!$E$1</c:f>
              <c:strCache>
                <c:ptCount val="1"/>
                <c:pt idx="0">
                  <c:v>Bank-steal [VLSI '17]</c:v>
                </c:pt>
              </c:strCache>
            </c:strRef>
          </c:tx>
          <c:spPr>
            <a:solidFill>
              <a:schemeClr val="accent1">
                <a:lumMod val="60000"/>
              </a:schemeClr>
            </a:solidFill>
            <a:ln>
              <a:noFill/>
            </a:ln>
            <a:effectLst/>
          </c:spPr>
          <c:invertIfNegative val="0"/>
          <c:val>
            <c:numRef>
              <c:f>'master-hpca-ppt'!$E$2:$E$27</c:f>
              <c:numCache>
                <c:formatCode>General</c:formatCode>
                <c:ptCount val="26"/>
                <c:pt idx="0">
                  <c:v>1.0004999999999999</c:v>
                </c:pt>
                <c:pt idx="1">
                  <c:v>1</c:v>
                </c:pt>
                <c:pt idx="2">
                  <c:v>0.99999899999999997</c:v>
                </c:pt>
                <c:pt idx="3">
                  <c:v>1</c:v>
                </c:pt>
                <c:pt idx="4">
                  <c:v>0.99570000000000003</c:v>
                </c:pt>
                <c:pt idx="5">
                  <c:v>1.0000070000000001</c:v>
                </c:pt>
                <c:pt idx="6">
                  <c:v>1.0009999999999999</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0.99988785043969763</c:v>
                </c:pt>
              </c:numCache>
            </c:numRef>
          </c:val>
          <c:extLst>
            <c:ext xmlns:c16="http://schemas.microsoft.com/office/drawing/2014/chart" uri="{C3380CC4-5D6E-409C-BE32-E72D297353CC}">
              <c16:uniqueId val="{00000000-96B1-40BB-BF2B-C4630DA0FF56}"/>
            </c:ext>
          </c:extLst>
        </c:ser>
        <c:ser>
          <c:idx val="4"/>
          <c:order val="1"/>
          <c:tx>
            <c:strRef>
              <c:f>'master-hpca-ppt'!$F$1</c:f>
              <c:strCache>
                <c:ptCount val="1"/>
                <c:pt idx="0">
                  <c:v>Shuffle+RBA</c:v>
                </c:pt>
              </c:strCache>
            </c:strRef>
          </c:tx>
          <c:spPr>
            <a:solidFill>
              <a:schemeClr val="accent5"/>
            </a:solidFill>
            <a:ln>
              <a:noFill/>
            </a:ln>
            <a:effectLst/>
          </c:spPr>
          <c:invertIfNegative val="0"/>
          <c:cat>
            <c:strRef>
              <c:f>'master-hpca-ppt'!$A$2:$A$27</c:f>
              <c:strCache>
                <c:ptCount val="26"/>
                <c:pt idx="0">
                  <c:v>tpcU-q8</c:v>
                </c:pt>
                <c:pt idx="1">
                  <c:v>tpcC-q9</c:v>
                </c:pt>
                <c:pt idx="2">
                  <c:v>rod-lavaMD</c:v>
                </c:pt>
                <c:pt idx="3">
                  <c:v>rod-htsp</c:v>
                </c:pt>
                <c:pt idx="4">
                  <c:v>rod-bp</c:v>
                </c:pt>
                <c:pt idx="5">
                  <c:v>rod-srad</c:v>
                </c:pt>
                <c:pt idx="6">
                  <c:v>pb-mriq</c:v>
                </c:pt>
                <c:pt idx="7">
                  <c:v>pb-mrig</c:v>
                </c:pt>
                <c:pt idx="8">
                  <c:v>pb-sad</c:v>
                </c:pt>
                <c:pt idx="9">
                  <c:v>pb-sgemm</c:v>
                </c:pt>
                <c:pt idx="10">
                  <c:v>pb-cutcp</c:v>
                </c:pt>
                <c:pt idx="11">
                  <c:v>cutlass-4096</c:v>
                </c:pt>
                <c:pt idx="12">
                  <c:v>cg-lou</c:v>
                </c:pt>
                <c:pt idx="13">
                  <c:v>cg-bfs</c:v>
                </c:pt>
                <c:pt idx="14">
                  <c:v>cg-sssp</c:v>
                </c:pt>
                <c:pt idx="15">
                  <c:v>cg-pgrnk</c:v>
                </c:pt>
                <c:pt idx="16">
                  <c:v>cg-wcc</c:v>
                </c:pt>
                <c:pt idx="17">
                  <c:v>cg-katz</c:v>
                </c:pt>
                <c:pt idx="18">
                  <c:v>cg-hits</c:v>
                </c:pt>
                <c:pt idx="19">
                  <c:v>ply-2dcon</c:v>
                </c:pt>
                <c:pt idx="20">
                  <c:v>ply-3dcon</c:v>
                </c:pt>
                <c:pt idx="21">
                  <c:v>db-conv-tr</c:v>
                </c:pt>
                <c:pt idx="22">
                  <c:v>db-conv-inf</c:v>
                </c:pt>
                <c:pt idx="23">
                  <c:v>db-rnn-tr</c:v>
                </c:pt>
                <c:pt idx="24">
                  <c:v>db-rnn-inf</c:v>
                </c:pt>
                <c:pt idx="25">
                  <c:v>Geomean</c:v>
                </c:pt>
              </c:strCache>
            </c:strRef>
          </c:cat>
          <c:val>
            <c:numRef>
              <c:f>'master-hpca-ppt'!$F$2:$F$27</c:f>
              <c:numCache>
                <c:formatCode>General</c:formatCode>
                <c:ptCount val="26"/>
                <c:pt idx="0">
                  <c:v>1.2369699999999999</c:v>
                </c:pt>
                <c:pt idx="1">
                  <c:v>1.58</c:v>
                </c:pt>
                <c:pt idx="2">
                  <c:v>1.042439707</c:v>
                </c:pt>
                <c:pt idx="3">
                  <c:v>1.0469999999999999</c:v>
                </c:pt>
                <c:pt idx="4">
                  <c:v>1.077880919</c:v>
                </c:pt>
                <c:pt idx="5">
                  <c:v>1.2030000000000001</c:v>
                </c:pt>
                <c:pt idx="6">
                  <c:v>1.1459999999999999</c:v>
                </c:pt>
                <c:pt idx="7">
                  <c:v>1.0620000000000001</c:v>
                </c:pt>
                <c:pt idx="8">
                  <c:v>1.119</c:v>
                </c:pt>
                <c:pt idx="9">
                  <c:v>1.0637000000000001</c:v>
                </c:pt>
                <c:pt idx="10">
                  <c:v>1.022</c:v>
                </c:pt>
                <c:pt idx="11">
                  <c:v>1.0375000000000001</c:v>
                </c:pt>
                <c:pt idx="12">
                  <c:v>1.2060451029999999</c:v>
                </c:pt>
                <c:pt idx="13">
                  <c:v>1.1891385800000001</c:v>
                </c:pt>
                <c:pt idx="14">
                  <c:v>1.2019575060000001</c:v>
                </c:pt>
                <c:pt idx="15">
                  <c:v>1.200098616</c:v>
                </c:pt>
                <c:pt idx="16">
                  <c:v>1.2081005970000001</c:v>
                </c:pt>
                <c:pt idx="17">
                  <c:v>1.1883595250000001</c:v>
                </c:pt>
                <c:pt idx="18">
                  <c:v>1.1921785009999999</c:v>
                </c:pt>
                <c:pt idx="19">
                  <c:v>1.26</c:v>
                </c:pt>
                <c:pt idx="20">
                  <c:v>1.1000000000000001</c:v>
                </c:pt>
                <c:pt idx="21">
                  <c:v>1.102894526</c:v>
                </c:pt>
                <c:pt idx="22">
                  <c:v>1.189089979</c:v>
                </c:pt>
                <c:pt idx="23">
                  <c:v>1.050792567</c:v>
                </c:pt>
                <c:pt idx="24">
                  <c:v>1.058480597</c:v>
                </c:pt>
                <c:pt idx="25">
                  <c:v>1.1463629781931335</c:v>
                </c:pt>
              </c:numCache>
            </c:numRef>
          </c:val>
          <c:extLst>
            <c:ext xmlns:c16="http://schemas.microsoft.com/office/drawing/2014/chart" uri="{C3380CC4-5D6E-409C-BE32-E72D297353CC}">
              <c16:uniqueId val="{00000001-96B1-40BB-BF2B-C4630DA0FF56}"/>
            </c:ext>
          </c:extLst>
        </c:ser>
        <c:ser>
          <c:idx val="5"/>
          <c:order val="2"/>
          <c:tx>
            <c:strRef>
              <c:f>'master-hpca-ppt'!$G$1</c:f>
              <c:strCache>
                <c:ptCount val="1"/>
                <c:pt idx="0">
                  <c:v>Fully-Connected</c:v>
                </c:pt>
              </c:strCache>
            </c:strRef>
          </c:tx>
          <c:spPr>
            <a:solidFill>
              <a:schemeClr val="accent6"/>
            </a:solidFill>
            <a:ln>
              <a:noFill/>
            </a:ln>
            <a:effectLst/>
          </c:spPr>
          <c:invertIfNegative val="0"/>
          <c:cat>
            <c:strRef>
              <c:f>'master-hpca-ppt'!$A$2:$A$27</c:f>
              <c:strCache>
                <c:ptCount val="26"/>
                <c:pt idx="0">
                  <c:v>tpcU-q8</c:v>
                </c:pt>
                <c:pt idx="1">
                  <c:v>tpcC-q9</c:v>
                </c:pt>
                <c:pt idx="2">
                  <c:v>rod-lavaMD</c:v>
                </c:pt>
                <c:pt idx="3">
                  <c:v>rod-htsp</c:v>
                </c:pt>
                <c:pt idx="4">
                  <c:v>rod-bp</c:v>
                </c:pt>
                <c:pt idx="5">
                  <c:v>rod-srad</c:v>
                </c:pt>
                <c:pt idx="6">
                  <c:v>pb-mriq</c:v>
                </c:pt>
                <c:pt idx="7">
                  <c:v>pb-mrig</c:v>
                </c:pt>
                <c:pt idx="8">
                  <c:v>pb-sad</c:v>
                </c:pt>
                <c:pt idx="9">
                  <c:v>pb-sgemm</c:v>
                </c:pt>
                <c:pt idx="10">
                  <c:v>pb-cutcp</c:v>
                </c:pt>
                <c:pt idx="11">
                  <c:v>cutlass-4096</c:v>
                </c:pt>
                <c:pt idx="12">
                  <c:v>cg-lou</c:v>
                </c:pt>
                <c:pt idx="13">
                  <c:v>cg-bfs</c:v>
                </c:pt>
                <c:pt idx="14">
                  <c:v>cg-sssp</c:v>
                </c:pt>
                <c:pt idx="15">
                  <c:v>cg-pgrnk</c:v>
                </c:pt>
                <c:pt idx="16">
                  <c:v>cg-wcc</c:v>
                </c:pt>
                <c:pt idx="17">
                  <c:v>cg-katz</c:v>
                </c:pt>
                <c:pt idx="18">
                  <c:v>cg-hits</c:v>
                </c:pt>
                <c:pt idx="19">
                  <c:v>ply-2dcon</c:v>
                </c:pt>
                <c:pt idx="20">
                  <c:v>ply-3dcon</c:v>
                </c:pt>
                <c:pt idx="21">
                  <c:v>db-conv-tr</c:v>
                </c:pt>
                <c:pt idx="22">
                  <c:v>db-conv-inf</c:v>
                </c:pt>
                <c:pt idx="23">
                  <c:v>db-rnn-tr</c:v>
                </c:pt>
                <c:pt idx="24">
                  <c:v>db-rnn-inf</c:v>
                </c:pt>
                <c:pt idx="25">
                  <c:v>Geomean</c:v>
                </c:pt>
              </c:strCache>
            </c:strRef>
          </c:cat>
          <c:val>
            <c:numRef>
              <c:f>'master-hpca-ppt'!$G$2:$G$27</c:f>
              <c:numCache>
                <c:formatCode>General</c:formatCode>
                <c:ptCount val="26"/>
                <c:pt idx="0">
                  <c:v>1.246843631</c:v>
                </c:pt>
                <c:pt idx="1">
                  <c:v>1.792650337</c:v>
                </c:pt>
                <c:pt idx="2">
                  <c:v>1.172853071</c:v>
                </c:pt>
                <c:pt idx="3">
                  <c:v>1.0489999999999999</c:v>
                </c:pt>
                <c:pt idx="4">
                  <c:v>1.0270970509999999</c:v>
                </c:pt>
                <c:pt idx="5">
                  <c:v>1.0505133289999999</c:v>
                </c:pt>
                <c:pt idx="6">
                  <c:v>1.38</c:v>
                </c:pt>
                <c:pt idx="7">
                  <c:v>1.0495000000000001</c:v>
                </c:pt>
                <c:pt idx="8">
                  <c:v>1.110258017</c:v>
                </c:pt>
                <c:pt idx="9">
                  <c:v>1.052343322</c:v>
                </c:pt>
                <c:pt idx="10">
                  <c:v>1.0780000000000001</c:v>
                </c:pt>
                <c:pt idx="11">
                  <c:v>1.100239696</c:v>
                </c:pt>
                <c:pt idx="12">
                  <c:v>1.0381058030000001</c:v>
                </c:pt>
                <c:pt idx="13">
                  <c:v>1.0378193040000001</c:v>
                </c:pt>
                <c:pt idx="14">
                  <c:v>1.039599956</c:v>
                </c:pt>
                <c:pt idx="15">
                  <c:v>1.0377402950000001</c:v>
                </c:pt>
                <c:pt idx="16">
                  <c:v>1.0420886439999999</c:v>
                </c:pt>
                <c:pt idx="17">
                  <c:v>1.0406564089999999</c:v>
                </c:pt>
                <c:pt idx="18">
                  <c:v>1.039780385</c:v>
                </c:pt>
                <c:pt idx="19">
                  <c:v>1.2061293850000001</c:v>
                </c:pt>
                <c:pt idx="20">
                  <c:v>1.0089291069999999</c:v>
                </c:pt>
                <c:pt idx="21">
                  <c:v>1.049850674</c:v>
                </c:pt>
                <c:pt idx="22">
                  <c:v>1.0731462940000001</c:v>
                </c:pt>
                <c:pt idx="23">
                  <c:v>1.1048482260000001</c:v>
                </c:pt>
                <c:pt idx="24">
                  <c:v>1.112616697</c:v>
                </c:pt>
                <c:pt idx="25">
                  <c:v>1.1085671210213399</c:v>
                </c:pt>
              </c:numCache>
            </c:numRef>
          </c:val>
          <c:extLst>
            <c:ext xmlns:c16="http://schemas.microsoft.com/office/drawing/2014/chart" uri="{C3380CC4-5D6E-409C-BE32-E72D297353CC}">
              <c16:uniqueId val="{00000002-96B1-40BB-BF2B-C4630DA0FF56}"/>
            </c:ext>
          </c:extLst>
        </c:ser>
        <c:dLbls>
          <c:showLegendKey val="0"/>
          <c:showVal val="0"/>
          <c:showCatName val="0"/>
          <c:showSerName val="0"/>
          <c:showPercent val="0"/>
          <c:showBubbleSize val="0"/>
        </c:dLbls>
        <c:gapWidth val="219"/>
        <c:overlap val="-27"/>
        <c:axId val="313485759"/>
        <c:axId val="313488671"/>
        <c:extLst>
          <c:ext xmlns:c15="http://schemas.microsoft.com/office/drawing/2012/chart" uri="{02D57815-91ED-43cb-92C2-25804820EDAC}">
            <c15:filteredBarSeries>
              <c15:ser>
                <c:idx val="2"/>
                <c:order val="3"/>
                <c:tx>
                  <c:strRef>
                    <c:extLst>
                      <c:ext uri="{02D57815-91ED-43cb-92C2-25804820EDAC}">
                        <c15:formulaRef>
                          <c15:sqref>'master-hpca-ppt'!$H$1</c15:sqref>
                        </c15:formulaRef>
                      </c:ext>
                    </c:extLst>
                    <c:strCache>
                      <c:ptCount val="1"/>
                      <c:pt idx="0">
                        <c:v>Fully-Connected+RBA</c:v>
                      </c:pt>
                    </c:strCache>
                  </c:strRef>
                </c:tx>
                <c:spPr>
                  <a:solidFill>
                    <a:schemeClr val="accent3"/>
                  </a:solidFill>
                  <a:ln>
                    <a:noFill/>
                  </a:ln>
                  <a:effectLst/>
                </c:spPr>
                <c:invertIfNegative val="0"/>
                <c:val>
                  <c:numRef>
                    <c:extLst>
                      <c:ext uri="{02D57815-91ED-43cb-92C2-25804820EDAC}">
                        <c15:formulaRef>
                          <c15:sqref>'master-hpca-ppt'!$H$2:$H$27</c15:sqref>
                        </c15:formulaRef>
                      </c:ext>
                    </c:extLst>
                    <c:numCache>
                      <c:formatCode>General</c:formatCode>
                      <c:ptCount val="26"/>
                      <c:pt idx="0">
                        <c:v>1.2427550000000001</c:v>
                      </c:pt>
                      <c:pt idx="1">
                        <c:v>1.8013399999999999</c:v>
                      </c:pt>
                      <c:pt idx="2">
                        <c:v>1.2207295140000001</c:v>
                      </c:pt>
                      <c:pt idx="3">
                        <c:v>1.2886085039999999</c:v>
                      </c:pt>
                      <c:pt idx="4">
                        <c:v>1.1035579129999999</c:v>
                      </c:pt>
                      <c:pt idx="5">
                        <c:v>1.2807980109999999</c:v>
                      </c:pt>
                      <c:pt idx="6">
                        <c:v>1.2990182800000001</c:v>
                      </c:pt>
                      <c:pt idx="7">
                        <c:v>1.1266549800000001</c:v>
                      </c:pt>
                      <c:pt idx="8">
                        <c:v>1.174274059</c:v>
                      </c:pt>
                      <c:pt idx="9">
                        <c:v>1.0682100000000001</c:v>
                      </c:pt>
                      <c:pt idx="10">
                        <c:v>1.0753299999999999</c:v>
                      </c:pt>
                      <c:pt idx="11">
                        <c:v>1.1001485</c:v>
                      </c:pt>
                      <c:pt idx="19">
                        <c:v>1.352877643</c:v>
                      </c:pt>
                      <c:pt idx="20">
                        <c:v>1.1020000000000001</c:v>
                      </c:pt>
                      <c:pt idx="25">
                        <c:v>1.2196439498088321</c:v>
                      </c:pt>
                    </c:numCache>
                  </c:numRef>
                </c:val>
                <c:extLst>
                  <c:ext xmlns:c16="http://schemas.microsoft.com/office/drawing/2014/chart" uri="{C3380CC4-5D6E-409C-BE32-E72D297353CC}">
                    <c16:uniqueId val="{00000003-96B1-40BB-BF2B-C4630DA0FF56}"/>
                  </c:ext>
                </c:extLst>
              </c15:ser>
            </c15:filteredBarSeries>
          </c:ext>
        </c:extLst>
      </c:barChart>
      <c:catAx>
        <c:axId val="3134857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13488671"/>
        <c:crosses val="autoZero"/>
        <c:auto val="1"/>
        <c:lblAlgn val="ctr"/>
        <c:lblOffset val="100"/>
        <c:noMultiLvlLbl val="0"/>
      </c:catAx>
      <c:valAx>
        <c:axId val="313488671"/>
        <c:scaling>
          <c:orientation val="minMax"/>
          <c:max val="1.8"/>
          <c:min val="0.8"/>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sz="2000" dirty="0"/>
                  <a:t>Speedup over GTO Baseline</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31348575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solidFill>
            <a:schemeClr val="tx1"/>
          </a:solidFill>
          <a:latin typeface="+mn-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withinLinearReversed" id="25">
  <a:schemeClr val="accent5"/>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0.33635</cdr:x>
      <cdr:y>0.43494</cdr:y>
    </cdr:from>
    <cdr:to>
      <cdr:x>0.75423</cdr:x>
      <cdr:y>0.57822</cdr:y>
    </cdr:to>
    <cdr:sp macro="" textlink="">
      <cdr:nvSpPr>
        <cdr:cNvPr id="3" name="Rectangle 2">
          <a:extLst xmlns:a="http://schemas.openxmlformats.org/drawingml/2006/main">
            <a:ext uri="{FF2B5EF4-FFF2-40B4-BE49-F238E27FC236}">
              <a16:creationId xmlns:a16="http://schemas.microsoft.com/office/drawing/2014/main" id="{971CA6F1-0C11-95CF-93C8-ACE8493D64AE}"/>
            </a:ext>
          </a:extLst>
        </cdr:cNvPr>
        <cdr:cNvSpPr/>
      </cdr:nvSpPr>
      <cdr:spPr>
        <a:xfrm xmlns:a="http://schemas.openxmlformats.org/drawingml/2006/main">
          <a:off x="3536950" y="1889125"/>
          <a:ext cx="4394200" cy="622300"/>
        </a:xfrm>
        <a:prstGeom xmlns:a="http://schemas.openxmlformats.org/drawingml/2006/main" prst="rect">
          <a:avLst/>
        </a:prstGeom>
        <a:solidFill xmlns:a="http://schemas.openxmlformats.org/drawingml/2006/main">
          <a:schemeClr val="bg1"/>
        </a:solidFill>
        <a:ln xmlns:a="http://schemas.openxmlformats.org/drawingml/2006/main">
          <a:solidFill>
            <a:schemeClr val="bg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299796-2803-4106-87A5-C8668F578A5D}" type="datetimeFigureOut">
              <a:rPr lang="en-US" smtClean="0"/>
              <a:t>2/25/2023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7C15B-4409-4296-8E74-5D2AE875E51B}" type="slidenum">
              <a:rPr lang="en-US" smtClean="0"/>
              <a:t>‹#›</a:t>
            </a:fld>
            <a:endParaRPr lang="en-US"/>
          </a:p>
        </p:txBody>
      </p:sp>
    </p:spTree>
    <p:extLst>
      <p:ext uri="{BB962C8B-B14F-4D97-AF65-F5344CB8AC3E}">
        <p14:creationId xmlns:p14="http://schemas.microsoft.com/office/powerpoint/2010/main" val="3557876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7C15B-4409-4296-8E74-5D2AE875E51B}" type="slidenum">
              <a:rPr lang="en-US" smtClean="0"/>
              <a:t>1</a:t>
            </a:fld>
            <a:endParaRPr lang="en-US"/>
          </a:p>
        </p:txBody>
      </p:sp>
    </p:spTree>
    <p:extLst>
      <p:ext uri="{BB962C8B-B14F-4D97-AF65-F5344CB8AC3E}">
        <p14:creationId xmlns:p14="http://schemas.microsoft.com/office/powerpoint/2010/main" val="2331026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a:t>
            </a:r>
            <a:r>
              <a:rPr lang="en-US" baseline="30000" dirty="0"/>
              <a:t>nd</a:t>
            </a:r>
            <a:r>
              <a:rPr lang="en-US" dirty="0"/>
              <a:t>: Apps that have regions where they are bottlenecked by the read operand stage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High sustained or </a:t>
            </a:r>
            <a:r>
              <a:rPr lang="en-US" dirty="0" err="1"/>
              <a:t>bursty</a:t>
            </a:r>
            <a:r>
              <a:rPr lang="en-US" dirty="0"/>
              <a:t> register file accesses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Large # bank conflicts</a:t>
            </a:r>
          </a:p>
        </p:txBody>
      </p:sp>
      <p:sp>
        <p:nvSpPr>
          <p:cNvPr id="4" name="Slide Number Placeholder 3"/>
          <p:cNvSpPr>
            <a:spLocks noGrp="1"/>
          </p:cNvSpPr>
          <p:nvPr>
            <p:ph type="sldNum" sz="quarter" idx="5"/>
          </p:nvPr>
        </p:nvSpPr>
        <p:spPr/>
        <p:txBody>
          <a:bodyPr/>
          <a:lstStyle/>
          <a:p>
            <a:fld id="{CAF7C15B-4409-4296-8E74-5D2AE875E51B}" type="slidenum">
              <a:rPr lang="en-US" smtClean="0"/>
              <a:t>10</a:t>
            </a:fld>
            <a:endParaRPr lang="en-US"/>
          </a:p>
        </p:txBody>
      </p:sp>
    </p:spTree>
    <p:extLst>
      <p:ext uri="{BB962C8B-B14F-4D97-AF65-F5344CB8AC3E}">
        <p14:creationId xmlns:p14="http://schemas.microsoft.com/office/powerpoint/2010/main" val="1079947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a:t>
            </a:r>
            <a:r>
              <a:rPr lang="en-US" baseline="30000" dirty="0"/>
              <a:t>rd</a:t>
            </a:r>
            <a:r>
              <a:rPr lang="en-US" dirty="0"/>
              <a:t>: apps with inter-warp imbalances.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Primarily seen in TPCH benchmarks,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individual warps within a </a:t>
            </a:r>
            <a:r>
              <a:rPr lang="en-US" dirty="0" err="1"/>
              <a:t>threadblock</a:t>
            </a:r>
            <a:r>
              <a:rPr lang="en-US" dirty="0"/>
              <a:t> have different amounts of work to accomplish causing imbalance.</a:t>
            </a:r>
          </a:p>
        </p:txBody>
      </p:sp>
      <p:sp>
        <p:nvSpPr>
          <p:cNvPr id="4" name="Slide Number Placeholder 3"/>
          <p:cNvSpPr>
            <a:spLocks noGrp="1"/>
          </p:cNvSpPr>
          <p:nvPr>
            <p:ph type="sldNum" sz="quarter" idx="5"/>
          </p:nvPr>
        </p:nvSpPr>
        <p:spPr/>
        <p:txBody>
          <a:bodyPr/>
          <a:lstStyle/>
          <a:p>
            <a:fld id="{CAF7C15B-4409-4296-8E74-5D2AE875E51B}" type="slidenum">
              <a:rPr lang="en-US" smtClean="0"/>
              <a:t>11</a:t>
            </a:fld>
            <a:endParaRPr lang="en-US"/>
          </a:p>
        </p:txBody>
      </p:sp>
    </p:spTree>
    <p:extLst>
      <p:ext uri="{BB962C8B-B14F-4D97-AF65-F5344CB8AC3E}">
        <p14:creationId xmlns:p14="http://schemas.microsoft.com/office/powerpoint/2010/main" val="1079947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independent techniques</a:t>
            </a:r>
          </a:p>
        </p:txBody>
      </p:sp>
      <p:sp>
        <p:nvSpPr>
          <p:cNvPr id="4" name="Slide Number Placeholder 3"/>
          <p:cNvSpPr>
            <a:spLocks noGrp="1"/>
          </p:cNvSpPr>
          <p:nvPr>
            <p:ph type="sldNum" sz="quarter" idx="5"/>
          </p:nvPr>
        </p:nvSpPr>
        <p:spPr/>
        <p:txBody>
          <a:bodyPr/>
          <a:lstStyle/>
          <a:p>
            <a:fld id="{CAF7C15B-4409-4296-8E74-5D2AE875E51B}" type="slidenum">
              <a:rPr lang="en-US" smtClean="0"/>
              <a:t>12</a:t>
            </a:fld>
            <a:endParaRPr lang="en-US"/>
          </a:p>
        </p:txBody>
      </p:sp>
    </p:spTree>
    <p:extLst>
      <p:ext uri="{BB962C8B-B14F-4D97-AF65-F5344CB8AC3E}">
        <p14:creationId xmlns:p14="http://schemas.microsoft.com/office/powerpoint/2010/main" val="4061502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RBA must first have understanding of operand collection stage in GPUs</a:t>
            </a:r>
          </a:p>
        </p:txBody>
      </p:sp>
      <p:sp>
        <p:nvSpPr>
          <p:cNvPr id="4" name="Slide Number Placeholder 3"/>
          <p:cNvSpPr>
            <a:spLocks noGrp="1"/>
          </p:cNvSpPr>
          <p:nvPr>
            <p:ph type="sldNum" sz="quarter" idx="5"/>
          </p:nvPr>
        </p:nvSpPr>
        <p:spPr/>
        <p:txBody>
          <a:bodyPr/>
          <a:lstStyle/>
          <a:p>
            <a:fld id="{CAF7C15B-4409-4296-8E74-5D2AE875E51B}" type="slidenum">
              <a:rPr lang="en-US" smtClean="0"/>
              <a:t>13</a:t>
            </a:fld>
            <a:endParaRPr lang="en-US"/>
          </a:p>
        </p:txBody>
      </p:sp>
    </p:spTree>
    <p:extLst>
      <p:ext uri="{BB962C8B-B14F-4D97-AF65-F5344CB8AC3E}">
        <p14:creationId xmlns:p14="http://schemas.microsoft.com/office/powerpoint/2010/main" val="1863287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through quick example of OCU</a:t>
            </a:r>
          </a:p>
          <a:p>
            <a:r>
              <a:rPr lang="en-US" dirty="0"/>
              <a:t>Start with TB code</a:t>
            </a:r>
          </a:p>
          <a:p>
            <a:r>
              <a:rPr lang="en-US" dirty="0"/>
              <a:t>2 instructions: </a:t>
            </a:r>
          </a:p>
          <a:p>
            <a:r>
              <a:rPr lang="en-US" dirty="0"/>
              <a:t>r0 = r2 + r4</a:t>
            </a:r>
          </a:p>
          <a:p>
            <a:r>
              <a:rPr lang="en-US" dirty="0"/>
              <a:t>R1 = r3*r4 + r5</a:t>
            </a:r>
          </a:p>
        </p:txBody>
      </p:sp>
      <p:sp>
        <p:nvSpPr>
          <p:cNvPr id="4" name="Slide Number Placeholder 3"/>
          <p:cNvSpPr>
            <a:spLocks noGrp="1"/>
          </p:cNvSpPr>
          <p:nvPr>
            <p:ph type="sldNum" sz="quarter" idx="5"/>
          </p:nvPr>
        </p:nvSpPr>
        <p:spPr/>
        <p:txBody>
          <a:bodyPr/>
          <a:lstStyle/>
          <a:p>
            <a:fld id="{CAF7C15B-4409-4296-8E74-5D2AE875E51B}" type="slidenum">
              <a:rPr lang="en-US" smtClean="0"/>
              <a:t>14</a:t>
            </a:fld>
            <a:endParaRPr lang="en-US"/>
          </a:p>
        </p:txBody>
      </p:sp>
    </p:spTree>
    <p:extLst>
      <p:ext uri="{BB962C8B-B14F-4D97-AF65-F5344CB8AC3E}">
        <p14:creationId xmlns:p14="http://schemas.microsoft.com/office/powerpoint/2010/main" val="2317109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TB consists of more than one thread, in this example we have 3 warps</a:t>
            </a:r>
          </a:p>
          <a:p>
            <a:r>
              <a:rPr lang="en-US" dirty="0"/>
              <a:t>No divergence among threads</a:t>
            </a:r>
          </a:p>
        </p:txBody>
      </p:sp>
      <p:sp>
        <p:nvSpPr>
          <p:cNvPr id="4" name="Slide Number Placeholder 3"/>
          <p:cNvSpPr>
            <a:spLocks noGrp="1"/>
          </p:cNvSpPr>
          <p:nvPr>
            <p:ph type="sldNum" sz="quarter" idx="5"/>
          </p:nvPr>
        </p:nvSpPr>
        <p:spPr/>
        <p:txBody>
          <a:bodyPr/>
          <a:lstStyle/>
          <a:p>
            <a:fld id="{CAF7C15B-4409-4296-8E74-5D2AE875E51B}" type="slidenum">
              <a:rPr lang="en-US" smtClean="0"/>
              <a:t>15</a:t>
            </a:fld>
            <a:endParaRPr lang="en-US"/>
          </a:p>
        </p:txBody>
      </p:sp>
    </p:spTree>
    <p:extLst>
      <p:ext uri="{BB962C8B-B14F-4D97-AF65-F5344CB8AC3E}">
        <p14:creationId xmlns:p14="http://schemas.microsoft.com/office/powerpoint/2010/main" val="4053967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Registers for each warp stored in RF banks</a:t>
            </a:r>
          </a:p>
          <a:p>
            <a:r>
              <a:rPr lang="en-US" dirty="0"/>
              <a:t>Perform swizzling to reduce bank conflicts between warps</a:t>
            </a:r>
          </a:p>
        </p:txBody>
      </p:sp>
      <p:sp>
        <p:nvSpPr>
          <p:cNvPr id="4" name="Slide Number Placeholder 3"/>
          <p:cNvSpPr>
            <a:spLocks noGrp="1"/>
          </p:cNvSpPr>
          <p:nvPr>
            <p:ph type="sldNum" sz="quarter" idx="5"/>
          </p:nvPr>
        </p:nvSpPr>
        <p:spPr/>
        <p:txBody>
          <a:bodyPr/>
          <a:lstStyle/>
          <a:p>
            <a:fld id="{CAF7C15B-4409-4296-8E74-5D2AE875E51B}" type="slidenum">
              <a:rPr lang="en-US" smtClean="0"/>
              <a:t>16</a:t>
            </a:fld>
            <a:endParaRPr lang="en-US"/>
          </a:p>
        </p:txBody>
      </p:sp>
    </p:spTree>
    <p:extLst>
      <p:ext uri="{BB962C8B-B14F-4D97-AF65-F5344CB8AC3E}">
        <p14:creationId xmlns:p14="http://schemas.microsoft.com/office/powerpoint/2010/main" val="1429671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CU baseline</a:t>
            </a:r>
          </a:p>
        </p:txBody>
      </p:sp>
      <p:sp>
        <p:nvSpPr>
          <p:cNvPr id="4" name="Slide Number Placeholder 3"/>
          <p:cNvSpPr>
            <a:spLocks noGrp="1"/>
          </p:cNvSpPr>
          <p:nvPr>
            <p:ph type="sldNum" sz="quarter" idx="5"/>
          </p:nvPr>
        </p:nvSpPr>
        <p:spPr/>
        <p:txBody>
          <a:bodyPr/>
          <a:lstStyle/>
          <a:p>
            <a:fld id="{CAF7C15B-4409-4296-8E74-5D2AE875E51B}" type="slidenum">
              <a:rPr lang="en-US" smtClean="0"/>
              <a:t>17</a:t>
            </a:fld>
            <a:endParaRPr lang="en-US"/>
          </a:p>
        </p:txBody>
      </p:sp>
    </p:spTree>
    <p:extLst>
      <p:ext uri="{BB962C8B-B14F-4D97-AF65-F5344CB8AC3E}">
        <p14:creationId xmlns:p14="http://schemas.microsoft.com/office/powerpoint/2010/main" val="1129553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Cycle 0</a:t>
            </a:r>
          </a:p>
          <a:p>
            <a:r>
              <a:rPr lang="en-US" dirty="0"/>
              <a:t>Issue w1 i1 into free collector unit</a:t>
            </a:r>
          </a:p>
          <a:p>
            <a:r>
              <a:rPr lang="en-US" dirty="0"/>
              <a:t>Many different Warp scheduling policies, common include RR and GTO</a:t>
            </a:r>
          </a:p>
          <a:p>
            <a:r>
              <a:rPr lang="en-US" dirty="0"/>
              <a:t>Programmer doesn’t know which warps are issued each cycle</a:t>
            </a:r>
          </a:p>
        </p:txBody>
      </p:sp>
      <p:sp>
        <p:nvSpPr>
          <p:cNvPr id="4" name="Slide Number Placeholder 3"/>
          <p:cNvSpPr>
            <a:spLocks noGrp="1"/>
          </p:cNvSpPr>
          <p:nvPr>
            <p:ph type="sldNum" sz="quarter" idx="5"/>
          </p:nvPr>
        </p:nvSpPr>
        <p:spPr/>
        <p:txBody>
          <a:bodyPr/>
          <a:lstStyle/>
          <a:p>
            <a:fld id="{CAF7C15B-4409-4296-8E74-5D2AE875E51B}" type="slidenum">
              <a:rPr lang="en-US" smtClean="0"/>
              <a:t>18</a:t>
            </a:fld>
            <a:endParaRPr lang="en-US"/>
          </a:p>
        </p:txBody>
      </p:sp>
    </p:spTree>
    <p:extLst>
      <p:ext uri="{BB962C8B-B14F-4D97-AF65-F5344CB8AC3E}">
        <p14:creationId xmlns:p14="http://schemas.microsoft.com/office/powerpoint/2010/main" val="2928025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Cycle 1</a:t>
            </a:r>
          </a:p>
          <a:p>
            <a:r>
              <a:rPr lang="en-US" dirty="0"/>
              <a:t>CU 0 accesses bank 1</a:t>
            </a:r>
          </a:p>
          <a:p>
            <a:r>
              <a:rPr lang="en-US" dirty="0"/>
              <a:t>WS issues W2 i1 to CU 1</a:t>
            </a:r>
          </a:p>
        </p:txBody>
      </p:sp>
      <p:sp>
        <p:nvSpPr>
          <p:cNvPr id="4" name="Slide Number Placeholder 3"/>
          <p:cNvSpPr>
            <a:spLocks noGrp="1"/>
          </p:cNvSpPr>
          <p:nvPr>
            <p:ph type="sldNum" sz="quarter" idx="5"/>
          </p:nvPr>
        </p:nvSpPr>
        <p:spPr/>
        <p:txBody>
          <a:bodyPr/>
          <a:lstStyle/>
          <a:p>
            <a:fld id="{CAF7C15B-4409-4296-8E74-5D2AE875E51B}" type="slidenum">
              <a:rPr lang="en-US" smtClean="0"/>
              <a:t>19</a:t>
            </a:fld>
            <a:endParaRPr lang="en-US"/>
          </a:p>
        </p:txBody>
      </p:sp>
    </p:spTree>
    <p:extLst>
      <p:ext uri="{BB962C8B-B14F-4D97-AF65-F5344CB8AC3E}">
        <p14:creationId xmlns:p14="http://schemas.microsoft.com/office/powerpoint/2010/main" val="1845921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Block diagram of Nvidia SM from over a decade ago</a:t>
            </a:r>
          </a:p>
          <a:p>
            <a:r>
              <a:rPr lang="en-US" dirty="0"/>
              <a:t>4 schedulers share reg file</a:t>
            </a:r>
          </a:p>
          <a:p>
            <a:r>
              <a:rPr lang="en-US" dirty="0"/>
              <a:t>Full crossbar connectivity – any scheduler assign work to any exec unit</a:t>
            </a:r>
          </a:p>
        </p:txBody>
      </p:sp>
      <p:sp>
        <p:nvSpPr>
          <p:cNvPr id="4" name="Slide Number Placeholder 3"/>
          <p:cNvSpPr>
            <a:spLocks noGrp="1"/>
          </p:cNvSpPr>
          <p:nvPr>
            <p:ph type="sldNum" sz="quarter" idx="5"/>
          </p:nvPr>
        </p:nvSpPr>
        <p:spPr/>
        <p:txBody>
          <a:bodyPr/>
          <a:lstStyle/>
          <a:p>
            <a:pPr>
              <a:defRPr/>
            </a:pPr>
            <a:fld id="{833EBFED-36D1-4460-8431-DFEC30484F43}" type="slidenum">
              <a:rPr lang="en-US" smtClean="0"/>
              <a:pPr>
                <a:defRPr/>
              </a:pPr>
              <a:t>2</a:t>
            </a:fld>
            <a:endParaRPr lang="en-US"/>
          </a:p>
        </p:txBody>
      </p:sp>
    </p:spTree>
    <p:extLst>
      <p:ext uri="{BB962C8B-B14F-4D97-AF65-F5344CB8AC3E}">
        <p14:creationId xmlns:p14="http://schemas.microsoft.com/office/powerpoint/2010/main" val="2822166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Cycle 2</a:t>
            </a:r>
          </a:p>
          <a:p>
            <a:r>
              <a:rPr lang="en-US" dirty="0"/>
              <a:t>CU 0 access bank1 and dispatches W1 i1 since all operands gathered</a:t>
            </a:r>
          </a:p>
          <a:p>
            <a:r>
              <a:rPr lang="en-US" dirty="0"/>
              <a:t>WS issues W0 i1 to CU 0</a:t>
            </a:r>
          </a:p>
          <a:p>
            <a:r>
              <a:rPr lang="en-US" dirty="0"/>
              <a:t>CU 1 access bank 0</a:t>
            </a:r>
          </a:p>
          <a:p>
            <a:r>
              <a:rPr lang="en-US" dirty="0"/>
              <a:t>Note both </a:t>
            </a:r>
            <a:r>
              <a:rPr lang="en-US" dirty="0" err="1"/>
              <a:t>Cus</a:t>
            </a:r>
            <a:r>
              <a:rPr lang="en-US" dirty="0"/>
              <a:t> are now going to be attempting to access bank 0</a:t>
            </a:r>
          </a:p>
        </p:txBody>
      </p:sp>
      <p:sp>
        <p:nvSpPr>
          <p:cNvPr id="4" name="Slide Number Placeholder 3"/>
          <p:cNvSpPr>
            <a:spLocks noGrp="1"/>
          </p:cNvSpPr>
          <p:nvPr>
            <p:ph type="sldNum" sz="quarter" idx="5"/>
          </p:nvPr>
        </p:nvSpPr>
        <p:spPr/>
        <p:txBody>
          <a:bodyPr/>
          <a:lstStyle/>
          <a:p>
            <a:fld id="{CAF7C15B-4409-4296-8E74-5D2AE875E51B}" type="slidenum">
              <a:rPr lang="en-US" smtClean="0"/>
              <a:t>20</a:t>
            </a:fld>
            <a:endParaRPr lang="en-US"/>
          </a:p>
        </p:txBody>
      </p:sp>
    </p:spTree>
    <p:extLst>
      <p:ext uri="{BB962C8B-B14F-4D97-AF65-F5344CB8AC3E}">
        <p14:creationId xmlns:p14="http://schemas.microsoft.com/office/powerpoint/2010/main" val="1543177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Bank conflict!</a:t>
            </a:r>
          </a:p>
          <a:p>
            <a:r>
              <a:rPr lang="en-US" dirty="0"/>
              <a:t>Arbiter had to choose, and it chose CU 0</a:t>
            </a:r>
          </a:p>
          <a:p>
            <a:r>
              <a:rPr lang="en-US" dirty="0"/>
              <a:t>WS had to stall</a:t>
            </a:r>
          </a:p>
        </p:txBody>
      </p:sp>
      <p:sp>
        <p:nvSpPr>
          <p:cNvPr id="4" name="Slide Number Placeholder 3"/>
          <p:cNvSpPr>
            <a:spLocks noGrp="1"/>
          </p:cNvSpPr>
          <p:nvPr>
            <p:ph type="sldNum" sz="quarter" idx="5"/>
          </p:nvPr>
        </p:nvSpPr>
        <p:spPr/>
        <p:txBody>
          <a:bodyPr/>
          <a:lstStyle/>
          <a:p>
            <a:fld id="{CAF7C15B-4409-4296-8E74-5D2AE875E51B}" type="slidenum">
              <a:rPr lang="en-US" smtClean="0"/>
              <a:t>21</a:t>
            </a:fld>
            <a:endParaRPr lang="en-US"/>
          </a:p>
        </p:txBody>
      </p:sp>
    </p:spTree>
    <p:extLst>
      <p:ext uri="{BB962C8B-B14F-4D97-AF65-F5344CB8AC3E}">
        <p14:creationId xmlns:p14="http://schemas.microsoft.com/office/powerpoint/2010/main" val="32272347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 HW can schedule more than 3 Warps</a:t>
            </a:r>
          </a:p>
          <a:p>
            <a:r>
              <a:rPr lang="en-US" dirty="0"/>
              <a:t>WS logic simple comparator tree based on warp age for GTO</a:t>
            </a:r>
          </a:p>
          <a:p>
            <a:r>
              <a:rPr lang="en-US" dirty="0"/>
              <a:t>Issue to </a:t>
            </a:r>
            <a:r>
              <a:rPr lang="en-US" dirty="0" err="1"/>
              <a:t>Cus</a:t>
            </a:r>
            <a:r>
              <a:rPr lang="en-US" dirty="0"/>
              <a:t> as previously shown</a:t>
            </a:r>
          </a:p>
        </p:txBody>
      </p:sp>
      <p:sp>
        <p:nvSpPr>
          <p:cNvPr id="4" name="Slide Number Placeholder 3"/>
          <p:cNvSpPr>
            <a:spLocks noGrp="1"/>
          </p:cNvSpPr>
          <p:nvPr>
            <p:ph type="sldNum" sz="quarter" idx="5"/>
          </p:nvPr>
        </p:nvSpPr>
        <p:spPr/>
        <p:txBody>
          <a:bodyPr/>
          <a:lstStyle/>
          <a:p>
            <a:fld id="{CAF7C15B-4409-4296-8E74-5D2AE875E51B}" type="slidenum">
              <a:rPr lang="en-US" smtClean="0"/>
              <a:t>22</a:t>
            </a:fld>
            <a:endParaRPr lang="en-US"/>
          </a:p>
        </p:txBody>
      </p:sp>
    </p:spTree>
    <p:extLst>
      <p:ext uri="{BB962C8B-B14F-4D97-AF65-F5344CB8AC3E}">
        <p14:creationId xmlns:p14="http://schemas.microsoft.com/office/powerpoint/2010/main" val="2137470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mentioned: arbitration unit logic determines which </a:t>
            </a:r>
            <a:r>
              <a:rPr lang="en-US" dirty="0" err="1"/>
              <a:t>Cus</a:t>
            </a:r>
            <a:r>
              <a:rPr lang="en-US" dirty="0"/>
              <a:t> get to access which bank</a:t>
            </a:r>
          </a:p>
          <a:p>
            <a:r>
              <a:rPr lang="en-US" dirty="0" err="1"/>
              <a:t>Cus</a:t>
            </a:r>
            <a:r>
              <a:rPr lang="en-US" dirty="0"/>
              <a:t> signal Arbiter with bank read requests</a:t>
            </a:r>
          </a:p>
        </p:txBody>
      </p:sp>
      <p:sp>
        <p:nvSpPr>
          <p:cNvPr id="4" name="Slide Number Placeholder 3"/>
          <p:cNvSpPr>
            <a:spLocks noGrp="1"/>
          </p:cNvSpPr>
          <p:nvPr>
            <p:ph type="sldNum" sz="quarter" idx="5"/>
          </p:nvPr>
        </p:nvSpPr>
        <p:spPr/>
        <p:txBody>
          <a:bodyPr/>
          <a:lstStyle/>
          <a:p>
            <a:fld id="{CAF7C15B-4409-4296-8E74-5D2AE875E51B}" type="slidenum">
              <a:rPr lang="en-US" smtClean="0"/>
              <a:t>23</a:t>
            </a:fld>
            <a:endParaRPr lang="en-US"/>
          </a:p>
        </p:txBody>
      </p:sp>
    </p:spTree>
    <p:extLst>
      <p:ext uri="{BB962C8B-B14F-4D97-AF65-F5344CB8AC3E}">
        <p14:creationId xmlns:p14="http://schemas.microsoft.com/office/powerpoint/2010/main" val="1233630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RBA tries to avoid bank conflicts upstream by modifying the warp selection logic</a:t>
            </a:r>
          </a:p>
          <a:p>
            <a:r>
              <a:rPr lang="en-US" dirty="0"/>
              <a:t>Prioritize warp instructions that will access banks with fewer pending requests</a:t>
            </a:r>
          </a:p>
        </p:txBody>
      </p:sp>
      <p:sp>
        <p:nvSpPr>
          <p:cNvPr id="4" name="Slide Number Placeholder 3"/>
          <p:cNvSpPr>
            <a:spLocks noGrp="1"/>
          </p:cNvSpPr>
          <p:nvPr>
            <p:ph type="sldNum" sz="quarter" idx="5"/>
          </p:nvPr>
        </p:nvSpPr>
        <p:spPr/>
        <p:txBody>
          <a:bodyPr/>
          <a:lstStyle/>
          <a:p>
            <a:fld id="{CAF7C15B-4409-4296-8E74-5D2AE875E51B}" type="slidenum">
              <a:rPr lang="en-US" smtClean="0"/>
              <a:t>24</a:t>
            </a:fld>
            <a:endParaRPr lang="en-US"/>
          </a:p>
        </p:txBody>
      </p:sp>
    </p:spTree>
    <p:extLst>
      <p:ext uri="{BB962C8B-B14F-4D97-AF65-F5344CB8AC3E}">
        <p14:creationId xmlns:p14="http://schemas.microsoft.com/office/powerpoint/2010/main" val="1207847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Generate scores using feedback from the arbitration unit</a:t>
            </a:r>
          </a:p>
          <a:p>
            <a:r>
              <a:rPr lang="en-US" dirty="0"/>
              <a:t>Score = num_ops0 * length (q0) + num_ops1 * length (q1)</a:t>
            </a:r>
          </a:p>
        </p:txBody>
      </p:sp>
      <p:sp>
        <p:nvSpPr>
          <p:cNvPr id="4" name="Slide Number Placeholder 3"/>
          <p:cNvSpPr>
            <a:spLocks noGrp="1"/>
          </p:cNvSpPr>
          <p:nvPr>
            <p:ph type="sldNum" sz="quarter" idx="5"/>
          </p:nvPr>
        </p:nvSpPr>
        <p:spPr/>
        <p:txBody>
          <a:bodyPr/>
          <a:lstStyle/>
          <a:p>
            <a:fld id="{CAF7C15B-4409-4296-8E74-5D2AE875E51B}" type="slidenum">
              <a:rPr lang="en-US" smtClean="0"/>
              <a:t>25</a:t>
            </a:fld>
            <a:endParaRPr lang="en-US"/>
          </a:p>
        </p:txBody>
      </p:sp>
    </p:spTree>
    <p:extLst>
      <p:ext uri="{BB962C8B-B14F-4D97-AF65-F5344CB8AC3E}">
        <p14:creationId xmlns:p14="http://schemas.microsoft.com/office/powerpoint/2010/main" val="281562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further describe the sub-core issue imbalance problem, and how we can use hashed warp assignment to minimize its impact.</a:t>
            </a:r>
          </a:p>
        </p:txBody>
      </p:sp>
      <p:sp>
        <p:nvSpPr>
          <p:cNvPr id="4" name="Slide Number Placeholder 3"/>
          <p:cNvSpPr>
            <a:spLocks noGrp="1"/>
          </p:cNvSpPr>
          <p:nvPr>
            <p:ph type="sldNum" sz="quarter" idx="5"/>
          </p:nvPr>
        </p:nvSpPr>
        <p:spPr/>
        <p:txBody>
          <a:bodyPr/>
          <a:lstStyle/>
          <a:p>
            <a:fld id="{CAF7C15B-4409-4296-8E74-5D2AE875E51B}" type="slidenum">
              <a:rPr lang="en-US" smtClean="0"/>
              <a:t>27</a:t>
            </a:fld>
            <a:endParaRPr lang="en-US"/>
          </a:p>
        </p:txBody>
      </p:sp>
    </p:spTree>
    <p:extLst>
      <p:ext uri="{BB962C8B-B14F-4D97-AF65-F5344CB8AC3E}">
        <p14:creationId xmlns:p14="http://schemas.microsoft.com/office/powerpoint/2010/main" val="1234754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GPUs have many levels of scheduling</a:t>
            </a:r>
          </a:p>
          <a:p>
            <a:r>
              <a:rPr lang="en-US" dirty="0"/>
              <a:t>Host launches kernels</a:t>
            </a:r>
          </a:p>
          <a:p>
            <a:r>
              <a:rPr lang="en-US" dirty="0"/>
              <a:t>Kernels made up of many TBs</a:t>
            </a:r>
          </a:p>
          <a:p>
            <a:r>
              <a:rPr lang="en-US" dirty="0"/>
              <a:t>TB scheduler assigns TBs to SMs</a:t>
            </a:r>
          </a:p>
        </p:txBody>
      </p:sp>
      <p:sp>
        <p:nvSpPr>
          <p:cNvPr id="4" name="Slide Number Placeholder 3"/>
          <p:cNvSpPr>
            <a:spLocks noGrp="1"/>
          </p:cNvSpPr>
          <p:nvPr>
            <p:ph type="sldNum" sz="quarter" idx="5"/>
          </p:nvPr>
        </p:nvSpPr>
        <p:spPr/>
        <p:txBody>
          <a:bodyPr/>
          <a:lstStyle/>
          <a:p>
            <a:fld id="{CAF7C15B-4409-4296-8E74-5D2AE875E51B}" type="slidenum">
              <a:rPr lang="en-US" smtClean="0"/>
              <a:t>28</a:t>
            </a:fld>
            <a:endParaRPr lang="en-US"/>
          </a:p>
        </p:txBody>
      </p:sp>
    </p:spTree>
    <p:extLst>
      <p:ext uri="{BB962C8B-B14F-4D97-AF65-F5344CB8AC3E}">
        <p14:creationId xmlns:p14="http://schemas.microsoft.com/office/powerpoint/2010/main" val="3971117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Interconnect arbiter receives new TB</a:t>
            </a:r>
          </a:p>
          <a:p>
            <a:r>
              <a:rPr lang="en-US" dirty="0"/>
              <a:t>Unknown scheduling must assign warps to individual sub-cores</a:t>
            </a:r>
          </a:p>
          <a:p>
            <a:r>
              <a:rPr lang="en-US" dirty="0"/>
              <a:t>Sub-core allocated warp granularity</a:t>
            </a:r>
          </a:p>
          <a:p>
            <a:r>
              <a:rPr lang="en-US" dirty="0"/>
              <a:t>Fully released at TB granularity (PC table / shared mem)</a:t>
            </a:r>
          </a:p>
          <a:p>
            <a:r>
              <a:rPr lang="en-US" dirty="0"/>
              <a:t>Hypothesis: Sub-cores use RR scheduling</a:t>
            </a:r>
          </a:p>
        </p:txBody>
      </p:sp>
      <p:sp>
        <p:nvSpPr>
          <p:cNvPr id="4" name="Slide Number Placeholder 3"/>
          <p:cNvSpPr>
            <a:spLocks noGrp="1"/>
          </p:cNvSpPr>
          <p:nvPr>
            <p:ph type="sldNum" sz="quarter" idx="5"/>
          </p:nvPr>
        </p:nvSpPr>
        <p:spPr/>
        <p:txBody>
          <a:bodyPr/>
          <a:lstStyle/>
          <a:p>
            <a:fld id="{CAF7C15B-4409-4296-8E74-5D2AE875E51B}" type="slidenum">
              <a:rPr lang="en-US" smtClean="0"/>
              <a:t>29</a:t>
            </a:fld>
            <a:endParaRPr lang="en-US"/>
          </a:p>
        </p:txBody>
      </p:sp>
    </p:spTree>
    <p:extLst>
      <p:ext uri="{BB962C8B-B14F-4D97-AF65-F5344CB8AC3E}">
        <p14:creationId xmlns:p14="http://schemas.microsoft.com/office/powerpoint/2010/main" val="4178739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is RR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Want to design a </a:t>
            </a:r>
            <a:r>
              <a:rPr lang="en-US" dirty="0" err="1"/>
              <a:t>microbench</a:t>
            </a:r>
            <a:r>
              <a:rPr lang="en-US" dirty="0"/>
              <a:t> to determine if true</a:t>
            </a:r>
          </a:p>
          <a:p>
            <a:r>
              <a:rPr lang="en-US" dirty="0"/>
              <a:t>If hypothesis is true each column of </a:t>
            </a:r>
            <a:r>
              <a:rPr lang="en-US" dirty="0" err="1"/>
              <a:t>threadblock</a:t>
            </a:r>
            <a:r>
              <a:rPr lang="en-US" dirty="0"/>
              <a:t> in fig is to a different sub-core</a:t>
            </a:r>
          </a:p>
          <a:p>
            <a:r>
              <a:rPr lang="en-US" dirty="0"/>
              <a:t>Benchmark code shown</a:t>
            </a:r>
          </a:p>
          <a:p>
            <a:r>
              <a:rPr lang="en-US" dirty="0"/>
              <a:t>Tested on multiple GPUs from Nvidia and AMD</a:t>
            </a:r>
          </a:p>
          <a:p>
            <a:r>
              <a:rPr lang="en-US" dirty="0"/>
              <a:t>Kepler has no sub-cores</a:t>
            </a:r>
          </a:p>
        </p:txBody>
      </p:sp>
      <p:sp>
        <p:nvSpPr>
          <p:cNvPr id="4" name="Slide Number Placeholder 3"/>
          <p:cNvSpPr>
            <a:spLocks noGrp="1"/>
          </p:cNvSpPr>
          <p:nvPr>
            <p:ph type="sldNum" sz="quarter" idx="5"/>
          </p:nvPr>
        </p:nvSpPr>
        <p:spPr/>
        <p:txBody>
          <a:bodyPr/>
          <a:lstStyle/>
          <a:p>
            <a:pPr>
              <a:defRPr/>
            </a:pPr>
            <a:fld id="{833EBFED-36D1-4460-8431-DFEC30484F43}" type="slidenum">
              <a:rPr lang="en-US" smtClean="0"/>
              <a:pPr>
                <a:defRPr/>
              </a:pPr>
              <a:t>30</a:t>
            </a:fld>
            <a:endParaRPr lang="en-US"/>
          </a:p>
        </p:txBody>
      </p:sp>
    </p:spTree>
    <p:extLst>
      <p:ext uri="{BB962C8B-B14F-4D97-AF65-F5344CB8AC3E}">
        <p14:creationId xmlns:p14="http://schemas.microsoft.com/office/powerpoint/2010/main" val="3014944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Volta, Ampere, and Hopper, partition their resources into four distinct units called sub-cores to reduce area and energy connectivity costs.</a:t>
            </a:r>
          </a:p>
          <a:p>
            <a:r>
              <a:rPr lang="en-US" dirty="0"/>
              <a:t>In this work I address two partitioning effects that have a significant effect on performance.</a:t>
            </a:r>
          </a:p>
          <a:p>
            <a:r>
              <a:rPr lang="en-US" dirty="0"/>
              <a:t>Also Identify 2 more that we can discuss at the end if there is time (multi-kernel)</a:t>
            </a:r>
          </a:p>
        </p:txBody>
      </p:sp>
      <p:sp>
        <p:nvSpPr>
          <p:cNvPr id="4" name="Slide Number Placeholder 3"/>
          <p:cNvSpPr>
            <a:spLocks noGrp="1"/>
          </p:cNvSpPr>
          <p:nvPr>
            <p:ph type="sldNum" sz="quarter" idx="5"/>
          </p:nvPr>
        </p:nvSpPr>
        <p:spPr/>
        <p:txBody>
          <a:bodyPr/>
          <a:lstStyle/>
          <a:p>
            <a:pPr>
              <a:defRPr/>
            </a:pPr>
            <a:fld id="{833EBFED-36D1-4460-8431-DFEC30484F43}" type="slidenum">
              <a:rPr lang="en-US" smtClean="0"/>
              <a:pPr>
                <a:defRPr/>
              </a:pPr>
              <a:t>3</a:t>
            </a:fld>
            <a:endParaRPr lang="en-US"/>
          </a:p>
        </p:txBody>
      </p:sp>
    </p:spTree>
    <p:extLst>
      <p:ext uri="{BB962C8B-B14F-4D97-AF65-F5344CB8AC3E}">
        <p14:creationId xmlns:p14="http://schemas.microsoft.com/office/powerpoint/2010/main" val="19647053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Green warps</a:t>
            </a:r>
          </a:p>
          <a:p>
            <a:r>
              <a:rPr lang="en-US" dirty="0"/>
              <a:t>RR scheduling causes all red warps to be assigned to the same sub-core</a:t>
            </a:r>
          </a:p>
          <a:p>
            <a:r>
              <a:rPr lang="en-US" dirty="0"/>
              <a:t>Increases execution time 3-3.9X on modern GPUs</a:t>
            </a:r>
          </a:p>
          <a:p>
            <a:r>
              <a:rPr lang="en-US" dirty="0"/>
              <a:t>Fully connected Kepler GPU unaffected</a:t>
            </a:r>
          </a:p>
        </p:txBody>
      </p:sp>
      <p:sp>
        <p:nvSpPr>
          <p:cNvPr id="4" name="Slide Number Placeholder 3"/>
          <p:cNvSpPr>
            <a:spLocks noGrp="1"/>
          </p:cNvSpPr>
          <p:nvPr>
            <p:ph type="sldNum" sz="quarter" idx="5"/>
          </p:nvPr>
        </p:nvSpPr>
        <p:spPr/>
        <p:txBody>
          <a:bodyPr/>
          <a:lstStyle/>
          <a:p>
            <a:pPr>
              <a:defRPr/>
            </a:pPr>
            <a:fld id="{833EBFED-36D1-4460-8431-DFEC30484F43}" type="slidenum">
              <a:rPr lang="en-US" smtClean="0"/>
              <a:pPr>
                <a:defRPr/>
              </a:pPr>
              <a:t>31</a:t>
            </a:fld>
            <a:endParaRPr lang="en-US"/>
          </a:p>
        </p:txBody>
      </p:sp>
    </p:spTree>
    <p:extLst>
      <p:ext uri="{BB962C8B-B14F-4D97-AF65-F5344CB8AC3E}">
        <p14:creationId xmlns:p14="http://schemas.microsoft.com/office/powerpoint/2010/main" val="4578648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balance the empty threads by restructuring their thread id</a:t>
            </a:r>
          </a:p>
          <a:p>
            <a:r>
              <a:rPr lang="en-US" dirty="0"/>
              <a:t>Runtime returns to baseline</a:t>
            </a:r>
          </a:p>
          <a:p>
            <a:r>
              <a:rPr lang="en-US" dirty="0"/>
              <a:t>Questions?</a:t>
            </a:r>
          </a:p>
        </p:txBody>
      </p:sp>
      <p:sp>
        <p:nvSpPr>
          <p:cNvPr id="4" name="Slide Number Placeholder 3"/>
          <p:cNvSpPr>
            <a:spLocks noGrp="1"/>
          </p:cNvSpPr>
          <p:nvPr>
            <p:ph type="sldNum" sz="quarter" idx="5"/>
          </p:nvPr>
        </p:nvSpPr>
        <p:spPr/>
        <p:txBody>
          <a:bodyPr/>
          <a:lstStyle/>
          <a:p>
            <a:pPr>
              <a:defRPr/>
            </a:pPr>
            <a:fld id="{833EBFED-36D1-4460-8431-DFEC30484F43}" type="slidenum">
              <a:rPr lang="en-US" smtClean="0"/>
              <a:pPr>
                <a:defRPr/>
              </a:pPr>
              <a:t>32</a:t>
            </a:fld>
            <a:endParaRPr lang="en-US"/>
          </a:p>
        </p:txBody>
      </p:sp>
    </p:spTree>
    <p:extLst>
      <p:ext uri="{BB962C8B-B14F-4D97-AF65-F5344CB8AC3E}">
        <p14:creationId xmlns:p14="http://schemas.microsoft.com/office/powerpoint/2010/main" val="31673376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 applications can also suffer from warp imbalance</a:t>
            </a:r>
          </a:p>
          <a:p>
            <a:r>
              <a:rPr lang="en-US" dirty="0"/>
              <a:t>Intra-warp divergence – threads on different control flow paths – causes SIMD masking / serialization of each branch</a:t>
            </a:r>
          </a:p>
          <a:p>
            <a:r>
              <a:rPr lang="en-US" dirty="0"/>
              <a:t>4-SIMD unit example</a:t>
            </a:r>
          </a:p>
          <a:p>
            <a:r>
              <a:rPr lang="en-US" dirty="0"/>
              <a:t>Branching code takes basic block paths B and C</a:t>
            </a:r>
          </a:p>
          <a:p>
            <a:r>
              <a:rPr lang="en-US" dirty="0"/>
              <a:t>Reconverges at D</a:t>
            </a:r>
          </a:p>
        </p:txBody>
      </p:sp>
      <p:sp>
        <p:nvSpPr>
          <p:cNvPr id="4" name="Slide Number Placeholder 3"/>
          <p:cNvSpPr>
            <a:spLocks noGrp="1"/>
          </p:cNvSpPr>
          <p:nvPr>
            <p:ph type="sldNum" sz="quarter" idx="5"/>
          </p:nvPr>
        </p:nvSpPr>
        <p:spPr/>
        <p:txBody>
          <a:bodyPr/>
          <a:lstStyle/>
          <a:p>
            <a:fld id="{CAF7C15B-4409-4296-8E74-5D2AE875E51B}" type="slidenum">
              <a:rPr lang="en-US" smtClean="0"/>
              <a:t>33</a:t>
            </a:fld>
            <a:endParaRPr lang="en-US"/>
          </a:p>
        </p:txBody>
      </p:sp>
    </p:spTree>
    <p:extLst>
      <p:ext uri="{BB962C8B-B14F-4D97-AF65-F5344CB8AC3E}">
        <p14:creationId xmlns:p14="http://schemas.microsoft.com/office/powerpoint/2010/main" val="42327244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Inter-Warp divergence – warps reaching a barrier or completing at different times – can lead to sub-core imbalance</a:t>
            </a:r>
          </a:p>
          <a:p>
            <a:r>
              <a:rPr lang="en-US" dirty="0"/>
              <a:t>This can cause imbalance across the </a:t>
            </a:r>
            <a:r>
              <a:rPr lang="en-US" dirty="0" err="1"/>
              <a:t>subcores</a:t>
            </a:r>
            <a:r>
              <a:rPr lang="en-US" dirty="0"/>
              <a:t> like the ones seen in the </a:t>
            </a:r>
            <a:r>
              <a:rPr lang="en-US" dirty="0" err="1"/>
              <a:t>microbench</a:t>
            </a:r>
            <a:endParaRPr lang="en-US" dirty="0"/>
          </a:p>
        </p:txBody>
      </p:sp>
      <p:sp>
        <p:nvSpPr>
          <p:cNvPr id="4" name="Slide Number Placeholder 3"/>
          <p:cNvSpPr>
            <a:spLocks noGrp="1"/>
          </p:cNvSpPr>
          <p:nvPr>
            <p:ph type="sldNum" sz="quarter" idx="5"/>
          </p:nvPr>
        </p:nvSpPr>
        <p:spPr/>
        <p:txBody>
          <a:bodyPr/>
          <a:lstStyle/>
          <a:p>
            <a:fld id="{CAF7C15B-4409-4296-8E74-5D2AE875E51B}" type="slidenum">
              <a:rPr lang="en-US" smtClean="0"/>
              <a:t>34</a:t>
            </a:fld>
            <a:endParaRPr lang="en-US"/>
          </a:p>
        </p:txBody>
      </p:sp>
    </p:spTree>
    <p:extLst>
      <p:ext uri="{BB962C8B-B14F-4D97-AF65-F5344CB8AC3E}">
        <p14:creationId xmlns:p14="http://schemas.microsoft.com/office/powerpoint/2010/main" val="35160684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 apps don’t have “empty threads” but can suffer from inter-warp div</a:t>
            </a:r>
          </a:p>
          <a:p>
            <a:endParaRPr lang="en-US" dirty="0"/>
          </a:p>
          <a:p>
            <a:r>
              <a:rPr lang="en-US" dirty="0"/>
              <a:t>Warp specialized programming – avoids intra-warp divergence by giving each group of 32 threads a unique task, making them highly efficient</a:t>
            </a:r>
          </a:p>
          <a:p>
            <a:r>
              <a:rPr lang="en-US" dirty="0"/>
              <a:t>	prone to inter-warp divergence</a:t>
            </a:r>
          </a:p>
          <a:p>
            <a:endParaRPr lang="en-US" dirty="0"/>
          </a:p>
          <a:p>
            <a:r>
              <a:rPr lang="en-US" dirty="0"/>
              <a:t>Example code follows similar structure to the longest running kernel from the </a:t>
            </a:r>
            <a:r>
              <a:rPr lang="en-US" dirty="0" err="1"/>
              <a:t>cuDF</a:t>
            </a:r>
            <a:r>
              <a:rPr lang="en-US" dirty="0"/>
              <a:t> library used to execute TPCH SQL queries</a:t>
            </a:r>
          </a:p>
          <a:p>
            <a:r>
              <a:rPr lang="en-US" dirty="0"/>
              <a:t>Through profiling we found Task 0 is significantly more compute intensive</a:t>
            </a:r>
          </a:p>
        </p:txBody>
      </p:sp>
      <p:sp>
        <p:nvSpPr>
          <p:cNvPr id="4" name="Slide Number Placeholder 3"/>
          <p:cNvSpPr>
            <a:spLocks noGrp="1"/>
          </p:cNvSpPr>
          <p:nvPr>
            <p:ph type="sldNum" sz="quarter" idx="5"/>
          </p:nvPr>
        </p:nvSpPr>
        <p:spPr/>
        <p:txBody>
          <a:bodyPr/>
          <a:lstStyle/>
          <a:p>
            <a:fld id="{CAF7C15B-4409-4296-8E74-5D2AE875E51B}" type="slidenum">
              <a:rPr lang="en-US" smtClean="0"/>
              <a:t>35</a:t>
            </a:fld>
            <a:endParaRPr lang="en-US"/>
          </a:p>
        </p:txBody>
      </p:sp>
    </p:spTree>
    <p:extLst>
      <p:ext uri="{BB962C8B-B14F-4D97-AF65-F5344CB8AC3E}">
        <p14:creationId xmlns:p14="http://schemas.microsoft.com/office/powerpoint/2010/main" val="631968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replace RR scheduling with something that matches the imbalance seen in TPC-H</a:t>
            </a:r>
          </a:p>
          <a:p>
            <a:r>
              <a:rPr lang="en-US" dirty="0"/>
              <a:t>TB shown roughly matches TPC-H imbalance profile</a:t>
            </a:r>
          </a:p>
          <a:p>
            <a:r>
              <a:rPr lang="en-US" dirty="0"/>
              <a:t>SRR -&gt; shifts the starting sub-core by 1 every 4 assignments</a:t>
            </a:r>
          </a:p>
        </p:txBody>
      </p:sp>
      <p:sp>
        <p:nvSpPr>
          <p:cNvPr id="4" name="Slide Number Placeholder 3"/>
          <p:cNvSpPr>
            <a:spLocks noGrp="1"/>
          </p:cNvSpPr>
          <p:nvPr>
            <p:ph type="sldNum" sz="quarter" idx="5"/>
          </p:nvPr>
        </p:nvSpPr>
        <p:spPr/>
        <p:txBody>
          <a:bodyPr/>
          <a:lstStyle/>
          <a:p>
            <a:pPr>
              <a:defRPr/>
            </a:pPr>
            <a:fld id="{833EBFED-36D1-4460-8431-DFEC30484F43}" type="slidenum">
              <a:rPr lang="en-US" smtClean="0"/>
              <a:pPr>
                <a:defRPr/>
              </a:pPr>
              <a:t>36</a:t>
            </a:fld>
            <a:endParaRPr lang="en-US"/>
          </a:p>
        </p:txBody>
      </p:sp>
    </p:spTree>
    <p:extLst>
      <p:ext uri="{BB962C8B-B14F-4D97-AF65-F5344CB8AC3E}">
        <p14:creationId xmlns:p14="http://schemas.microsoft.com/office/powerpoint/2010/main" val="67880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after the first round of scheduling, the first four warps would be assigned like this.</a:t>
            </a:r>
          </a:p>
        </p:txBody>
      </p:sp>
      <p:sp>
        <p:nvSpPr>
          <p:cNvPr id="4" name="Slide Number Placeholder 3"/>
          <p:cNvSpPr>
            <a:spLocks noGrp="1"/>
          </p:cNvSpPr>
          <p:nvPr>
            <p:ph type="sldNum" sz="quarter" idx="5"/>
          </p:nvPr>
        </p:nvSpPr>
        <p:spPr/>
        <p:txBody>
          <a:bodyPr/>
          <a:lstStyle/>
          <a:p>
            <a:pPr>
              <a:defRPr/>
            </a:pPr>
            <a:fld id="{833EBFED-36D1-4460-8431-DFEC30484F43}" type="slidenum">
              <a:rPr lang="en-US" smtClean="0"/>
              <a:pPr>
                <a:defRPr/>
              </a:pPr>
              <a:t>37</a:t>
            </a:fld>
            <a:endParaRPr lang="en-US"/>
          </a:p>
        </p:txBody>
      </p:sp>
    </p:spTree>
    <p:extLst>
      <p:ext uri="{BB962C8B-B14F-4D97-AF65-F5344CB8AC3E}">
        <p14:creationId xmlns:p14="http://schemas.microsoft.com/office/powerpoint/2010/main" val="30864112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four warps are shifted by one, such that the long running warp will be distributed to a different sub-core. The pattern continues for the remaining warps in the </a:t>
            </a:r>
            <a:r>
              <a:rPr lang="en-US" dirty="0" err="1"/>
              <a:t>threadblock</a:t>
            </a:r>
            <a:r>
              <a:rPr lang="en-US" dirty="0"/>
              <a:t>.</a:t>
            </a:r>
          </a:p>
        </p:txBody>
      </p:sp>
      <p:sp>
        <p:nvSpPr>
          <p:cNvPr id="4" name="Slide Number Placeholder 3"/>
          <p:cNvSpPr>
            <a:spLocks noGrp="1"/>
          </p:cNvSpPr>
          <p:nvPr>
            <p:ph type="sldNum" sz="quarter" idx="5"/>
          </p:nvPr>
        </p:nvSpPr>
        <p:spPr/>
        <p:txBody>
          <a:bodyPr/>
          <a:lstStyle/>
          <a:p>
            <a:pPr>
              <a:defRPr/>
            </a:pPr>
            <a:fld id="{833EBFED-36D1-4460-8431-DFEC30484F43}" type="slidenum">
              <a:rPr lang="en-US" smtClean="0"/>
              <a:pPr>
                <a:defRPr/>
              </a:pPr>
              <a:t>38</a:t>
            </a:fld>
            <a:endParaRPr lang="en-US"/>
          </a:p>
        </p:txBody>
      </p:sp>
    </p:spTree>
    <p:extLst>
      <p:ext uri="{BB962C8B-B14F-4D97-AF65-F5344CB8AC3E}">
        <p14:creationId xmlns:p14="http://schemas.microsoft.com/office/powerpoint/2010/main" val="36092610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Alternatively, we can use a random permutation to select the sub-core assignment of warps each cycle of warps.</a:t>
            </a:r>
          </a:p>
          <a:p>
            <a:r>
              <a:rPr lang="en-US" dirty="0"/>
              <a:t>Not specific to TPC-H benchmark, avoids pathological imbalances</a:t>
            </a:r>
          </a:p>
        </p:txBody>
      </p:sp>
      <p:sp>
        <p:nvSpPr>
          <p:cNvPr id="4" name="Slide Number Placeholder 3"/>
          <p:cNvSpPr>
            <a:spLocks noGrp="1"/>
          </p:cNvSpPr>
          <p:nvPr>
            <p:ph type="sldNum" sz="quarter" idx="5"/>
          </p:nvPr>
        </p:nvSpPr>
        <p:spPr/>
        <p:txBody>
          <a:bodyPr/>
          <a:lstStyle/>
          <a:p>
            <a:pPr>
              <a:defRPr/>
            </a:pPr>
            <a:fld id="{833EBFED-36D1-4460-8431-DFEC30484F43}" type="slidenum">
              <a:rPr lang="en-US" smtClean="0"/>
              <a:pPr>
                <a:defRPr/>
              </a:pPr>
              <a:t>39</a:t>
            </a:fld>
            <a:endParaRPr lang="en-US"/>
          </a:p>
        </p:txBody>
      </p:sp>
    </p:spTree>
    <p:extLst>
      <p:ext uri="{BB962C8B-B14F-4D97-AF65-F5344CB8AC3E}">
        <p14:creationId xmlns:p14="http://schemas.microsoft.com/office/powerpoint/2010/main" val="10568145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shuffling could assign the first round like this</a:t>
            </a:r>
          </a:p>
        </p:txBody>
      </p:sp>
      <p:sp>
        <p:nvSpPr>
          <p:cNvPr id="4" name="Slide Number Placeholder 3"/>
          <p:cNvSpPr>
            <a:spLocks noGrp="1"/>
          </p:cNvSpPr>
          <p:nvPr>
            <p:ph type="sldNum" sz="quarter" idx="5"/>
          </p:nvPr>
        </p:nvSpPr>
        <p:spPr/>
        <p:txBody>
          <a:bodyPr/>
          <a:lstStyle/>
          <a:p>
            <a:pPr>
              <a:defRPr/>
            </a:pPr>
            <a:fld id="{833EBFED-36D1-4460-8431-DFEC30484F43}" type="slidenum">
              <a:rPr lang="en-US" smtClean="0"/>
              <a:pPr>
                <a:defRPr/>
              </a:pPr>
              <a:t>40</a:t>
            </a:fld>
            <a:endParaRPr lang="en-US"/>
          </a:p>
        </p:txBody>
      </p:sp>
    </p:spTree>
    <p:extLst>
      <p:ext uri="{BB962C8B-B14F-4D97-AF65-F5344CB8AC3E}">
        <p14:creationId xmlns:p14="http://schemas.microsoft.com/office/powerpoint/2010/main" val="414752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a:t>
            </a:r>
            <a:r>
              <a:rPr lang="en-US" baseline="30000" dirty="0"/>
              <a:t>st</a:t>
            </a:r>
            <a:r>
              <a:rPr lang="en-US" dirty="0"/>
              <a:t> partitioned register files have fewer banks and </a:t>
            </a:r>
            <a:r>
              <a:rPr lang="en-US" dirty="0" err="1"/>
              <a:t>Cus</a:t>
            </a:r>
            <a:r>
              <a:rPr lang="en-US" dirty="0"/>
              <a:t> available to each thread</a:t>
            </a:r>
          </a:p>
        </p:txBody>
      </p:sp>
      <p:sp>
        <p:nvSpPr>
          <p:cNvPr id="4" name="Slide Number Placeholder 3"/>
          <p:cNvSpPr>
            <a:spLocks noGrp="1"/>
          </p:cNvSpPr>
          <p:nvPr>
            <p:ph type="sldNum" sz="quarter" idx="5"/>
          </p:nvPr>
        </p:nvSpPr>
        <p:spPr/>
        <p:txBody>
          <a:bodyPr/>
          <a:lstStyle/>
          <a:p>
            <a:pPr>
              <a:defRPr/>
            </a:pPr>
            <a:fld id="{833EBFED-36D1-4460-8431-DFEC30484F43}" type="slidenum">
              <a:rPr lang="en-US" smtClean="0"/>
              <a:pPr>
                <a:defRPr/>
              </a:pPr>
              <a:t>4</a:t>
            </a:fld>
            <a:endParaRPr lang="en-US"/>
          </a:p>
        </p:txBody>
      </p:sp>
    </p:spTree>
    <p:extLst>
      <p:ext uri="{BB962C8B-B14F-4D97-AF65-F5344CB8AC3E}">
        <p14:creationId xmlns:p14="http://schemas.microsoft.com/office/powerpoint/2010/main" val="3530774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selecting a new random permutation, the sub-core ID is abstracted from the thread id which reduces the likelihood of all long-running warps ending on the same sub-core.</a:t>
            </a:r>
          </a:p>
        </p:txBody>
      </p:sp>
      <p:sp>
        <p:nvSpPr>
          <p:cNvPr id="4" name="Slide Number Placeholder 3"/>
          <p:cNvSpPr>
            <a:spLocks noGrp="1"/>
          </p:cNvSpPr>
          <p:nvPr>
            <p:ph type="sldNum" sz="quarter" idx="5"/>
          </p:nvPr>
        </p:nvSpPr>
        <p:spPr/>
        <p:txBody>
          <a:bodyPr/>
          <a:lstStyle/>
          <a:p>
            <a:pPr>
              <a:defRPr/>
            </a:pPr>
            <a:fld id="{833EBFED-36D1-4460-8431-DFEC30484F43}" type="slidenum">
              <a:rPr lang="en-US" smtClean="0"/>
              <a:pPr>
                <a:defRPr/>
              </a:pPr>
              <a:t>41</a:t>
            </a:fld>
            <a:endParaRPr lang="en-US"/>
          </a:p>
        </p:txBody>
      </p:sp>
    </p:spTree>
    <p:extLst>
      <p:ext uri="{BB962C8B-B14F-4D97-AF65-F5344CB8AC3E}">
        <p14:creationId xmlns:p14="http://schemas.microsoft.com/office/powerpoint/2010/main" val="21950516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random shuffle hashing can still result in sub-optimal assignment.</a:t>
            </a:r>
          </a:p>
        </p:txBody>
      </p:sp>
      <p:sp>
        <p:nvSpPr>
          <p:cNvPr id="4" name="Slide Number Placeholder 3"/>
          <p:cNvSpPr>
            <a:spLocks noGrp="1"/>
          </p:cNvSpPr>
          <p:nvPr>
            <p:ph type="sldNum" sz="quarter" idx="5"/>
          </p:nvPr>
        </p:nvSpPr>
        <p:spPr/>
        <p:txBody>
          <a:bodyPr/>
          <a:lstStyle/>
          <a:p>
            <a:pPr>
              <a:defRPr/>
            </a:pPr>
            <a:fld id="{833EBFED-36D1-4460-8431-DFEC30484F43}" type="slidenum">
              <a:rPr lang="en-US" smtClean="0"/>
              <a:pPr>
                <a:defRPr/>
              </a:pPr>
              <a:t>42</a:t>
            </a:fld>
            <a:endParaRPr lang="en-US"/>
          </a:p>
        </p:txBody>
      </p:sp>
    </p:spTree>
    <p:extLst>
      <p:ext uri="{BB962C8B-B14F-4D97-AF65-F5344CB8AC3E}">
        <p14:creationId xmlns:p14="http://schemas.microsoft.com/office/powerpoint/2010/main" val="33205449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Hashed sub-core assignment can be supported with minimal modifications to the baseline round robin multiplexer. We add a 4-entry hash table to store the hash function for each round of scheduling. Each entry specifies the assignment of four consecutive warp assignments. These entries are shifted into 4-bit shift registers that drive the select lines of the 4:1 sub-core multiplexer. </a:t>
            </a:r>
          </a:p>
        </p:txBody>
      </p:sp>
      <p:sp>
        <p:nvSpPr>
          <p:cNvPr id="4" name="Slide Number Placeholder 3"/>
          <p:cNvSpPr>
            <a:spLocks noGrp="1"/>
          </p:cNvSpPr>
          <p:nvPr>
            <p:ph type="sldNum" sz="quarter" idx="5"/>
          </p:nvPr>
        </p:nvSpPr>
        <p:spPr/>
        <p:txBody>
          <a:bodyPr/>
          <a:lstStyle/>
          <a:p>
            <a:fld id="{CAF7C15B-4409-4296-8E74-5D2AE875E51B}" type="slidenum">
              <a:rPr lang="en-US" smtClean="0"/>
              <a:t>43</a:t>
            </a:fld>
            <a:endParaRPr lang="en-US"/>
          </a:p>
        </p:txBody>
      </p:sp>
    </p:spTree>
    <p:extLst>
      <p:ext uri="{BB962C8B-B14F-4D97-AF65-F5344CB8AC3E}">
        <p14:creationId xmlns:p14="http://schemas.microsoft.com/office/powerpoint/2010/main" val="24320454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now discuss our methodology, key results, and conclusion.</a:t>
            </a:r>
          </a:p>
        </p:txBody>
      </p:sp>
      <p:sp>
        <p:nvSpPr>
          <p:cNvPr id="4" name="Slide Number Placeholder 3"/>
          <p:cNvSpPr>
            <a:spLocks noGrp="1"/>
          </p:cNvSpPr>
          <p:nvPr>
            <p:ph type="sldNum" sz="quarter" idx="5"/>
          </p:nvPr>
        </p:nvSpPr>
        <p:spPr/>
        <p:txBody>
          <a:bodyPr/>
          <a:lstStyle/>
          <a:p>
            <a:fld id="{CAF7C15B-4409-4296-8E74-5D2AE875E51B}" type="slidenum">
              <a:rPr lang="en-US" smtClean="0"/>
              <a:t>44</a:t>
            </a:fld>
            <a:endParaRPr lang="en-US"/>
          </a:p>
        </p:txBody>
      </p:sp>
    </p:spTree>
    <p:extLst>
      <p:ext uri="{BB962C8B-B14F-4D97-AF65-F5344CB8AC3E}">
        <p14:creationId xmlns:p14="http://schemas.microsoft.com/office/powerpoint/2010/main" val="11672078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CUs per sub-core were used in our baseline design after performing a sweep in </a:t>
            </a:r>
            <a:r>
              <a:rPr lang="en-US" dirty="0" err="1"/>
              <a:t>accelsim</a:t>
            </a:r>
            <a:r>
              <a:rPr lang="en-US" dirty="0"/>
              <a:t> from 1 to 4 sub-cores and correlating it with in-silicon results.</a:t>
            </a:r>
          </a:p>
          <a:p>
            <a:endParaRPr lang="en-US" dirty="0"/>
          </a:p>
          <a:p>
            <a:r>
              <a:rPr lang="en-US" dirty="0"/>
              <a:t>Since scaling CUs is also a valid method for reducing the impact of bank conflicts, we implemented the operand collector and RBA scheduler in RTL to provide a detailed power and area comparison.</a:t>
            </a:r>
          </a:p>
        </p:txBody>
      </p:sp>
      <p:sp>
        <p:nvSpPr>
          <p:cNvPr id="4" name="Slide Number Placeholder 3"/>
          <p:cNvSpPr>
            <a:spLocks noGrp="1"/>
          </p:cNvSpPr>
          <p:nvPr>
            <p:ph type="sldNum" sz="quarter" idx="5"/>
          </p:nvPr>
        </p:nvSpPr>
        <p:spPr/>
        <p:txBody>
          <a:bodyPr/>
          <a:lstStyle/>
          <a:p>
            <a:fld id="{CAF7C15B-4409-4296-8E74-5D2AE875E51B}" type="slidenum">
              <a:rPr lang="en-US" smtClean="0"/>
              <a:t>45</a:t>
            </a:fld>
            <a:endParaRPr lang="en-US"/>
          </a:p>
        </p:txBody>
      </p:sp>
    </p:spTree>
    <p:extLst>
      <p:ext uri="{BB962C8B-B14F-4D97-AF65-F5344CB8AC3E}">
        <p14:creationId xmlns:p14="http://schemas.microsoft.com/office/powerpoint/2010/main" val="24219441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Evaluate related work on Volta configuration with only 2 banks / </a:t>
            </a:r>
            <a:r>
              <a:rPr lang="en-US" dirty="0" err="1"/>
              <a:t>Cus</a:t>
            </a:r>
            <a:endParaRPr lang="en-US" dirty="0"/>
          </a:p>
          <a:p>
            <a:r>
              <a:rPr lang="en-US" dirty="0"/>
              <a:t>Steals a free bank at the current cycle for an operand that is supposed to be fetched in the next cycle</a:t>
            </a:r>
          </a:p>
          <a:p>
            <a:r>
              <a:rPr lang="en-US" dirty="0"/>
              <a:t>	Beneficial for </a:t>
            </a:r>
            <a:r>
              <a:rPr lang="en-US" dirty="0" err="1"/>
              <a:t>unterutilized</a:t>
            </a:r>
            <a:r>
              <a:rPr lang="en-US" dirty="0"/>
              <a:t> RF with large number of banks</a:t>
            </a:r>
          </a:p>
          <a:p>
            <a:r>
              <a:rPr lang="en-US" dirty="0"/>
              <a:t>	2 Requirements for Bank stealing to occur:</a:t>
            </a:r>
          </a:p>
          <a:p>
            <a:r>
              <a:rPr lang="en-US" dirty="0"/>
              <a:t>		1. Free CU</a:t>
            </a:r>
          </a:p>
          <a:p>
            <a:r>
              <a:rPr lang="en-US" dirty="0"/>
              <a:t>		2. Stealing should resolve a conflict and not cause a conflict in current cycle</a:t>
            </a:r>
          </a:p>
        </p:txBody>
      </p:sp>
      <p:sp>
        <p:nvSpPr>
          <p:cNvPr id="4" name="Slide Number Placeholder 3"/>
          <p:cNvSpPr>
            <a:spLocks noGrp="1"/>
          </p:cNvSpPr>
          <p:nvPr>
            <p:ph type="sldNum" sz="quarter" idx="5"/>
          </p:nvPr>
        </p:nvSpPr>
        <p:spPr/>
        <p:txBody>
          <a:bodyPr/>
          <a:lstStyle/>
          <a:p>
            <a:fld id="{CAF7C15B-4409-4296-8E74-5D2AE875E51B}" type="slidenum">
              <a:rPr lang="en-US" smtClean="0"/>
              <a:t>46</a:t>
            </a:fld>
            <a:endParaRPr lang="en-US"/>
          </a:p>
        </p:txBody>
      </p:sp>
    </p:spTree>
    <p:extLst>
      <p:ext uri="{BB962C8B-B14F-4D97-AF65-F5344CB8AC3E}">
        <p14:creationId xmlns:p14="http://schemas.microsoft.com/office/powerpoint/2010/main" val="2668915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Combined perf of our techniques</a:t>
            </a:r>
          </a:p>
          <a:p>
            <a:r>
              <a:rPr lang="en-US" dirty="0"/>
              <a:t>11.2% Avg speedup across all 112 Apps</a:t>
            </a:r>
          </a:p>
          <a:p>
            <a:r>
              <a:rPr lang="en-US" dirty="0"/>
              <a:t>Some apps more sensitive than others</a:t>
            </a:r>
          </a:p>
        </p:txBody>
      </p:sp>
      <p:sp>
        <p:nvSpPr>
          <p:cNvPr id="4" name="Slide Number Placeholder 3"/>
          <p:cNvSpPr>
            <a:spLocks noGrp="1"/>
          </p:cNvSpPr>
          <p:nvPr>
            <p:ph type="sldNum" sz="quarter" idx="5"/>
          </p:nvPr>
        </p:nvSpPr>
        <p:spPr/>
        <p:txBody>
          <a:bodyPr/>
          <a:lstStyle/>
          <a:p>
            <a:fld id="{CAF7C15B-4409-4296-8E74-5D2AE875E51B}" type="slidenum">
              <a:rPr lang="en-US" smtClean="0"/>
              <a:t>47</a:t>
            </a:fld>
            <a:endParaRPr lang="en-US"/>
          </a:p>
        </p:txBody>
      </p:sp>
    </p:spTree>
    <p:extLst>
      <p:ext uri="{BB962C8B-B14F-4D97-AF65-F5344CB8AC3E}">
        <p14:creationId xmlns:p14="http://schemas.microsoft.com/office/powerpoint/2010/main" val="11368063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2% less than the 13.2% average speedup of the fully connected SM. </a:t>
            </a:r>
          </a:p>
        </p:txBody>
      </p:sp>
      <p:sp>
        <p:nvSpPr>
          <p:cNvPr id="4" name="Slide Number Placeholder 3"/>
          <p:cNvSpPr>
            <a:spLocks noGrp="1"/>
          </p:cNvSpPr>
          <p:nvPr>
            <p:ph type="sldNum" sz="quarter" idx="5"/>
          </p:nvPr>
        </p:nvSpPr>
        <p:spPr/>
        <p:txBody>
          <a:bodyPr/>
          <a:lstStyle/>
          <a:p>
            <a:fld id="{CAF7C15B-4409-4296-8E74-5D2AE875E51B}" type="slidenum">
              <a:rPr lang="en-US" smtClean="0"/>
              <a:t>48</a:t>
            </a:fld>
            <a:endParaRPr lang="en-US"/>
          </a:p>
        </p:txBody>
      </p:sp>
    </p:spTree>
    <p:extLst>
      <p:ext uri="{BB962C8B-B14F-4D97-AF65-F5344CB8AC3E}">
        <p14:creationId xmlns:p14="http://schemas.microsoft.com/office/powerpoint/2010/main" val="40546665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CAF7C15B-4409-4296-8E74-5D2AE875E51B}" type="slidenum">
              <a:rPr lang="en-US" smtClean="0"/>
              <a:t>49</a:t>
            </a:fld>
            <a:endParaRPr lang="en-US"/>
          </a:p>
        </p:txBody>
      </p:sp>
    </p:spTree>
    <p:extLst>
      <p:ext uri="{BB962C8B-B14F-4D97-AF65-F5344CB8AC3E}">
        <p14:creationId xmlns:p14="http://schemas.microsoft.com/office/powerpoint/2010/main" val="41397494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applications bottlenecked in the read operand stage, with minimal sub-core imbalance.</a:t>
            </a:r>
          </a:p>
          <a:p>
            <a:r>
              <a:rPr lang="en-US" dirty="0"/>
              <a:t>Some cases RBA outperforms Fully Connected</a:t>
            </a:r>
          </a:p>
          <a:p>
            <a:endParaRPr lang="en-US" dirty="0"/>
          </a:p>
        </p:txBody>
      </p:sp>
      <p:sp>
        <p:nvSpPr>
          <p:cNvPr id="4" name="Slide Number Placeholder 3"/>
          <p:cNvSpPr>
            <a:spLocks noGrp="1"/>
          </p:cNvSpPr>
          <p:nvPr>
            <p:ph type="sldNum" sz="quarter" idx="5"/>
          </p:nvPr>
        </p:nvSpPr>
        <p:spPr/>
        <p:txBody>
          <a:bodyPr/>
          <a:lstStyle/>
          <a:p>
            <a:fld id="{CAF7C15B-4409-4296-8E74-5D2AE875E51B}" type="slidenum">
              <a:rPr lang="en-US" smtClean="0"/>
              <a:t>50</a:t>
            </a:fld>
            <a:endParaRPr lang="en-US"/>
          </a:p>
        </p:txBody>
      </p:sp>
    </p:spTree>
    <p:extLst>
      <p:ext uri="{BB962C8B-B14F-4D97-AF65-F5344CB8AC3E}">
        <p14:creationId xmlns:p14="http://schemas.microsoft.com/office/powerpoint/2010/main" val="1262543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2</a:t>
            </a:r>
            <a:r>
              <a:rPr lang="en-US" baseline="30000" dirty="0"/>
              <a:t>nd</a:t>
            </a:r>
            <a:r>
              <a:rPr lang="en-US" dirty="0"/>
              <a:t> warp scheduler can only issue from ¼ of the pool of warps in the </a:t>
            </a:r>
            <a:r>
              <a:rPr lang="en-US" dirty="0" err="1"/>
              <a:t>threadblock</a:t>
            </a:r>
            <a:r>
              <a:rPr lang="en-US" dirty="0"/>
              <a:t> and can issue to ¼ of the available EUs</a:t>
            </a:r>
          </a:p>
        </p:txBody>
      </p:sp>
      <p:sp>
        <p:nvSpPr>
          <p:cNvPr id="4" name="Slide Number Placeholder 3"/>
          <p:cNvSpPr>
            <a:spLocks noGrp="1"/>
          </p:cNvSpPr>
          <p:nvPr>
            <p:ph type="sldNum" sz="quarter" idx="5"/>
          </p:nvPr>
        </p:nvSpPr>
        <p:spPr/>
        <p:txBody>
          <a:bodyPr/>
          <a:lstStyle/>
          <a:p>
            <a:pPr>
              <a:defRPr/>
            </a:pPr>
            <a:fld id="{833EBFED-36D1-4460-8431-DFEC30484F43}" type="slidenum">
              <a:rPr lang="en-US" smtClean="0"/>
              <a:pPr>
                <a:defRPr/>
              </a:pPr>
              <a:t>5</a:t>
            </a:fld>
            <a:endParaRPr lang="en-US"/>
          </a:p>
        </p:txBody>
      </p:sp>
    </p:spTree>
    <p:extLst>
      <p:ext uri="{BB962C8B-B14F-4D97-AF65-F5344CB8AC3E}">
        <p14:creationId xmlns:p14="http://schemas.microsoft.com/office/powerpoint/2010/main" val="26237519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fully connected SM allows each thread to distribute its operands across 8 banks instead of two, but unlike the partitioned SM, it must  share bank requests from warps issued from all four schedulers.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 although RBA is beneficial to sub-core divided SMs with a small number of register file banks, it can also provide benefit to highly contended register files with more banks, as shown in this figure.</a:t>
            </a:r>
          </a:p>
          <a:p>
            <a:endParaRPr lang="en-US" dirty="0"/>
          </a:p>
        </p:txBody>
      </p:sp>
      <p:sp>
        <p:nvSpPr>
          <p:cNvPr id="4" name="Slide Number Placeholder 3"/>
          <p:cNvSpPr>
            <a:spLocks noGrp="1"/>
          </p:cNvSpPr>
          <p:nvPr>
            <p:ph type="sldNum" sz="quarter" idx="5"/>
          </p:nvPr>
        </p:nvSpPr>
        <p:spPr/>
        <p:txBody>
          <a:bodyPr/>
          <a:lstStyle/>
          <a:p>
            <a:fld id="{CAF7C15B-4409-4296-8E74-5D2AE875E51B}" type="slidenum">
              <a:rPr lang="en-US" smtClean="0"/>
              <a:t>51</a:t>
            </a:fld>
            <a:endParaRPr lang="en-US"/>
          </a:p>
        </p:txBody>
      </p:sp>
    </p:spTree>
    <p:extLst>
      <p:ext uri="{BB962C8B-B14F-4D97-AF65-F5344CB8AC3E}">
        <p14:creationId xmlns:p14="http://schemas.microsoft.com/office/powerpoint/2010/main" val="30611476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 to RBA add more </a:t>
            </a:r>
            <a:r>
              <a:rPr lang="en-US" dirty="0" err="1"/>
              <a:t>Cus</a:t>
            </a:r>
            <a:r>
              <a:rPr lang="en-US" dirty="0"/>
              <a:t> per sub-core</a:t>
            </a:r>
          </a:p>
          <a:p>
            <a:r>
              <a:rPr lang="en-US" dirty="0"/>
              <a:t>We evaluated the performance, and area / power implications of such a strategy</a:t>
            </a:r>
          </a:p>
        </p:txBody>
      </p:sp>
      <p:sp>
        <p:nvSpPr>
          <p:cNvPr id="4" name="Slide Number Placeholder 3"/>
          <p:cNvSpPr>
            <a:spLocks noGrp="1"/>
          </p:cNvSpPr>
          <p:nvPr>
            <p:ph type="sldNum" sz="quarter" idx="5"/>
          </p:nvPr>
        </p:nvSpPr>
        <p:spPr/>
        <p:txBody>
          <a:bodyPr/>
          <a:lstStyle/>
          <a:p>
            <a:fld id="{CAF7C15B-4409-4296-8E74-5D2AE875E51B}" type="slidenum">
              <a:rPr lang="en-US" smtClean="0"/>
              <a:t>52</a:t>
            </a:fld>
            <a:endParaRPr lang="en-US"/>
          </a:p>
        </p:txBody>
      </p:sp>
    </p:spTree>
    <p:extLst>
      <p:ext uri="{BB962C8B-B14F-4D97-AF65-F5344CB8AC3E}">
        <p14:creationId xmlns:p14="http://schemas.microsoft.com/office/powerpoint/2010/main" val="30131366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 scaling improved average performance by 4.1, 7.1, and 9.6 % for 4,8, and 16 </a:t>
            </a:r>
            <a:r>
              <a:rPr lang="en-US" dirty="0" err="1"/>
              <a:t>Cus</a:t>
            </a:r>
            <a:r>
              <a:rPr lang="en-US" dirty="0"/>
              <a:t> per sub-core respectively.</a:t>
            </a:r>
          </a:p>
          <a:p>
            <a:r>
              <a:rPr lang="en-US" dirty="0"/>
              <a:t>TPCH isn’t RF bank conflict sensitive</a:t>
            </a:r>
          </a:p>
          <a:p>
            <a:r>
              <a:rPr lang="en-US" dirty="0"/>
              <a:t>Some apps like </a:t>
            </a:r>
            <a:r>
              <a:rPr lang="en-US" dirty="0" err="1"/>
              <a:t>mriq</a:t>
            </a:r>
            <a:r>
              <a:rPr lang="en-US" dirty="0"/>
              <a:t> highly sensitive</a:t>
            </a:r>
          </a:p>
          <a:p>
            <a:endParaRPr lang="en-US" dirty="0"/>
          </a:p>
        </p:txBody>
      </p:sp>
      <p:sp>
        <p:nvSpPr>
          <p:cNvPr id="4" name="Slide Number Placeholder 3"/>
          <p:cNvSpPr>
            <a:spLocks noGrp="1"/>
          </p:cNvSpPr>
          <p:nvPr>
            <p:ph type="sldNum" sz="quarter" idx="5"/>
          </p:nvPr>
        </p:nvSpPr>
        <p:spPr/>
        <p:txBody>
          <a:bodyPr/>
          <a:lstStyle/>
          <a:p>
            <a:fld id="{CAF7C15B-4409-4296-8E74-5D2AE875E51B}" type="slidenum">
              <a:rPr lang="en-US" smtClean="0"/>
              <a:t>53</a:t>
            </a:fld>
            <a:endParaRPr lang="en-US"/>
          </a:p>
        </p:txBody>
      </p:sp>
    </p:spTree>
    <p:extLst>
      <p:ext uri="{BB962C8B-B14F-4D97-AF65-F5344CB8AC3E}">
        <p14:creationId xmlns:p14="http://schemas.microsoft.com/office/powerpoint/2010/main" val="27454885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Scaling the number of </a:t>
            </a:r>
            <a:r>
              <a:rPr lang="en-US" dirty="0" err="1"/>
              <a:t>Cus</a:t>
            </a:r>
            <a:r>
              <a:rPr lang="en-US" dirty="0"/>
              <a:t> is extremely expensive due to the large operand data fields for each CU, and full crossbar bank-CU connectivity. Alternatively, adding RBA scheduling to a 2 CU design only increases normalized area and power costs by 1%.</a:t>
            </a:r>
          </a:p>
        </p:txBody>
      </p:sp>
      <p:sp>
        <p:nvSpPr>
          <p:cNvPr id="4" name="Slide Number Placeholder 3"/>
          <p:cNvSpPr>
            <a:spLocks noGrp="1"/>
          </p:cNvSpPr>
          <p:nvPr>
            <p:ph type="sldNum" sz="quarter" idx="5"/>
          </p:nvPr>
        </p:nvSpPr>
        <p:spPr/>
        <p:txBody>
          <a:bodyPr/>
          <a:lstStyle/>
          <a:p>
            <a:fld id="{CAF7C15B-4409-4296-8E74-5D2AE875E51B}" type="slidenum">
              <a:rPr lang="en-US" smtClean="0"/>
              <a:t>54</a:t>
            </a:fld>
            <a:endParaRPr lang="en-US"/>
          </a:p>
        </p:txBody>
      </p:sp>
    </p:spTree>
    <p:extLst>
      <p:ext uri="{BB962C8B-B14F-4D97-AF65-F5344CB8AC3E}">
        <p14:creationId xmlns:p14="http://schemas.microsoft.com/office/powerpoint/2010/main" val="36976145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Leave slide up for Questions</a:t>
            </a:r>
          </a:p>
        </p:txBody>
      </p:sp>
      <p:sp>
        <p:nvSpPr>
          <p:cNvPr id="4" name="Slide Number Placeholder 3"/>
          <p:cNvSpPr>
            <a:spLocks noGrp="1"/>
          </p:cNvSpPr>
          <p:nvPr>
            <p:ph type="sldNum" sz="quarter" idx="5"/>
          </p:nvPr>
        </p:nvSpPr>
        <p:spPr/>
        <p:txBody>
          <a:bodyPr/>
          <a:lstStyle/>
          <a:p>
            <a:fld id="{CAF7C15B-4409-4296-8E74-5D2AE875E51B}" type="slidenum">
              <a:rPr lang="en-US" smtClean="0"/>
              <a:t>55</a:t>
            </a:fld>
            <a:endParaRPr lang="en-US"/>
          </a:p>
        </p:txBody>
      </p:sp>
    </p:spTree>
    <p:extLst>
      <p:ext uri="{BB962C8B-B14F-4D97-AF65-F5344CB8AC3E}">
        <p14:creationId xmlns:p14="http://schemas.microsoft.com/office/powerpoint/2010/main" val="31955868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Leave slide up for Questions</a:t>
            </a:r>
          </a:p>
        </p:txBody>
      </p:sp>
      <p:sp>
        <p:nvSpPr>
          <p:cNvPr id="4" name="Slide Number Placeholder 3"/>
          <p:cNvSpPr>
            <a:spLocks noGrp="1"/>
          </p:cNvSpPr>
          <p:nvPr>
            <p:ph type="sldNum" sz="quarter" idx="5"/>
          </p:nvPr>
        </p:nvSpPr>
        <p:spPr/>
        <p:txBody>
          <a:bodyPr/>
          <a:lstStyle/>
          <a:p>
            <a:fld id="{CAF7C15B-4409-4296-8E74-5D2AE875E51B}" type="slidenum">
              <a:rPr lang="en-US" smtClean="0"/>
              <a:t>56</a:t>
            </a:fld>
            <a:endParaRPr lang="en-US"/>
          </a:p>
        </p:txBody>
      </p:sp>
    </p:spTree>
    <p:extLst>
      <p:ext uri="{BB962C8B-B14F-4D97-AF65-F5344CB8AC3E}">
        <p14:creationId xmlns:p14="http://schemas.microsoft.com/office/powerpoint/2010/main" val="30907369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Leave slide up for Questions</a:t>
            </a:r>
          </a:p>
        </p:txBody>
      </p:sp>
      <p:sp>
        <p:nvSpPr>
          <p:cNvPr id="4" name="Slide Number Placeholder 3"/>
          <p:cNvSpPr>
            <a:spLocks noGrp="1"/>
          </p:cNvSpPr>
          <p:nvPr>
            <p:ph type="sldNum" sz="quarter" idx="5"/>
          </p:nvPr>
        </p:nvSpPr>
        <p:spPr/>
        <p:txBody>
          <a:bodyPr/>
          <a:lstStyle/>
          <a:p>
            <a:fld id="{CAF7C15B-4409-4296-8E74-5D2AE875E51B}" type="slidenum">
              <a:rPr lang="en-US" smtClean="0"/>
              <a:t>57</a:t>
            </a:fld>
            <a:endParaRPr lang="en-US"/>
          </a:p>
        </p:txBody>
      </p:sp>
    </p:spTree>
    <p:extLst>
      <p:ext uri="{BB962C8B-B14F-4D97-AF65-F5344CB8AC3E}">
        <p14:creationId xmlns:p14="http://schemas.microsoft.com/office/powerpoint/2010/main" val="9271551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Workloads with different execution requirements can become imbalanced. A resource that is highly contended on one sub-core may be readily available on another.</a:t>
            </a:r>
          </a:p>
        </p:txBody>
      </p:sp>
      <p:sp>
        <p:nvSpPr>
          <p:cNvPr id="4" name="Slide Number Placeholder 3"/>
          <p:cNvSpPr>
            <a:spLocks noGrp="1"/>
          </p:cNvSpPr>
          <p:nvPr>
            <p:ph type="sldNum" sz="quarter" idx="5"/>
          </p:nvPr>
        </p:nvSpPr>
        <p:spPr/>
        <p:txBody>
          <a:bodyPr/>
          <a:lstStyle/>
          <a:p>
            <a:pPr>
              <a:defRPr/>
            </a:pPr>
            <a:fld id="{833EBFED-36D1-4460-8431-DFEC30484F43}" type="slidenum">
              <a:rPr lang="en-US" smtClean="0"/>
              <a:pPr>
                <a:defRPr/>
              </a:pPr>
              <a:t>59</a:t>
            </a:fld>
            <a:endParaRPr lang="en-US"/>
          </a:p>
        </p:txBody>
      </p:sp>
    </p:spTree>
    <p:extLst>
      <p:ext uri="{BB962C8B-B14F-4D97-AF65-F5344CB8AC3E}">
        <p14:creationId xmlns:p14="http://schemas.microsoft.com/office/powerpoint/2010/main" val="8119396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is an issue in multi-kernel workloads where each thread block often has different RF capacity requirements.</a:t>
            </a:r>
          </a:p>
          <a:p>
            <a:r>
              <a:rPr lang="en-US" dirty="0"/>
              <a:t>3 things can limit # TBs that fit on an SM</a:t>
            </a:r>
          </a:p>
          <a:p>
            <a:pPr marL="171450" indent="-171450">
              <a:buFontTx/>
              <a:buChar char="-"/>
            </a:pPr>
            <a:r>
              <a:rPr lang="en-US" dirty="0"/>
              <a:t>1. # of thread contexts (pc table space)</a:t>
            </a:r>
          </a:p>
          <a:p>
            <a:pPr marL="171450" indent="-171450">
              <a:buFontTx/>
              <a:buChar char="-"/>
            </a:pPr>
            <a:r>
              <a:rPr lang="en-US" dirty="0"/>
              <a:t>2. RF capacity needed for each thread block</a:t>
            </a:r>
          </a:p>
          <a:p>
            <a:pPr marL="171450" indent="-171450">
              <a:buFontTx/>
              <a:buChar char="-"/>
            </a:pPr>
            <a:r>
              <a:rPr lang="en-US" dirty="0"/>
              <a:t>3. Shared memory used by each thread block</a:t>
            </a:r>
          </a:p>
        </p:txBody>
      </p:sp>
      <p:sp>
        <p:nvSpPr>
          <p:cNvPr id="4" name="Slide Number Placeholder 3"/>
          <p:cNvSpPr>
            <a:spLocks noGrp="1"/>
          </p:cNvSpPr>
          <p:nvPr>
            <p:ph type="sldNum" sz="quarter" idx="5"/>
          </p:nvPr>
        </p:nvSpPr>
        <p:spPr/>
        <p:txBody>
          <a:bodyPr/>
          <a:lstStyle/>
          <a:p>
            <a:pPr>
              <a:defRPr/>
            </a:pPr>
            <a:fld id="{833EBFED-36D1-4460-8431-DFEC30484F43}" type="slidenum">
              <a:rPr lang="en-US" smtClean="0"/>
              <a:pPr>
                <a:defRPr/>
              </a:pPr>
              <a:t>60</a:t>
            </a:fld>
            <a:endParaRPr lang="en-US"/>
          </a:p>
        </p:txBody>
      </p:sp>
    </p:spTree>
    <p:extLst>
      <p:ext uri="{BB962C8B-B14F-4D97-AF65-F5344CB8AC3E}">
        <p14:creationId xmlns:p14="http://schemas.microsoft.com/office/powerpoint/2010/main" val="18062446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RBA warp scheduler prioritizes warps that access register file banks with the fewest pending access requests by using feedback data from the operand collector arbitration unit. This figure shows the modifications to a baseline greedy then oldest warp scheduler necessary to implement the RBA design.</a:t>
            </a:r>
          </a:p>
        </p:txBody>
      </p:sp>
      <p:sp>
        <p:nvSpPr>
          <p:cNvPr id="4" name="Slide Number Placeholder 3"/>
          <p:cNvSpPr>
            <a:spLocks noGrp="1"/>
          </p:cNvSpPr>
          <p:nvPr>
            <p:ph type="sldNum" sz="quarter" idx="5"/>
          </p:nvPr>
        </p:nvSpPr>
        <p:spPr/>
        <p:txBody>
          <a:bodyPr/>
          <a:lstStyle/>
          <a:p>
            <a:fld id="{CAF7C15B-4409-4296-8E74-5D2AE875E51B}" type="slidenum">
              <a:rPr lang="en-US" smtClean="0"/>
              <a:t>67</a:t>
            </a:fld>
            <a:endParaRPr lang="en-US"/>
          </a:p>
        </p:txBody>
      </p:sp>
    </p:spTree>
    <p:extLst>
      <p:ext uri="{BB962C8B-B14F-4D97-AF65-F5344CB8AC3E}">
        <p14:creationId xmlns:p14="http://schemas.microsoft.com/office/powerpoint/2010/main" val="3538880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 of partitioned register file banking</a:t>
            </a:r>
          </a:p>
          <a:p>
            <a:r>
              <a:rPr lang="en-US" dirty="0"/>
              <a:t>Each sched has 2 RF banks </a:t>
            </a:r>
          </a:p>
          <a:p>
            <a:r>
              <a:rPr lang="en-US" dirty="0"/>
              <a:t>Want to model a hypothetical fully-connected core with modern amount of compute resources</a:t>
            </a:r>
          </a:p>
        </p:txBody>
      </p:sp>
      <p:sp>
        <p:nvSpPr>
          <p:cNvPr id="4" name="Slide Number Placeholder 3"/>
          <p:cNvSpPr>
            <a:spLocks noGrp="1"/>
          </p:cNvSpPr>
          <p:nvPr>
            <p:ph type="sldNum" sz="quarter" idx="5"/>
          </p:nvPr>
        </p:nvSpPr>
        <p:spPr/>
        <p:txBody>
          <a:bodyPr/>
          <a:lstStyle/>
          <a:p>
            <a:fld id="{CAF7C15B-4409-4296-8E74-5D2AE875E51B}" type="slidenum">
              <a:rPr lang="en-US" smtClean="0"/>
              <a:t>6</a:t>
            </a:fld>
            <a:endParaRPr lang="en-US"/>
          </a:p>
        </p:txBody>
      </p:sp>
    </p:spTree>
    <p:extLst>
      <p:ext uri="{BB962C8B-B14F-4D97-AF65-F5344CB8AC3E}">
        <p14:creationId xmlns:p14="http://schemas.microsoft.com/office/powerpoint/2010/main" val="10821450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define the RBA score as the sum of pending read requests for each of the instruction’s operands. This value is stored in 5 bits in the warp PC table.</a:t>
            </a:r>
          </a:p>
        </p:txBody>
      </p:sp>
      <p:sp>
        <p:nvSpPr>
          <p:cNvPr id="4" name="Slide Number Placeholder 3"/>
          <p:cNvSpPr>
            <a:spLocks noGrp="1"/>
          </p:cNvSpPr>
          <p:nvPr>
            <p:ph type="sldNum" sz="quarter" idx="5"/>
          </p:nvPr>
        </p:nvSpPr>
        <p:spPr/>
        <p:txBody>
          <a:bodyPr/>
          <a:lstStyle/>
          <a:p>
            <a:fld id="{CAF7C15B-4409-4296-8E74-5D2AE875E51B}" type="slidenum">
              <a:rPr lang="en-US" smtClean="0"/>
              <a:t>68</a:t>
            </a:fld>
            <a:endParaRPr lang="en-US"/>
          </a:p>
        </p:txBody>
      </p:sp>
    </p:spTree>
    <p:extLst>
      <p:ext uri="{BB962C8B-B14F-4D97-AF65-F5344CB8AC3E}">
        <p14:creationId xmlns:p14="http://schemas.microsoft.com/office/powerpoint/2010/main" val="5095193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warp scheduler (shown as #4) is responsible for arbitrating between decoded warp instructions and selecting one to issue to an empty CU each cycle. We modify the hierarchical comparator network from the baseline GTO design to compare the bits of the RBA score and select the warp with the lowest score or selecting the oldest warp in the case of a tie.</a:t>
            </a:r>
          </a:p>
        </p:txBody>
      </p:sp>
      <p:sp>
        <p:nvSpPr>
          <p:cNvPr id="4" name="Slide Number Placeholder 3"/>
          <p:cNvSpPr>
            <a:spLocks noGrp="1"/>
          </p:cNvSpPr>
          <p:nvPr>
            <p:ph type="sldNum" sz="quarter" idx="5"/>
          </p:nvPr>
        </p:nvSpPr>
        <p:spPr/>
        <p:txBody>
          <a:bodyPr/>
          <a:lstStyle/>
          <a:p>
            <a:fld id="{CAF7C15B-4409-4296-8E74-5D2AE875E51B}" type="slidenum">
              <a:rPr lang="en-US" smtClean="0"/>
              <a:t>69</a:t>
            </a:fld>
            <a:endParaRPr lang="en-US"/>
          </a:p>
        </p:txBody>
      </p:sp>
    </p:spTree>
    <p:extLst>
      <p:ext uri="{BB962C8B-B14F-4D97-AF65-F5344CB8AC3E}">
        <p14:creationId xmlns:p14="http://schemas.microsoft.com/office/powerpoint/2010/main" val="1552763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Filled CUs generate bank read requests and signal the arbitration unit, the same as the baseline design.</a:t>
            </a:r>
          </a:p>
        </p:txBody>
      </p:sp>
      <p:sp>
        <p:nvSpPr>
          <p:cNvPr id="4" name="Slide Number Placeholder 3"/>
          <p:cNvSpPr>
            <a:spLocks noGrp="1"/>
          </p:cNvSpPr>
          <p:nvPr>
            <p:ph type="sldNum" sz="quarter" idx="5"/>
          </p:nvPr>
        </p:nvSpPr>
        <p:spPr/>
        <p:txBody>
          <a:bodyPr/>
          <a:lstStyle/>
          <a:p>
            <a:fld id="{CAF7C15B-4409-4296-8E74-5D2AE875E51B}" type="slidenum">
              <a:rPr lang="en-US" smtClean="0"/>
              <a:t>70</a:t>
            </a:fld>
            <a:endParaRPr lang="en-US"/>
          </a:p>
        </p:txBody>
      </p:sp>
    </p:spTree>
    <p:extLst>
      <p:ext uri="{BB962C8B-B14F-4D97-AF65-F5344CB8AC3E}">
        <p14:creationId xmlns:p14="http://schemas.microsoft.com/office/powerpoint/2010/main" val="9669830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arbitration unit sums the requests for each bank and sends the value to the scoring logic which updates the values in the warp PC table.</a:t>
            </a:r>
          </a:p>
        </p:txBody>
      </p:sp>
      <p:sp>
        <p:nvSpPr>
          <p:cNvPr id="4" name="Slide Number Placeholder 3"/>
          <p:cNvSpPr>
            <a:spLocks noGrp="1"/>
          </p:cNvSpPr>
          <p:nvPr>
            <p:ph type="sldNum" sz="quarter" idx="5"/>
          </p:nvPr>
        </p:nvSpPr>
        <p:spPr/>
        <p:txBody>
          <a:bodyPr/>
          <a:lstStyle/>
          <a:p>
            <a:fld id="{CAF7C15B-4409-4296-8E74-5D2AE875E51B}" type="slidenum">
              <a:rPr lang="en-US" smtClean="0"/>
              <a:t>71</a:t>
            </a:fld>
            <a:endParaRPr lang="en-US"/>
          </a:p>
        </p:txBody>
      </p:sp>
    </p:spTree>
    <p:extLst>
      <p:ext uri="{BB962C8B-B14F-4D97-AF65-F5344CB8AC3E}">
        <p14:creationId xmlns:p14="http://schemas.microsoft.com/office/powerpoint/2010/main" val="30617439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7C15B-4409-4296-8E74-5D2AE875E51B}" type="slidenum">
              <a:rPr lang="en-US" smtClean="0"/>
              <a:t>72</a:t>
            </a:fld>
            <a:endParaRPr lang="en-US"/>
          </a:p>
        </p:txBody>
      </p:sp>
    </p:spTree>
    <p:extLst>
      <p:ext uri="{BB962C8B-B14F-4D97-AF65-F5344CB8AC3E}">
        <p14:creationId xmlns:p14="http://schemas.microsoft.com/office/powerpoint/2010/main" val="330873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Hypothetical fully connected core looks like this</a:t>
            </a:r>
          </a:p>
          <a:p>
            <a:r>
              <a:rPr lang="en-US" dirty="0"/>
              <a:t>Threads can distribute operands across more banks</a:t>
            </a:r>
          </a:p>
          <a:p>
            <a:r>
              <a:rPr lang="en-US" dirty="0"/>
              <a:t>BUT more schedulers competing for access at once</a:t>
            </a:r>
          </a:p>
        </p:txBody>
      </p:sp>
      <p:sp>
        <p:nvSpPr>
          <p:cNvPr id="4" name="Slide Number Placeholder 3"/>
          <p:cNvSpPr>
            <a:spLocks noGrp="1"/>
          </p:cNvSpPr>
          <p:nvPr>
            <p:ph type="sldNum" sz="quarter" idx="5"/>
          </p:nvPr>
        </p:nvSpPr>
        <p:spPr/>
        <p:txBody>
          <a:bodyPr/>
          <a:lstStyle/>
          <a:p>
            <a:fld id="{CAF7C15B-4409-4296-8E74-5D2AE875E51B}" type="slidenum">
              <a:rPr lang="en-US" smtClean="0"/>
              <a:t>7</a:t>
            </a:fld>
            <a:endParaRPr lang="en-US"/>
          </a:p>
        </p:txBody>
      </p:sp>
    </p:spTree>
    <p:extLst>
      <p:ext uri="{BB962C8B-B14F-4D97-AF65-F5344CB8AC3E}">
        <p14:creationId xmlns:p14="http://schemas.microsoft.com/office/powerpoint/2010/main" val="2453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resources stays the same</a:t>
            </a:r>
          </a:p>
          <a:p>
            <a:r>
              <a:rPr lang="en-US" dirty="0"/>
              <a:t>Not shown: full connectivity for execution units too, can issue to any EU on the SM</a:t>
            </a:r>
          </a:p>
        </p:txBody>
      </p:sp>
      <p:sp>
        <p:nvSpPr>
          <p:cNvPr id="4" name="Slide Number Placeholder 3"/>
          <p:cNvSpPr>
            <a:spLocks noGrp="1"/>
          </p:cNvSpPr>
          <p:nvPr>
            <p:ph type="sldNum" sz="quarter" idx="5"/>
          </p:nvPr>
        </p:nvSpPr>
        <p:spPr/>
        <p:txBody>
          <a:bodyPr/>
          <a:lstStyle/>
          <a:p>
            <a:fld id="{CAF7C15B-4409-4296-8E74-5D2AE875E51B}" type="slidenum">
              <a:rPr lang="en-US" smtClean="0"/>
              <a:t>8</a:t>
            </a:fld>
            <a:endParaRPr lang="en-US"/>
          </a:p>
        </p:txBody>
      </p:sp>
    </p:spTree>
    <p:extLst>
      <p:ext uri="{BB962C8B-B14F-4D97-AF65-F5344CB8AC3E}">
        <p14:creationId xmlns:p14="http://schemas.microsoft.com/office/powerpoint/2010/main" val="312752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112 applications studied.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categorize the applications that benefit from the fully-connected SM into three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a:t>
            </a:r>
            <a:r>
              <a:rPr lang="en-US" baseline="30000" dirty="0"/>
              <a:t>st</a:t>
            </a:r>
            <a:r>
              <a:rPr lang="en-US" dirty="0"/>
              <a:t> apps that aren’t affected by reduced connectivity of sub cores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Apps shown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Not reg file intensive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Balanced warps complete at around the same rate</a:t>
            </a:r>
          </a:p>
        </p:txBody>
      </p:sp>
      <p:sp>
        <p:nvSpPr>
          <p:cNvPr id="4" name="Slide Number Placeholder 3"/>
          <p:cNvSpPr>
            <a:spLocks noGrp="1"/>
          </p:cNvSpPr>
          <p:nvPr>
            <p:ph type="sldNum" sz="quarter" idx="5"/>
          </p:nvPr>
        </p:nvSpPr>
        <p:spPr/>
        <p:txBody>
          <a:bodyPr/>
          <a:lstStyle/>
          <a:p>
            <a:fld id="{CAF7C15B-4409-4296-8E74-5D2AE875E51B}" type="slidenum">
              <a:rPr lang="en-US" smtClean="0"/>
              <a:t>9</a:t>
            </a:fld>
            <a:endParaRPr lang="en-US"/>
          </a:p>
        </p:txBody>
      </p:sp>
    </p:spTree>
    <p:extLst>
      <p:ext uri="{BB962C8B-B14F-4D97-AF65-F5344CB8AC3E}">
        <p14:creationId xmlns:p14="http://schemas.microsoft.com/office/powerpoint/2010/main" val="3037969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00C7-4ABF-240D-4231-9BBAEC4DBF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351311-B470-A91E-6580-7F54A4C28B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DA825422-5EC0-031D-30B9-5677997A0D1F}"/>
              </a:ext>
            </a:extLst>
          </p:cNvPr>
          <p:cNvSpPr>
            <a:spLocks noGrp="1"/>
          </p:cNvSpPr>
          <p:nvPr>
            <p:ph type="sldNum" sz="quarter" idx="12"/>
          </p:nvPr>
        </p:nvSpPr>
        <p:spPr>
          <a:xfrm>
            <a:off x="9296400" y="6432549"/>
            <a:ext cx="2743200" cy="365125"/>
          </a:xfrm>
        </p:spPr>
        <p:txBody>
          <a:bodyPr/>
          <a:lstStyle>
            <a:lvl1pPr>
              <a:defRPr>
                <a:solidFill>
                  <a:srgbClr val="9D968D"/>
                </a:solidFill>
              </a:defRPr>
            </a:lvl1pPr>
          </a:lstStyle>
          <a:p>
            <a:fld id="{2DBCA39B-AE57-495A-AA0E-BE660A9A619C}" type="slidenum">
              <a:rPr lang="en-US" smtClean="0"/>
              <a:pPr/>
              <a:t>‹#›</a:t>
            </a:fld>
            <a:endParaRPr lang="en-US" dirty="0"/>
          </a:p>
        </p:txBody>
      </p:sp>
    </p:spTree>
    <p:extLst>
      <p:ext uri="{BB962C8B-B14F-4D97-AF65-F5344CB8AC3E}">
        <p14:creationId xmlns:p14="http://schemas.microsoft.com/office/powerpoint/2010/main" val="2738719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4B956-8556-7F46-70EF-08EE0363C4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829DA7-B40F-E96F-10C1-EF11D60703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AD735-0C91-6BE4-C8A9-750CE412075D}"/>
              </a:ext>
            </a:extLst>
          </p:cNvPr>
          <p:cNvSpPr>
            <a:spLocks noGrp="1"/>
          </p:cNvSpPr>
          <p:nvPr>
            <p:ph type="dt" sz="half" idx="10"/>
          </p:nvPr>
        </p:nvSpPr>
        <p:spPr/>
        <p:txBody>
          <a:bodyPr/>
          <a:lstStyle/>
          <a:p>
            <a:fld id="{053043D4-2AD1-49AA-B4B1-678C42214B68}" type="datetime1">
              <a:rPr lang="en-US" smtClean="0"/>
              <a:t>2/25/2023</a:t>
            </a:fld>
            <a:endParaRPr lang="en-US"/>
          </a:p>
        </p:txBody>
      </p:sp>
      <p:sp>
        <p:nvSpPr>
          <p:cNvPr id="5" name="Footer Placeholder 4">
            <a:extLst>
              <a:ext uri="{FF2B5EF4-FFF2-40B4-BE49-F238E27FC236}">
                <a16:creationId xmlns:a16="http://schemas.microsoft.com/office/drawing/2014/main" id="{58545A72-9E11-F53E-6CA3-84801C9BCB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049C3-8418-24BF-3FE9-0BB340EC641F}"/>
              </a:ext>
            </a:extLst>
          </p:cNvPr>
          <p:cNvSpPr>
            <a:spLocks noGrp="1"/>
          </p:cNvSpPr>
          <p:nvPr>
            <p:ph type="sldNum" sz="quarter" idx="12"/>
          </p:nvPr>
        </p:nvSpPr>
        <p:spPr/>
        <p:txBody>
          <a:bodyPr/>
          <a:lstStyle/>
          <a:p>
            <a:fld id="{2DBCA39B-AE57-495A-AA0E-BE660A9A619C}" type="slidenum">
              <a:rPr lang="en-US" smtClean="0"/>
              <a:t>‹#›</a:t>
            </a:fld>
            <a:endParaRPr lang="en-US"/>
          </a:p>
        </p:txBody>
      </p:sp>
    </p:spTree>
    <p:extLst>
      <p:ext uri="{BB962C8B-B14F-4D97-AF65-F5344CB8AC3E}">
        <p14:creationId xmlns:p14="http://schemas.microsoft.com/office/powerpoint/2010/main" val="257755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ody Slides">
    <p:spTree>
      <p:nvGrpSpPr>
        <p:cNvPr id="1" name=""/>
        <p:cNvGrpSpPr/>
        <p:nvPr/>
      </p:nvGrpSpPr>
      <p:grpSpPr>
        <a:xfrm>
          <a:off x="0" y="0"/>
          <a:ext cx="0" cy="0"/>
          <a:chOff x="0" y="0"/>
          <a:chExt cx="0" cy="0"/>
        </a:xfrm>
      </p:grpSpPr>
      <p:sp>
        <p:nvSpPr>
          <p:cNvPr id="2" name="Title 1"/>
          <p:cNvSpPr>
            <a:spLocks noGrp="1"/>
          </p:cNvSpPr>
          <p:nvPr>
            <p:ph type="title"/>
          </p:nvPr>
        </p:nvSpPr>
        <p:spPr>
          <a:xfrm>
            <a:off x="838201" y="229637"/>
            <a:ext cx="10515599" cy="1043354"/>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353800" y="6412706"/>
            <a:ext cx="838200" cy="445295"/>
          </a:xfrm>
        </p:spPr>
        <p:txBody>
          <a:bodyPr/>
          <a:lstStyle>
            <a:lvl1pPr algn="ctr">
              <a:defRPr sz="1600">
                <a:solidFill>
                  <a:schemeClr val="bg1"/>
                </a:solidFill>
              </a:defRPr>
            </a:lvl1pPr>
          </a:lstStyle>
          <a:p>
            <a:pPr>
              <a:defRPr/>
            </a:pPr>
            <a:fld id="{6C6B5308-6B54-4E5B-8185-C4F567049C3B}" type="slidenum">
              <a:rPr lang="en-US" smtClean="0"/>
              <a:pPr>
                <a:defRPr/>
              </a:pPr>
              <a:t>‹#›</a:t>
            </a:fld>
            <a:endParaRPr lang="en-US" dirty="0"/>
          </a:p>
        </p:txBody>
      </p:sp>
      <p:sp>
        <p:nvSpPr>
          <p:cNvPr id="4" name="Slide Number Placeholder 5">
            <a:extLst>
              <a:ext uri="{FF2B5EF4-FFF2-40B4-BE49-F238E27FC236}">
                <a16:creationId xmlns:a16="http://schemas.microsoft.com/office/drawing/2014/main" id="{BB2ED185-A020-D524-F07C-2A702ADADD26}"/>
              </a:ext>
            </a:extLst>
          </p:cNvPr>
          <p:cNvSpPr txBox="1">
            <a:spLocks/>
          </p:cNvSpPr>
          <p:nvPr userDrawn="1"/>
        </p:nvSpPr>
        <p:spPr>
          <a:xfrm>
            <a:off x="838200" y="6412706"/>
            <a:ext cx="10515600" cy="450057"/>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a:solidFill>
                  <a:schemeClr val="bg1"/>
                </a:solidFill>
              </a:rPr>
              <a:t>Mitigating GPU Core Partitioning Performance Effects</a:t>
            </a:r>
          </a:p>
        </p:txBody>
      </p:sp>
      <p:pic>
        <p:nvPicPr>
          <p:cNvPr id="9" name="Picture 8" descr="A picture containing text, clipart, tableware&#10;&#10;Description automatically generated">
            <a:extLst>
              <a:ext uri="{FF2B5EF4-FFF2-40B4-BE49-F238E27FC236}">
                <a16:creationId xmlns:a16="http://schemas.microsoft.com/office/drawing/2014/main" id="{56514BDE-79EC-3B38-599D-AEA947521F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6" y="6474620"/>
            <a:ext cx="1704415" cy="305086"/>
          </a:xfrm>
          <a:prstGeom prst="rect">
            <a:avLst/>
          </a:prstGeom>
        </p:spPr>
      </p:pic>
    </p:spTree>
    <p:extLst>
      <p:ext uri="{BB962C8B-B14F-4D97-AF65-F5344CB8AC3E}">
        <p14:creationId xmlns:p14="http://schemas.microsoft.com/office/powerpoint/2010/main" val="2630238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ody no text">
    <p:spTree>
      <p:nvGrpSpPr>
        <p:cNvPr id="1" name=""/>
        <p:cNvGrpSpPr/>
        <p:nvPr/>
      </p:nvGrpSpPr>
      <p:grpSpPr>
        <a:xfrm>
          <a:off x="0" y="0"/>
          <a:ext cx="0" cy="0"/>
          <a:chOff x="0" y="0"/>
          <a:chExt cx="0" cy="0"/>
        </a:xfrm>
      </p:grpSpPr>
      <p:sp>
        <p:nvSpPr>
          <p:cNvPr id="2" name="Title 1"/>
          <p:cNvSpPr>
            <a:spLocks noGrp="1"/>
          </p:cNvSpPr>
          <p:nvPr>
            <p:ph type="title"/>
          </p:nvPr>
        </p:nvSpPr>
        <p:spPr>
          <a:xfrm>
            <a:off x="838201" y="229637"/>
            <a:ext cx="10515599" cy="1043354"/>
          </a:xfrm>
        </p:spPr>
        <p:txBody>
          <a:bodyPr/>
          <a:lstStyle>
            <a:lvl1pPr>
              <a:defRPr>
                <a:latin typeface="+mj-lt"/>
                <a:cs typeface="Helvetica" panose="020B0604020202020204" pitchFamily="34" charset="0"/>
              </a:defRPr>
            </a:lvl1pPr>
          </a:lstStyle>
          <a:p>
            <a:r>
              <a:rPr lang="en-US" dirty="0"/>
              <a:t>Click to edit Master title style</a:t>
            </a:r>
          </a:p>
        </p:txBody>
      </p:sp>
      <p:sp>
        <p:nvSpPr>
          <p:cNvPr id="6" name="Slide Number Placeholder 5"/>
          <p:cNvSpPr>
            <a:spLocks noGrp="1"/>
          </p:cNvSpPr>
          <p:nvPr>
            <p:ph type="sldNum" sz="quarter" idx="12"/>
          </p:nvPr>
        </p:nvSpPr>
        <p:spPr>
          <a:xfrm>
            <a:off x="11353800" y="6412706"/>
            <a:ext cx="838200" cy="445295"/>
          </a:xfrm>
        </p:spPr>
        <p:txBody>
          <a:bodyPr/>
          <a:lstStyle>
            <a:lvl1pPr algn="ctr">
              <a:defRPr sz="1600">
                <a:solidFill>
                  <a:schemeClr val="bg1"/>
                </a:solidFill>
              </a:defRPr>
            </a:lvl1pPr>
          </a:lstStyle>
          <a:p>
            <a:pPr>
              <a:defRPr/>
            </a:pPr>
            <a:fld id="{6C6B5308-6B54-4E5B-8185-C4F567049C3B}" type="slidenum">
              <a:rPr lang="en-US" smtClean="0"/>
              <a:pPr>
                <a:defRPr/>
              </a:pPr>
              <a:t>‹#›</a:t>
            </a:fld>
            <a:endParaRPr lang="en-US" dirty="0"/>
          </a:p>
        </p:txBody>
      </p:sp>
      <p:sp>
        <p:nvSpPr>
          <p:cNvPr id="4" name="Slide Number Placeholder 5">
            <a:extLst>
              <a:ext uri="{FF2B5EF4-FFF2-40B4-BE49-F238E27FC236}">
                <a16:creationId xmlns:a16="http://schemas.microsoft.com/office/drawing/2014/main" id="{BB2ED185-A020-D524-F07C-2A702ADADD26}"/>
              </a:ext>
            </a:extLst>
          </p:cNvPr>
          <p:cNvSpPr txBox="1">
            <a:spLocks/>
          </p:cNvSpPr>
          <p:nvPr userDrawn="1"/>
        </p:nvSpPr>
        <p:spPr>
          <a:xfrm>
            <a:off x="838200" y="6412706"/>
            <a:ext cx="10515600" cy="450057"/>
          </a:xfrm>
          <a:prstGeom prst="rect">
            <a:avLst/>
          </a:prstGeom>
        </p:spPr>
        <p:txBody>
          <a:bodyPr vert="horz" lIns="91440" tIns="45720" rIns="91440" bIns="45720" rtlCol="0" anchor="ctr"/>
          <a:lstStyle>
            <a:defPPr>
              <a:defRPr lang="en-US"/>
            </a:defPPr>
            <a:lvl1pPr marL="0" algn="ctr"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a:solidFill>
                  <a:schemeClr val="bg1"/>
                </a:solidFill>
              </a:rPr>
              <a:t>Mitigating GPU Core Partitioning Performance Effects</a:t>
            </a:r>
          </a:p>
        </p:txBody>
      </p:sp>
      <p:pic>
        <p:nvPicPr>
          <p:cNvPr id="9" name="Picture 8" descr="A picture containing text, clipart, tableware&#10;&#10;Description automatically generated">
            <a:extLst>
              <a:ext uri="{FF2B5EF4-FFF2-40B4-BE49-F238E27FC236}">
                <a16:creationId xmlns:a16="http://schemas.microsoft.com/office/drawing/2014/main" id="{56514BDE-79EC-3B38-599D-AEA947521F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6" y="6474620"/>
            <a:ext cx="1704415" cy="305086"/>
          </a:xfrm>
          <a:prstGeom prst="rect">
            <a:avLst/>
          </a:prstGeom>
        </p:spPr>
      </p:pic>
    </p:spTree>
    <p:extLst>
      <p:ext uri="{BB962C8B-B14F-4D97-AF65-F5344CB8AC3E}">
        <p14:creationId xmlns:p14="http://schemas.microsoft.com/office/powerpoint/2010/main" val="24149835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5AAB9B-CBEC-AA74-B165-AB65D855FF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84415F-7D54-81D8-1583-7DEF5E6B18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CD592B-EE6C-BAAD-4233-C41A1B1911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2DE055-CE88-40D2-8655-AADB3B6BB443}" type="datetime1">
              <a:rPr lang="en-US" smtClean="0"/>
              <a:t>2/25/2023</a:t>
            </a:fld>
            <a:endParaRPr lang="en-US"/>
          </a:p>
        </p:txBody>
      </p:sp>
      <p:sp>
        <p:nvSpPr>
          <p:cNvPr id="5" name="Footer Placeholder 4">
            <a:extLst>
              <a:ext uri="{FF2B5EF4-FFF2-40B4-BE49-F238E27FC236}">
                <a16:creationId xmlns:a16="http://schemas.microsoft.com/office/drawing/2014/main" id="{C7D6D0DA-3E18-4E23-9D97-5727FC026E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5EF636-BDE7-E136-F5C4-4C81A32691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BCA39B-AE57-495A-AA0E-BE660A9A619C}" type="slidenum">
              <a:rPr lang="en-US" smtClean="0"/>
              <a:t>‹#›</a:t>
            </a:fld>
            <a:endParaRPr lang="en-US"/>
          </a:p>
        </p:txBody>
      </p:sp>
      <p:sp>
        <p:nvSpPr>
          <p:cNvPr id="7" name="Rectangle 6">
            <a:extLst>
              <a:ext uri="{FF2B5EF4-FFF2-40B4-BE49-F238E27FC236}">
                <a16:creationId xmlns:a16="http://schemas.microsoft.com/office/drawing/2014/main" id="{6F9F0710-C4ED-EA10-F9DD-D870911CF48E}"/>
              </a:ext>
            </a:extLst>
          </p:cNvPr>
          <p:cNvSpPr/>
          <p:nvPr userDrawn="1"/>
        </p:nvSpPr>
        <p:spPr>
          <a:xfrm>
            <a:off x="0" y="6353982"/>
            <a:ext cx="12192000" cy="5040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3D060C9-90A6-C5C2-1074-75463085563C}"/>
              </a:ext>
            </a:extLst>
          </p:cNvPr>
          <p:cNvSpPr/>
          <p:nvPr userDrawn="1"/>
        </p:nvSpPr>
        <p:spPr>
          <a:xfrm>
            <a:off x="0" y="6353982"/>
            <a:ext cx="12192000" cy="45719"/>
          </a:xfrm>
          <a:prstGeom prst="rect">
            <a:avLst/>
          </a:prstGeom>
          <a:solidFill>
            <a:srgbClr val="CEB888"/>
          </a:solidFill>
          <a:ln>
            <a:solidFill>
              <a:srgbClr val="CEB8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clipart, tableware&#10;&#10;Description automatically generated">
            <a:extLst>
              <a:ext uri="{FF2B5EF4-FFF2-40B4-BE49-F238E27FC236}">
                <a16:creationId xmlns:a16="http://schemas.microsoft.com/office/drawing/2014/main" id="{54F112E7-11FB-F602-D1C5-1323A57D158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5756" y="6474620"/>
            <a:ext cx="1704415" cy="305086"/>
          </a:xfrm>
          <a:prstGeom prst="rect">
            <a:avLst/>
          </a:prstGeom>
        </p:spPr>
      </p:pic>
    </p:spTree>
    <p:extLst>
      <p:ext uri="{BB962C8B-B14F-4D97-AF65-F5344CB8AC3E}">
        <p14:creationId xmlns:p14="http://schemas.microsoft.com/office/powerpoint/2010/main" val="21211010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chart" Target="../charts/chart5.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chart" Target="../charts/char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62201-66D2-92C8-C62C-BFE59A0EDDE0}"/>
              </a:ext>
            </a:extLst>
          </p:cNvPr>
          <p:cNvSpPr>
            <a:spLocks noGrp="1"/>
          </p:cNvSpPr>
          <p:nvPr>
            <p:ph type="ctrTitle"/>
          </p:nvPr>
        </p:nvSpPr>
        <p:spPr/>
        <p:txBody>
          <a:bodyPr>
            <a:normAutofit fontScale="90000"/>
          </a:bodyPr>
          <a:lstStyle/>
          <a:p>
            <a:r>
              <a:rPr lang="en-US" dirty="0"/>
              <a:t>Mitigating GPU Core Partitioning Performance Effects</a:t>
            </a:r>
          </a:p>
        </p:txBody>
      </p:sp>
      <p:sp>
        <p:nvSpPr>
          <p:cNvPr id="3" name="Subtitle 2">
            <a:extLst>
              <a:ext uri="{FF2B5EF4-FFF2-40B4-BE49-F238E27FC236}">
                <a16:creationId xmlns:a16="http://schemas.microsoft.com/office/drawing/2014/main" id="{5A6B90ED-89D0-F9F0-5F35-38A7EF81FB3A}"/>
              </a:ext>
            </a:extLst>
          </p:cNvPr>
          <p:cNvSpPr>
            <a:spLocks noGrp="1"/>
          </p:cNvSpPr>
          <p:nvPr>
            <p:ph type="subTitle" idx="1"/>
          </p:nvPr>
        </p:nvSpPr>
        <p:spPr/>
        <p:txBody>
          <a:bodyPr/>
          <a:lstStyle/>
          <a:p>
            <a:r>
              <a:rPr lang="en-US" b="1" dirty="0"/>
              <a:t>Aaron Barnes</a:t>
            </a:r>
            <a:r>
              <a:rPr lang="en-US" dirty="0"/>
              <a:t>, </a:t>
            </a:r>
            <a:r>
              <a:rPr lang="en-US" dirty="0" err="1"/>
              <a:t>Fangjia</a:t>
            </a:r>
            <a:r>
              <a:rPr lang="en-US" dirty="0"/>
              <a:t> Shen, Timothy G. Rogers</a:t>
            </a:r>
          </a:p>
          <a:p>
            <a:r>
              <a:rPr lang="en-US" dirty="0"/>
              <a:t>Purdue University</a:t>
            </a:r>
          </a:p>
        </p:txBody>
      </p:sp>
      <p:sp>
        <p:nvSpPr>
          <p:cNvPr id="5" name="TextBox 4">
            <a:extLst>
              <a:ext uri="{FF2B5EF4-FFF2-40B4-BE49-F238E27FC236}">
                <a16:creationId xmlns:a16="http://schemas.microsoft.com/office/drawing/2014/main" id="{D8021E95-634B-1B41-B632-D0176B8E75CD}"/>
              </a:ext>
            </a:extLst>
          </p:cNvPr>
          <p:cNvSpPr txBox="1"/>
          <p:nvPr/>
        </p:nvSpPr>
        <p:spPr>
          <a:xfrm>
            <a:off x="10892059" y="5976905"/>
            <a:ext cx="1299941" cy="369332"/>
          </a:xfrm>
          <a:prstGeom prst="rect">
            <a:avLst/>
          </a:prstGeom>
          <a:noFill/>
        </p:spPr>
        <p:txBody>
          <a:bodyPr wrap="square" rtlCol="0">
            <a:spAutoFit/>
          </a:bodyPr>
          <a:lstStyle/>
          <a:p>
            <a:r>
              <a:rPr lang="en-US" b="1" dirty="0"/>
              <a:t>HPCA 2023</a:t>
            </a:r>
          </a:p>
        </p:txBody>
      </p:sp>
      <p:sp>
        <p:nvSpPr>
          <p:cNvPr id="7" name="TextBox 6">
            <a:extLst>
              <a:ext uri="{FF2B5EF4-FFF2-40B4-BE49-F238E27FC236}">
                <a16:creationId xmlns:a16="http://schemas.microsoft.com/office/drawing/2014/main" id="{1E495A7D-6A03-6991-69D3-1D5E264451C2}"/>
              </a:ext>
            </a:extLst>
          </p:cNvPr>
          <p:cNvSpPr txBox="1"/>
          <p:nvPr/>
        </p:nvSpPr>
        <p:spPr>
          <a:xfrm>
            <a:off x="10668000" y="6488668"/>
            <a:ext cx="1524000" cy="369332"/>
          </a:xfrm>
          <a:prstGeom prst="rect">
            <a:avLst/>
          </a:prstGeom>
          <a:noFill/>
        </p:spPr>
        <p:txBody>
          <a:bodyPr wrap="square" rtlCol="0">
            <a:spAutoFit/>
          </a:bodyPr>
          <a:lstStyle/>
          <a:p>
            <a:r>
              <a:rPr lang="en-US" dirty="0"/>
              <a:t>2/27/2023</a:t>
            </a:r>
          </a:p>
        </p:txBody>
      </p:sp>
    </p:spTree>
    <p:extLst>
      <p:ext uri="{BB962C8B-B14F-4D97-AF65-F5344CB8AC3E}">
        <p14:creationId xmlns:p14="http://schemas.microsoft.com/office/powerpoint/2010/main" val="3137554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D8F3A76-2706-B080-2FA8-BDB8CB2B1C1A}"/>
              </a:ext>
            </a:extLst>
          </p:cNvPr>
          <p:cNvSpPr>
            <a:spLocks noGrp="1"/>
          </p:cNvSpPr>
          <p:nvPr>
            <p:ph type="title"/>
          </p:nvPr>
        </p:nvSpPr>
        <p:spPr/>
        <p:txBody>
          <a:bodyPr/>
          <a:lstStyle/>
          <a:p>
            <a:r>
              <a:rPr lang="en-US" dirty="0"/>
              <a:t>Hypothetical Fully-Connected SM</a:t>
            </a:r>
          </a:p>
        </p:txBody>
      </p:sp>
      <p:sp>
        <p:nvSpPr>
          <p:cNvPr id="6" name="Slide Number Placeholder 5">
            <a:extLst>
              <a:ext uri="{FF2B5EF4-FFF2-40B4-BE49-F238E27FC236}">
                <a16:creationId xmlns:a16="http://schemas.microsoft.com/office/drawing/2014/main" id="{B3823BE8-70D6-4014-B05B-6A61D4D85B23}"/>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6C6B5308-6B54-4E5B-8185-C4F567049C3B}" type="slidenum">
              <a:rPr lang="en-US" smtClean="0"/>
              <a:pPr>
                <a:spcAft>
                  <a:spcPts val="600"/>
                </a:spcAft>
                <a:defRPr/>
              </a:pPr>
              <a:t>10</a:t>
            </a:fld>
            <a:endParaRPr lang="en-US"/>
          </a:p>
        </p:txBody>
      </p:sp>
      <p:graphicFrame>
        <p:nvGraphicFramePr>
          <p:cNvPr id="5" name="Content Placeholder 4">
            <a:extLst>
              <a:ext uri="{FF2B5EF4-FFF2-40B4-BE49-F238E27FC236}">
                <a16:creationId xmlns:a16="http://schemas.microsoft.com/office/drawing/2014/main" id="{251ED048-4555-46D5-A1C8-85A514D18B62}"/>
              </a:ext>
            </a:extLst>
          </p:cNvPr>
          <p:cNvGraphicFramePr>
            <a:graphicFrameLocks noGrp="1"/>
          </p:cNvGraphicFramePr>
          <p:nvPr>
            <p:ph idx="1"/>
            <p:extLst>
              <p:ext uri="{D42A27DB-BD31-4B8C-83A1-F6EECF244321}">
                <p14:modId xmlns:p14="http://schemas.microsoft.com/office/powerpoint/2010/main" val="179883375"/>
              </p:ext>
            </p:extLst>
          </p:nvPr>
        </p:nvGraphicFramePr>
        <p:xfrm>
          <a:off x="914400" y="1825625"/>
          <a:ext cx="10515600" cy="4343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39033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D8F3A76-2706-B080-2FA8-BDB8CB2B1C1A}"/>
              </a:ext>
            </a:extLst>
          </p:cNvPr>
          <p:cNvSpPr>
            <a:spLocks noGrp="1"/>
          </p:cNvSpPr>
          <p:nvPr>
            <p:ph type="title"/>
          </p:nvPr>
        </p:nvSpPr>
        <p:spPr/>
        <p:txBody>
          <a:bodyPr/>
          <a:lstStyle/>
          <a:p>
            <a:r>
              <a:rPr lang="en-US" dirty="0"/>
              <a:t>Hypothetical Fully-Connected SM</a:t>
            </a:r>
          </a:p>
        </p:txBody>
      </p:sp>
      <p:sp>
        <p:nvSpPr>
          <p:cNvPr id="6" name="Slide Number Placeholder 5">
            <a:extLst>
              <a:ext uri="{FF2B5EF4-FFF2-40B4-BE49-F238E27FC236}">
                <a16:creationId xmlns:a16="http://schemas.microsoft.com/office/drawing/2014/main" id="{B3823BE8-70D6-4014-B05B-6A61D4D85B23}"/>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6C6B5308-6B54-4E5B-8185-C4F567049C3B}" type="slidenum">
              <a:rPr lang="en-US" smtClean="0"/>
              <a:pPr>
                <a:spcAft>
                  <a:spcPts val="600"/>
                </a:spcAft>
                <a:defRPr/>
              </a:pPr>
              <a:t>11</a:t>
            </a:fld>
            <a:endParaRPr lang="en-US"/>
          </a:p>
        </p:txBody>
      </p:sp>
      <p:graphicFrame>
        <p:nvGraphicFramePr>
          <p:cNvPr id="5" name="Content Placeholder 4">
            <a:extLst>
              <a:ext uri="{FF2B5EF4-FFF2-40B4-BE49-F238E27FC236}">
                <a16:creationId xmlns:a16="http://schemas.microsoft.com/office/drawing/2014/main" id="{251ED048-4555-46D5-A1C8-85A514D18B62}"/>
              </a:ext>
            </a:extLst>
          </p:cNvPr>
          <p:cNvGraphicFramePr>
            <a:graphicFrameLocks noGrp="1"/>
          </p:cNvGraphicFramePr>
          <p:nvPr>
            <p:ph idx="1"/>
            <p:extLst>
              <p:ext uri="{D42A27DB-BD31-4B8C-83A1-F6EECF244321}">
                <p14:modId xmlns:p14="http://schemas.microsoft.com/office/powerpoint/2010/main" val="3834899946"/>
              </p:ext>
            </p:extLst>
          </p:nvPr>
        </p:nvGraphicFramePr>
        <p:xfrm>
          <a:off x="850392" y="1856232"/>
          <a:ext cx="10515600" cy="4343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9887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57A46-0E1F-FCC9-52B6-6B69C7A1907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C5660B2-9193-F5AA-73E1-1BD90BF7AD60}"/>
              </a:ext>
            </a:extLst>
          </p:cNvPr>
          <p:cNvSpPr>
            <a:spLocks noGrp="1"/>
          </p:cNvSpPr>
          <p:nvPr>
            <p:ph idx="1"/>
          </p:nvPr>
        </p:nvSpPr>
        <p:spPr/>
        <p:txBody>
          <a:bodyPr/>
          <a:lstStyle/>
          <a:p>
            <a:r>
              <a:rPr lang="en-US" dirty="0"/>
              <a:t>Background and Motivation</a:t>
            </a:r>
          </a:p>
          <a:p>
            <a:r>
              <a:rPr lang="en-US" dirty="0">
                <a:solidFill>
                  <a:srgbClr val="FF0000"/>
                </a:solidFill>
              </a:rPr>
              <a:t>Register Bank Aware (RBA) Warp Scheduling</a:t>
            </a:r>
          </a:p>
          <a:p>
            <a:r>
              <a:rPr lang="en-US" dirty="0"/>
              <a:t>Hashed Sub-core Warp Assignment</a:t>
            </a:r>
          </a:p>
          <a:p>
            <a:r>
              <a:rPr lang="en-US" dirty="0"/>
              <a:t>Evaluation and Conclusion</a:t>
            </a:r>
          </a:p>
        </p:txBody>
      </p:sp>
      <p:sp>
        <p:nvSpPr>
          <p:cNvPr id="4" name="Slide Number Placeholder 3">
            <a:extLst>
              <a:ext uri="{FF2B5EF4-FFF2-40B4-BE49-F238E27FC236}">
                <a16:creationId xmlns:a16="http://schemas.microsoft.com/office/drawing/2014/main" id="{064D1711-61CB-8BC3-BD46-B0CA99B75B87}"/>
              </a:ext>
            </a:extLst>
          </p:cNvPr>
          <p:cNvSpPr>
            <a:spLocks noGrp="1"/>
          </p:cNvSpPr>
          <p:nvPr>
            <p:ph type="sldNum" sz="quarter" idx="12"/>
          </p:nvPr>
        </p:nvSpPr>
        <p:spPr/>
        <p:txBody>
          <a:bodyPr/>
          <a:lstStyle/>
          <a:p>
            <a:pPr>
              <a:defRPr/>
            </a:pPr>
            <a:fld id="{6C6B5308-6B54-4E5B-8185-C4F567049C3B}" type="slidenum">
              <a:rPr lang="en-US" smtClean="0"/>
              <a:pPr>
                <a:defRPr/>
              </a:pPr>
              <a:t>12</a:t>
            </a:fld>
            <a:endParaRPr lang="en-US"/>
          </a:p>
        </p:txBody>
      </p:sp>
    </p:spTree>
    <p:extLst>
      <p:ext uri="{BB962C8B-B14F-4D97-AF65-F5344CB8AC3E}">
        <p14:creationId xmlns:p14="http://schemas.microsoft.com/office/powerpoint/2010/main" val="3961973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FC7F4-CC1E-A90F-F84B-CE2C854BE72E}"/>
              </a:ext>
            </a:extLst>
          </p:cNvPr>
          <p:cNvSpPr>
            <a:spLocks noGrp="1"/>
          </p:cNvSpPr>
          <p:nvPr>
            <p:ph type="title"/>
          </p:nvPr>
        </p:nvSpPr>
        <p:spPr/>
        <p:txBody>
          <a:bodyPr/>
          <a:lstStyle/>
          <a:p>
            <a:r>
              <a:rPr lang="en-US" dirty="0"/>
              <a:t>The Operand Collector</a:t>
            </a:r>
          </a:p>
        </p:txBody>
      </p:sp>
      <p:sp>
        <p:nvSpPr>
          <p:cNvPr id="3" name="Content Placeholder 2">
            <a:extLst>
              <a:ext uri="{FF2B5EF4-FFF2-40B4-BE49-F238E27FC236}">
                <a16:creationId xmlns:a16="http://schemas.microsoft.com/office/drawing/2014/main" id="{98E0160D-7189-8281-5CDF-AC6E37D09FFD}"/>
              </a:ext>
            </a:extLst>
          </p:cNvPr>
          <p:cNvSpPr>
            <a:spLocks noGrp="1"/>
          </p:cNvSpPr>
          <p:nvPr>
            <p:ph idx="1"/>
          </p:nvPr>
        </p:nvSpPr>
        <p:spPr>
          <a:xfrm>
            <a:off x="838200" y="1825625"/>
            <a:ext cx="5257800" cy="4351338"/>
          </a:xfrm>
        </p:spPr>
        <p:txBody>
          <a:bodyPr/>
          <a:lstStyle/>
          <a:p>
            <a:r>
              <a:rPr lang="en-US" dirty="0"/>
              <a:t>Each Collector Unit (CU) buffers one warp instruction</a:t>
            </a:r>
          </a:p>
          <a:p>
            <a:r>
              <a:rPr lang="en-US" dirty="0"/>
              <a:t>Instructions from other warps used to hide bank conflicts</a:t>
            </a:r>
          </a:p>
        </p:txBody>
      </p:sp>
      <p:sp>
        <p:nvSpPr>
          <p:cNvPr id="4" name="Slide Number Placeholder 3">
            <a:extLst>
              <a:ext uri="{FF2B5EF4-FFF2-40B4-BE49-F238E27FC236}">
                <a16:creationId xmlns:a16="http://schemas.microsoft.com/office/drawing/2014/main" id="{5D2B451C-CCD3-AB2C-CF68-93F1B5C68579}"/>
              </a:ext>
            </a:extLst>
          </p:cNvPr>
          <p:cNvSpPr>
            <a:spLocks noGrp="1"/>
          </p:cNvSpPr>
          <p:nvPr>
            <p:ph type="sldNum" sz="quarter" idx="12"/>
          </p:nvPr>
        </p:nvSpPr>
        <p:spPr/>
        <p:txBody>
          <a:bodyPr/>
          <a:lstStyle/>
          <a:p>
            <a:fld id="{2DBCA39B-AE57-495A-AA0E-BE660A9A619C}" type="slidenum">
              <a:rPr lang="en-US" smtClean="0"/>
              <a:t>13</a:t>
            </a:fld>
            <a:endParaRPr lang="en-US"/>
          </a:p>
        </p:txBody>
      </p:sp>
      <p:pic>
        <p:nvPicPr>
          <p:cNvPr id="5" name="Picture 4">
            <a:extLst>
              <a:ext uri="{FF2B5EF4-FFF2-40B4-BE49-F238E27FC236}">
                <a16:creationId xmlns:a16="http://schemas.microsoft.com/office/drawing/2014/main" id="{DF52CCC4-7402-4ED9-D6B6-3A586C154076}"/>
              </a:ext>
            </a:extLst>
          </p:cNvPr>
          <p:cNvPicPr>
            <a:picLocks noChangeAspect="1"/>
          </p:cNvPicPr>
          <p:nvPr/>
        </p:nvPicPr>
        <p:blipFill>
          <a:blip r:embed="rId3"/>
          <a:stretch>
            <a:fillRect/>
          </a:stretch>
        </p:blipFill>
        <p:spPr>
          <a:xfrm>
            <a:off x="6512252" y="2521401"/>
            <a:ext cx="5352004" cy="1976124"/>
          </a:xfrm>
          <a:prstGeom prst="rect">
            <a:avLst/>
          </a:prstGeom>
        </p:spPr>
      </p:pic>
    </p:spTree>
    <p:extLst>
      <p:ext uri="{BB962C8B-B14F-4D97-AF65-F5344CB8AC3E}">
        <p14:creationId xmlns:p14="http://schemas.microsoft.com/office/powerpoint/2010/main" val="1590099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66037-EB6D-903D-B826-AEDA5023E0C5}"/>
              </a:ext>
            </a:extLst>
          </p:cNvPr>
          <p:cNvSpPr>
            <a:spLocks noGrp="1"/>
          </p:cNvSpPr>
          <p:nvPr>
            <p:ph type="title"/>
          </p:nvPr>
        </p:nvSpPr>
        <p:spPr/>
        <p:txBody>
          <a:bodyPr/>
          <a:lstStyle/>
          <a:p>
            <a:r>
              <a:rPr lang="en-US" dirty="0"/>
              <a:t>Simple Operand Collector Example</a:t>
            </a:r>
          </a:p>
        </p:txBody>
      </p:sp>
      <p:sp>
        <p:nvSpPr>
          <p:cNvPr id="4" name="Slide Number Placeholder 3">
            <a:extLst>
              <a:ext uri="{FF2B5EF4-FFF2-40B4-BE49-F238E27FC236}">
                <a16:creationId xmlns:a16="http://schemas.microsoft.com/office/drawing/2014/main" id="{38129DAC-A6B8-5D3C-D9E7-092F3D2F0B6B}"/>
              </a:ext>
            </a:extLst>
          </p:cNvPr>
          <p:cNvSpPr>
            <a:spLocks noGrp="1"/>
          </p:cNvSpPr>
          <p:nvPr>
            <p:ph type="sldNum" sz="quarter" idx="12"/>
          </p:nvPr>
        </p:nvSpPr>
        <p:spPr/>
        <p:txBody>
          <a:bodyPr/>
          <a:lstStyle/>
          <a:p>
            <a:pPr>
              <a:defRPr/>
            </a:pPr>
            <a:fld id="{6C6B5308-6B54-4E5B-8185-C4F567049C3B}" type="slidenum">
              <a:rPr lang="en-US" smtClean="0"/>
              <a:pPr>
                <a:defRPr/>
              </a:pPr>
              <a:t>14</a:t>
            </a:fld>
            <a:endParaRPr lang="en-US" dirty="0"/>
          </a:p>
        </p:txBody>
      </p:sp>
      <p:sp>
        <p:nvSpPr>
          <p:cNvPr id="5" name="Rectangle 4">
            <a:extLst>
              <a:ext uri="{FF2B5EF4-FFF2-40B4-BE49-F238E27FC236}">
                <a16:creationId xmlns:a16="http://schemas.microsoft.com/office/drawing/2014/main" id="{37624A22-73AD-1CE4-8ED4-D4DB6D89FBF1}"/>
              </a:ext>
            </a:extLst>
          </p:cNvPr>
          <p:cNvSpPr/>
          <p:nvPr/>
        </p:nvSpPr>
        <p:spPr>
          <a:xfrm>
            <a:off x="838198" y="1159536"/>
            <a:ext cx="3657600" cy="10433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accent6">
                    <a:lumMod val="75000"/>
                  </a:schemeClr>
                </a:solidFill>
              </a:rPr>
              <a:t>// Thread block Code</a:t>
            </a:r>
          </a:p>
          <a:p>
            <a:r>
              <a:rPr lang="en-US" sz="2000" dirty="0">
                <a:solidFill>
                  <a:schemeClr val="tx1"/>
                </a:solidFill>
                <a:latin typeface="Consolas" panose="020B0609020204030204" pitchFamily="49" charset="0"/>
              </a:rPr>
              <a:t>i0: add r0 r2 r4</a:t>
            </a:r>
          </a:p>
          <a:p>
            <a:r>
              <a:rPr lang="en-US" sz="2000" dirty="0">
                <a:solidFill>
                  <a:schemeClr val="tx1"/>
                </a:solidFill>
                <a:latin typeface="Consolas" panose="020B0609020204030204" pitchFamily="49" charset="0"/>
              </a:rPr>
              <a:t>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 r3 r4 r5 </a:t>
            </a:r>
          </a:p>
        </p:txBody>
      </p:sp>
    </p:spTree>
    <p:extLst>
      <p:ext uri="{BB962C8B-B14F-4D97-AF65-F5344CB8AC3E}">
        <p14:creationId xmlns:p14="http://schemas.microsoft.com/office/powerpoint/2010/main" val="1715908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66037-EB6D-903D-B826-AEDA5023E0C5}"/>
              </a:ext>
            </a:extLst>
          </p:cNvPr>
          <p:cNvSpPr>
            <a:spLocks noGrp="1"/>
          </p:cNvSpPr>
          <p:nvPr>
            <p:ph type="title"/>
          </p:nvPr>
        </p:nvSpPr>
        <p:spPr/>
        <p:txBody>
          <a:bodyPr/>
          <a:lstStyle/>
          <a:p>
            <a:r>
              <a:rPr lang="en-US" dirty="0"/>
              <a:t>Simple Operand Collector Example</a:t>
            </a:r>
          </a:p>
        </p:txBody>
      </p:sp>
      <p:sp>
        <p:nvSpPr>
          <p:cNvPr id="4" name="Slide Number Placeholder 3">
            <a:extLst>
              <a:ext uri="{FF2B5EF4-FFF2-40B4-BE49-F238E27FC236}">
                <a16:creationId xmlns:a16="http://schemas.microsoft.com/office/drawing/2014/main" id="{38129DAC-A6B8-5D3C-D9E7-092F3D2F0B6B}"/>
              </a:ext>
            </a:extLst>
          </p:cNvPr>
          <p:cNvSpPr>
            <a:spLocks noGrp="1"/>
          </p:cNvSpPr>
          <p:nvPr>
            <p:ph type="sldNum" sz="quarter" idx="12"/>
          </p:nvPr>
        </p:nvSpPr>
        <p:spPr/>
        <p:txBody>
          <a:bodyPr/>
          <a:lstStyle/>
          <a:p>
            <a:pPr>
              <a:defRPr/>
            </a:pPr>
            <a:fld id="{6C6B5308-6B54-4E5B-8185-C4F567049C3B}" type="slidenum">
              <a:rPr lang="en-US" smtClean="0"/>
              <a:pPr>
                <a:defRPr/>
              </a:pPr>
              <a:t>15</a:t>
            </a:fld>
            <a:endParaRPr lang="en-US" dirty="0"/>
          </a:p>
        </p:txBody>
      </p:sp>
      <p:sp>
        <p:nvSpPr>
          <p:cNvPr id="5" name="Rectangle 4">
            <a:extLst>
              <a:ext uri="{FF2B5EF4-FFF2-40B4-BE49-F238E27FC236}">
                <a16:creationId xmlns:a16="http://schemas.microsoft.com/office/drawing/2014/main" id="{37624A22-73AD-1CE4-8ED4-D4DB6D89FBF1}"/>
              </a:ext>
            </a:extLst>
          </p:cNvPr>
          <p:cNvSpPr/>
          <p:nvPr/>
        </p:nvSpPr>
        <p:spPr>
          <a:xfrm>
            <a:off x="838198" y="1159536"/>
            <a:ext cx="3657600" cy="10433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accent6">
                    <a:lumMod val="75000"/>
                  </a:schemeClr>
                </a:solidFill>
              </a:rPr>
              <a:t>// Thread block Code</a:t>
            </a:r>
          </a:p>
          <a:p>
            <a:r>
              <a:rPr lang="en-US" sz="2000" dirty="0">
                <a:solidFill>
                  <a:schemeClr val="tx1"/>
                </a:solidFill>
                <a:latin typeface="Consolas" panose="020B0609020204030204" pitchFamily="49" charset="0"/>
              </a:rPr>
              <a:t>i0: add r0 r2 r4</a:t>
            </a:r>
          </a:p>
          <a:p>
            <a:r>
              <a:rPr lang="en-US" sz="2000" dirty="0">
                <a:solidFill>
                  <a:schemeClr val="tx1"/>
                </a:solidFill>
                <a:latin typeface="Consolas" panose="020B0609020204030204" pitchFamily="49" charset="0"/>
              </a:rPr>
              <a:t>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 r3 r4 r5 </a:t>
            </a:r>
          </a:p>
        </p:txBody>
      </p:sp>
      <p:sp>
        <p:nvSpPr>
          <p:cNvPr id="6" name="Rectangle 5">
            <a:extLst>
              <a:ext uri="{FF2B5EF4-FFF2-40B4-BE49-F238E27FC236}">
                <a16:creationId xmlns:a16="http://schemas.microsoft.com/office/drawing/2014/main" id="{D5F48A23-BE31-08DA-6F61-A61A4FD76425}"/>
              </a:ext>
            </a:extLst>
          </p:cNvPr>
          <p:cNvSpPr/>
          <p:nvPr/>
        </p:nvSpPr>
        <p:spPr>
          <a:xfrm>
            <a:off x="838200" y="2710633"/>
            <a:ext cx="3657600" cy="7228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W0:i0: add r0 r2 r4</a:t>
            </a:r>
          </a:p>
          <a:p>
            <a:r>
              <a:rPr lang="en-US" sz="2000" dirty="0">
                <a:solidFill>
                  <a:schemeClr val="tx1"/>
                </a:solidFill>
                <a:latin typeface="Consolas" panose="020B0609020204030204" pitchFamily="49" charset="0"/>
              </a:rPr>
              <a:t>W0:i1: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 r3 r4 r5 </a:t>
            </a:r>
          </a:p>
        </p:txBody>
      </p:sp>
      <p:sp>
        <p:nvSpPr>
          <p:cNvPr id="7" name="Rectangle 6">
            <a:extLst>
              <a:ext uri="{FF2B5EF4-FFF2-40B4-BE49-F238E27FC236}">
                <a16:creationId xmlns:a16="http://schemas.microsoft.com/office/drawing/2014/main" id="{50847DC9-19CD-8D27-EEC4-A0A4AF8B0E14}"/>
              </a:ext>
            </a:extLst>
          </p:cNvPr>
          <p:cNvSpPr/>
          <p:nvPr/>
        </p:nvSpPr>
        <p:spPr>
          <a:xfrm>
            <a:off x="838200" y="3529460"/>
            <a:ext cx="3657600" cy="7228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W1:i0: add r0 r2 r4</a:t>
            </a:r>
          </a:p>
          <a:p>
            <a:r>
              <a:rPr lang="en-US" sz="2000" dirty="0">
                <a:solidFill>
                  <a:schemeClr val="tx1"/>
                </a:solidFill>
                <a:latin typeface="Consolas" panose="020B0609020204030204" pitchFamily="49" charset="0"/>
              </a:rPr>
              <a:t>W1:i1: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 r3 r4 r5 </a:t>
            </a:r>
          </a:p>
        </p:txBody>
      </p:sp>
      <p:sp>
        <p:nvSpPr>
          <p:cNvPr id="8" name="Rectangle 7">
            <a:extLst>
              <a:ext uri="{FF2B5EF4-FFF2-40B4-BE49-F238E27FC236}">
                <a16:creationId xmlns:a16="http://schemas.microsoft.com/office/drawing/2014/main" id="{4B8CE221-EC84-B011-FFC2-CAFCC95C9A0C}"/>
              </a:ext>
            </a:extLst>
          </p:cNvPr>
          <p:cNvSpPr/>
          <p:nvPr/>
        </p:nvSpPr>
        <p:spPr>
          <a:xfrm>
            <a:off x="838199" y="4348287"/>
            <a:ext cx="3657600" cy="7228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W2:i0: add r0 r2 r4</a:t>
            </a:r>
          </a:p>
          <a:p>
            <a:r>
              <a:rPr lang="en-US" sz="2000" dirty="0">
                <a:solidFill>
                  <a:schemeClr val="tx1"/>
                </a:solidFill>
                <a:latin typeface="Consolas" panose="020B0609020204030204" pitchFamily="49" charset="0"/>
              </a:rPr>
              <a:t>W2:i1: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 r3 r4 r5 </a:t>
            </a:r>
          </a:p>
        </p:txBody>
      </p:sp>
      <p:sp>
        <p:nvSpPr>
          <p:cNvPr id="10" name="Arrow: Down 9">
            <a:extLst>
              <a:ext uri="{FF2B5EF4-FFF2-40B4-BE49-F238E27FC236}">
                <a16:creationId xmlns:a16="http://schemas.microsoft.com/office/drawing/2014/main" id="{2B6C3237-1311-47FC-587D-DAEC393447EF}"/>
              </a:ext>
            </a:extLst>
          </p:cNvPr>
          <p:cNvSpPr/>
          <p:nvPr/>
        </p:nvSpPr>
        <p:spPr>
          <a:xfrm>
            <a:off x="2294393" y="2202890"/>
            <a:ext cx="433952" cy="507743"/>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105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66037-EB6D-903D-B826-AEDA5023E0C5}"/>
              </a:ext>
            </a:extLst>
          </p:cNvPr>
          <p:cNvSpPr>
            <a:spLocks noGrp="1"/>
          </p:cNvSpPr>
          <p:nvPr>
            <p:ph type="title"/>
          </p:nvPr>
        </p:nvSpPr>
        <p:spPr/>
        <p:txBody>
          <a:bodyPr/>
          <a:lstStyle/>
          <a:p>
            <a:r>
              <a:rPr lang="en-US" dirty="0"/>
              <a:t>Simple Operand Collector Example</a:t>
            </a:r>
          </a:p>
        </p:txBody>
      </p:sp>
      <p:sp>
        <p:nvSpPr>
          <p:cNvPr id="4" name="Slide Number Placeholder 3">
            <a:extLst>
              <a:ext uri="{FF2B5EF4-FFF2-40B4-BE49-F238E27FC236}">
                <a16:creationId xmlns:a16="http://schemas.microsoft.com/office/drawing/2014/main" id="{38129DAC-A6B8-5D3C-D9E7-092F3D2F0B6B}"/>
              </a:ext>
            </a:extLst>
          </p:cNvPr>
          <p:cNvSpPr>
            <a:spLocks noGrp="1"/>
          </p:cNvSpPr>
          <p:nvPr>
            <p:ph type="sldNum" sz="quarter" idx="12"/>
          </p:nvPr>
        </p:nvSpPr>
        <p:spPr/>
        <p:txBody>
          <a:bodyPr/>
          <a:lstStyle/>
          <a:p>
            <a:pPr>
              <a:defRPr/>
            </a:pPr>
            <a:fld id="{6C6B5308-6B54-4E5B-8185-C4F567049C3B}" type="slidenum">
              <a:rPr lang="en-US" smtClean="0"/>
              <a:pPr>
                <a:defRPr/>
              </a:pPr>
              <a:t>16</a:t>
            </a:fld>
            <a:endParaRPr lang="en-US" dirty="0"/>
          </a:p>
        </p:txBody>
      </p:sp>
      <p:sp>
        <p:nvSpPr>
          <p:cNvPr id="5" name="Rectangle 4">
            <a:extLst>
              <a:ext uri="{FF2B5EF4-FFF2-40B4-BE49-F238E27FC236}">
                <a16:creationId xmlns:a16="http://schemas.microsoft.com/office/drawing/2014/main" id="{37624A22-73AD-1CE4-8ED4-D4DB6D89FBF1}"/>
              </a:ext>
            </a:extLst>
          </p:cNvPr>
          <p:cNvSpPr/>
          <p:nvPr/>
        </p:nvSpPr>
        <p:spPr>
          <a:xfrm>
            <a:off x="838197" y="1159536"/>
            <a:ext cx="3657600" cy="10433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accent6">
                    <a:lumMod val="75000"/>
                  </a:schemeClr>
                </a:solidFill>
              </a:rPr>
              <a:t>// Thread block Code</a:t>
            </a:r>
          </a:p>
          <a:p>
            <a:r>
              <a:rPr lang="en-US" sz="2000" dirty="0">
                <a:solidFill>
                  <a:schemeClr val="tx1"/>
                </a:solidFill>
                <a:latin typeface="Consolas" panose="020B0609020204030204" pitchFamily="49" charset="0"/>
              </a:rPr>
              <a:t>i0: add r0 r2 r4</a:t>
            </a:r>
          </a:p>
          <a:p>
            <a:r>
              <a:rPr lang="en-US" sz="2000" dirty="0">
                <a:solidFill>
                  <a:schemeClr val="tx1"/>
                </a:solidFill>
                <a:latin typeface="Consolas" panose="020B0609020204030204" pitchFamily="49" charset="0"/>
              </a:rPr>
              <a:t>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 r3 r4 r5 </a:t>
            </a:r>
          </a:p>
        </p:txBody>
      </p:sp>
      <p:sp>
        <p:nvSpPr>
          <p:cNvPr id="6" name="Rectangle 5">
            <a:extLst>
              <a:ext uri="{FF2B5EF4-FFF2-40B4-BE49-F238E27FC236}">
                <a16:creationId xmlns:a16="http://schemas.microsoft.com/office/drawing/2014/main" id="{D5F48A23-BE31-08DA-6F61-A61A4FD76425}"/>
              </a:ext>
            </a:extLst>
          </p:cNvPr>
          <p:cNvSpPr/>
          <p:nvPr/>
        </p:nvSpPr>
        <p:spPr>
          <a:xfrm>
            <a:off x="838199" y="2710633"/>
            <a:ext cx="3657600" cy="7228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W0:i0: add r0</a:t>
            </a:r>
            <a:r>
              <a:rPr lang="en-US" sz="2000" baseline="-25000" dirty="0">
                <a:solidFill>
                  <a:srgbClr val="FF0000"/>
                </a:solidFill>
                <a:latin typeface="Consolas" panose="020B0609020204030204" pitchFamily="49" charset="0"/>
              </a:rPr>
              <a:t>0</a:t>
            </a:r>
            <a:r>
              <a:rPr lang="en-US" sz="2000" dirty="0">
                <a:solidFill>
                  <a:schemeClr val="tx1"/>
                </a:solidFill>
                <a:latin typeface="Consolas" panose="020B0609020204030204" pitchFamily="49" charset="0"/>
              </a:rPr>
              <a:t> r2</a:t>
            </a:r>
            <a:r>
              <a:rPr lang="en-US" sz="2000" baseline="-25000" dirty="0">
                <a:solidFill>
                  <a:srgbClr val="FF0000"/>
                </a:solidFill>
                <a:latin typeface="Consolas" panose="020B0609020204030204" pitchFamily="49" charset="0"/>
              </a:rPr>
              <a:t>0</a:t>
            </a:r>
            <a:r>
              <a:rPr lang="en-US" sz="2000" dirty="0">
                <a:solidFill>
                  <a:schemeClr val="tx1"/>
                </a:solidFill>
                <a:latin typeface="Consolas" panose="020B0609020204030204" pitchFamily="49" charset="0"/>
              </a:rPr>
              <a:t> r4</a:t>
            </a:r>
            <a:r>
              <a:rPr lang="en-US" sz="2000" baseline="-25000" dirty="0">
                <a:solidFill>
                  <a:srgbClr val="FF0000"/>
                </a:solidFill>
                <a:latin typeface="Consolas" panose="020B0609020204030204" pitchFamily="49" charset="0"/>
              </a:rPr>
              <a:t>0</a:t>
            </a:r>
          </a:p>
          <a:p>
            <a:r>
              <a:rPr lang="en-US" sz="2000" dirty="0">
                <a:solidFill>
                  <a:schemeClr val="tx1"/>
                </a:solidFill>
                <a:latin typeface="Consolas" panose="020B0609020204030204" pitchFamily="49" charset="0"/>
              </a:rPr>
              <a:t>W0:i1: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a:t>
            </a:r>
            <a:r>
              <a:rPr lang="en-US" sz="2000" baseline="-25000" dirty="0">
                <a:solidFill>
                  <a:srgbClr val="FF0000"/>
                </a:solidFill>
                <a:latin typeface="Consolas" panose="020B0609020204030204" pitchFamily="49" charset="0"/>
              </a:rPr>
              <a:t>1</a:t>
            </a:r>
            <a:r>
              <a:rPr lang="en-US" sz="2000" dirty="0">
                <a:solidFill>
                  <a:schemeClr val="tx1"/>
                </a:solidFill>
                <a:latin typeface="Consolas" panose="020B0609020204030204" pitchFamily="49" charset="0"/>
              </a:rPr>
              <a:t> r4</a:t>
            </a:r>
            <a:r>
              <a:rPr lang="en-US" sz="2000" baseline="-25000" dirty="0">
                <a:solidFill>
                  <a:srgbClr val="FF0000"/>
                </a:solidFill>
                <a:latin typeface="Consolas" panose="020B0609020204030204" pitchFamily="49" charset="0"/>
              </a:rPr>
              <a:t>0</a:t>
            </a:r>
            <a:r>
              <a:rPr lang="en-US" sz="2000" dirty="0">
                <a:solidFill>
                  <a:schemeClr val="tx1"/>
                </a:solidFill>
                <a:latin typeface="Consolas" panose="020B0609020204030204" pitchFamily="49" charset="0"/>
              </a:rPr>
              <a:t> r5</a:t>
            </a:r>
            <a:r>
              <a:rPr lang="en-US" sz="2000" baseline="-25000" dirty="0">
                <a:solidFill>
                  <a:srgbClr val="FF0000"/>
                </a:solidFill>
                <a:latin typeface="Consolas" panose="020B0609020204030204" pitchFamily="49" charset="0"/>
              </a:rPr>
              <a:t>1</a:t>
            </a:r>
            <a:r>
              <a:rPr lang="en-US" sz="2000" dirty="0">
                <a:solidFill>
                  <a:schemeClr val="tx1"/>
                </a:solidFill>
                <a:latin typeface="Consolas" panose="020B0609020204030204" pitchFamily="49" charset="0"/>
              </a:rPr>
              <a:t> r1</a:t>
            </a:r>
            <a:r>
              <a:rPr lang="en-US" sz="2000" baseline="-25000" dirty="0">
                <a:solidFill>
                  <a:srgbClr val="FF0000"/>
                </a:solidFill>
                <a:latin typeface="Consolas" panose="020B0609020204030204" pitchFamily="49" charset="0"/>
              </a:rPr>
              <a:t>1</a:t>
            </a:r>
            <a:r>
              <a:rPr lang="en-US" sz="2000" dirty="0">
                <a:solidFill>
                  <a:schemeClr val="tx1"/>
                </a:solidFill>
                <a:latin typeface="Consolas" panose="020B0609020204030204" pitchFamily="49" charset="0"/>
              </a:rPr>
              <a:t> </a:t>
            </a:r>
          </a:p>
        </p:txBody>
      </p:sp>
      <p:sp>
        <p:nvSpPr>
          <p:cNvPr id="7" name="Rectangle 6">
            <a:extLst>
              <a:ext uri="{FF2B5EF4-FFF2-40B4-BE49-F238E27FC236}">
                <a16:creationId xmlns:a16="http://schemas.microsoft.com/office/drawing/2014/main" id="{50847DC9-19CD-8D27-EEC4-A0A4AF8B0E14}"/>
              </a:ext>
            </a:extLst>
          </p:cNvPr>
          <p:cNvSpPr/>
          <p:nvPr/>
        </p:nvSpPr>
        <p:spPr>
          <a:xfrm>
            <a:off x="838198" y="3529460"/>
            <a:ext cx="3657600" cy="7228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W1:i0: add r0</a:t>
            </a:r>
            <a:r>
              <a:rPr lang="en-US" sz="2000" baseline="-25000" dirty="0">
                <a:solidFill>
                  <a:srgbClr val="FF0000"/>
                </a:solidFill>
                <a:latin typeface="Consolas" panose="020B0609020204030204" pitchFamily="49" charset="0"/>
              </a:rPr>
              <a:t>1</a:t>
            </a:r>
            <a:r>
              <a:rPr lang="en-US" sz="2000" dirty="0">
                <a:solidFill>
                  <a:schemeClr val="tx1"/>
                </a:solidFill>
                <a:latin typeface="Consolas" panose="020B0609020204030204" pitchFamily="49" charset="0"/>
              </a:rPr>
              <a:t> r2</a:t>
            </a:r>
            <a:r>
              <a:rPr lang="en-US" sz="2000" baseline="-25000" dirty="0">
                <a:solidFill>
                  <a:srgbClr val="FF0000"/>
                </a:solidFill>
                <a:latin typeface="Consolas" panose="020B0609020204030204" pitchFamily="49" charset="0"/>
              </a:rPr>
              <a:t>1</a:t>
            </a:r>
            <a:r>
              <a:rPr lang="en-US" sz="2000" dirty="0">
                <a:solidFill>
                  <a:schemeClr val="tx1"/>
                </a:solidFill>
                <a:latin typeface="Consolas" panose="020B0609020204030204" pitchFamily="49" charset="0"/>
              </a:rPr>
              <a:t> r4</a:t>
            </a:r>
            <a:r>
              <a:rPr lang="en-US" sz="2000" baseline="-25000" dirty="0">
                <a:solidFill>
                  <a:srgbClr val="FF0000"/>
                </a:solidFill>
                <a:latin typeface="Consolas" panose="020B0609020204030204" pitchFamily="49" charset="0"/>
              </a:rPr>
              <a:t>1</a:t>
            </a:r>
          </a:p>
          <a:p>
            <a:r>
              <a:rPr lang="en-US" sz="2000" dirty="0">
                <a:solidFill>
                  <a:schemeClr val="tx1"/>
                </a:solidFill>
                <a:latin typeface="Consolas" panose="020B0609020204030204" pitchFamily="49" charset="0"/>
              </a:rPr>
              <a:t>W1:i1: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a:t>
            </a:r>
            <a:r>
              <a:rPr lang="en-US" sz="2000" baseline="-25000" dirty="0">
                <a:solidFill>
                  <a:srgbClr val="FF0000"/>
                </a:solidFill>
                <a:latin typeface="Consolas" panose="020B0609020204030204" pitchFamily="49" charset="0"/>
              </a:rPr>
              <a:t>0</a:t>
            </a:r>
            <a:r>
              <a:rPr lang="en-US" sz="2000" dirty="0">
                <a:solidFill>
                  <a:schemeClr val="tx1"/>
                </a:solidFill>
                <a:latin typeface="Consolas" panose="020B0609020204030204" pitchFamily="49" charset="0"/>
              </a:rPr>
              <a:t> r4</a:t>
            </a:r>
            <a:r>
              <a:rPr lang="en-US" sz="2000" baseline="-25000" dirty="0">
                <a:solidFill>
                  <a:srgbClr val="FF0000"/>
                </a:solidFill>
                <a:latin typeface="Consolas" panose="020B0609020204030204" pitchFamily="49" charset="0"/>
              </a:rPr>
              <a:t>1</a:t>
            </a:r>
            <a:r>
              <a:rPr lang="en-US" sz="2000" dirty="0">
                <a:solidFill>
                  <a:schemeClr val="tx1"/>
                </a:solidFill>
                <a:latin typeface="Consolas" panose="020B0609020204030204" pitchFamily="49" charset="0"/>
              </a:rPr>
              <a:t> r5</a:t>
            </a:r>
            <a:r>
              <a:rPr lang="en-US" sz="2000" baseline="-25000" dirty="0">
                <a:solidFill>
                  <a:srgbClr val="FF0000"/>
                </a:solidFill>
                <a:latin typeface="Consolas" panose="020B0609020204030204" pitchFamily="49" charset="0"/>
              </a:rPr>
              <a:t>0</a:t>
            </a:r>
            <a:r>
              <a:rPr lang="en-US" sz="2000" dirty="0">
                <a:solidFill>
                  <a:schemeClr val="tx1"/>
                </a:solidFill>
                <a:latin typeface="Consolas" panose="020B0609020204030204" pitchFamily="49" charset="0"/>
              </a:rPr>
              <a:t> r1</a:t>
            </a:r>
            <a:r>
              <a:rPr lang="en-US" sz="2000" baseline="-25000" dirty="0">
                <a:solidFill>
                  <a:srgbClr val="FF0000"/>
                </a:solidFill>
                <a:latin typeface="Consolas" panose="020B0609020204030204" pitchFamily="49" charset="0"/>
              </a:rPr>
              <a:t>0</a:t>
            </a:r>
            <a:endParaRPr lang="en-US" sz="20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4B8CE221-EC84-B011-FFC2-CAFCC95C9A0C}"/>
              </a:ext>
            </a:extLst>
          </p:cNvPr>
          <p:cNvSpPr/>
          <p:nvPr/>
        </p:nvSpPr>
        <p:spPr>
          <a:xfrm>
            <a:off x="838197" y="4348287"/>
            <a:ext cx="3657600" cy="7228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W2:i0: add r0</a:t>
            </a:r>
            <a:r>
              <a:rPr lang="en-US" sz="2000" baseline="-25000" dirty="0">
                <a:solidFill>
                  <a:srgbClr val="FF0000"/>
                </a:solidFill>
                <a:latin typeface="Consolas" panose="020B0609020204030204" pitchFamily="49" charset="0"/>
              </a:rPr>
              <a:t>0</a:t>
            </a:r>
            <a:r>
              <a:rPr lang="en-US" sz="2000" dirty="0">
                <a:solidFill>
                  <a:schemeClr val="tx1"/>
                </a:solidFill>
                <a:latin typeface="Consolas" panose="020B0609020204030204" pitchFamily="49" charset="0"/>
              </a:rPr>
              <a:t> r2</a:t>
            </a:r>
            <a:r>
              <a:rPr lang="en-US" sz="2000" baseline="-25000" dirty="0">
                <a:solidFill>
                  <a:srgbClr val="FF0000"/>
                </a:solidFill>
                <a:latin typeface="Consolas" panose="020B0609020204030204" pitchFamily="49" charset="0"/>
              </a:rPr>
              <a:t>0</a:t>
            </a:r>
            <a:r>
              <a:rPr lang="en-US" sz="2000" dirty="0">
                <a:solidFill>
                  <a:schemeClr val="tx1"/>
                </a:solidFill>
                <a:latin typeface="Consolas" panose="020B0609020204030204" pitchFamily="49" charset="0"/>
              </a:rPr>
              <a:t> r4</a:t>
            </a:r>
            <a:r>
              <a:rPr lang="en-US" sz="2000" baseline="-25000" dirty="0">
                <a:solidFill>
                  <a:srgbClr val="FF0000"/>
                </a:solidFill>
                <a:latin typeface="Consolas" panose="020B0609020204030204" pitchFamily="49" charset="0"/>
              </a:rPr>
              <a:t>0</a:t>
            </a:r>
          </a:p>
          <a:p>
            <a:r>
              <a:rPr lang="en-US" sz="2000" dirty="0">
                <a:solidFill>
                  <a:schemeClr val="tx1"/>
                </a:solidFill>
                <a:latin typeface="Consolas" panose="020B0609020204030204" pitchFamily="49" charset="0"/>
              </a:rPr>
              <a:t>W2:i1: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a:t>
            </a:r>
            <a:r>
              <a:rPr lang="en-US" sz="2000" baseline="-25000" dirty="0">
                <a:solidFill>
                  <a:srgbClr val="FF0000"/>
                </a:solidFill>
                <a:latin typeface="Consolas" panose="020B0609020204030204" pitchFamily="49" charset="0"/>
              </a:rPr>
              <a:t>1</a:t>
            </a:r>
            <a:r>
              <a:rPr lang="en-US" sz="2000" dirty="0">
                <a:solidFill>
                  <a:schemeClr val="tx1"/>
                </a:solidFill>
                <a:latin typeface="Consolas" panose="020B0609020204030204" pitchFamily="49" charset="0"/>
              </a:rPr>
              <a:t> r4</a:t>
            </a:r>
            <a:r>
              <a:rPr lang="en-US" sz="2000" baseline="-25000" dirty="0">
                <a:solidFill>
                  <a:srgbClr val="FF0000"/>
                </a:solidFill>
                <a:latin typeface="Consolas" panose="020B0609020204030204" pitchFamily="49" charset="0"/>
              </a:rPr>
              <a:t>0</a:t>
            </a:r>
            <a:r>
              <a:rPr lang="en-US" sz="2000" dirty="0">
                <a:solidFill>
                  <a:schemeClr val="tx1"/>
                </a:solidFill>
                <a:latin typeface="Consolas" panose="020B0609020204030204" pitchFamily="49" charset="0"/>
              </a:rPr>
              <a:t> r5</a:t>
            </a:r>
            <a:r>
              <a:rPr lang="en-US" sz="2000" baseline="-25000" dirty="0">
                <a:solidFill>
                  <a:srgbClr val="FF0000"/>
                </a:solidFill>
                <a:latin typeface="Consolas" panose="020B0609020204030204" pitchFamily="49" charset="0"/>
              </a:rPr>
              <a:t>1</a:t>
            </a:r>
            <a:r>
              <a:rPr lang="en-US" sz="2000" dirty="0">
                <a:solidFill>
                  <a:schemeClr val="tx1"/>
                </a:solidFill>
                <a:latin typeface="Consolas" panose="020B0609020204030204" pitchFamily="49" charset="0"/>
              </a:rPr>
              <a:t> r1</a:t>
            </a:r>
            <a:r>
              <a:rPr lang="en-US" sz="2000" baseline="-25000" dirty="0">
                <a:solidFill>
                  <a:srgbClr val="FF0000"/>
                </a:solidFill>
                <a:latin typeface="Consolas" panose="020B0609020204030204" pitchFamily="49" charset="0"/>
              </a:rPr>
              <a:t>1</a:t>
            </a:r>
            <a:endParaRPr lang="en-US" sz="2000" dirty="0">
              <a:solidFill>
                <a:schemeClr val="tx1"/>
              </a:solidFill>
              <a:latin typeface="Consolas" panose="020B0609020204030204" pitchFamily="49" charset="0"/>
            </a:endParaRPr>
          </a:p>
        </p:txBody>
      </p:sp>
      <p:sp>
        <p:nvSpPr>
          <p:cNvPr id="10" name="Arrow: Down 9">
            <a:extLst>
              <a:ext uri="{FF2B5EF4-FFF2-40B4-BE49-F238E27FC236}">
                <a16:creationId xmlns:a16="http://schemas.microsoft.com/office/drawing/2014/main" id="{2B6C3237-1311-47FC-587D-DAEC393447EF}"/>
              </a:ext>
            </a:extLst>
          </p:cNvPr>
          <p:cNvSpPr/>
          <p:nvPr/>
        </p:nvSpPr>
        <p:spPr>
          <a:xfrm>
            <a:off x="2294393" y="2202890"/>
            <a:ext cx="433952" cy="50774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5AE1E9-9F62-B0B7-1574-0EBD946552A2}"/>
              </a:ext>
            </a:extLst>
          </p:cNvPr>
          <p:cNvSpPr txBox="1"/>
          <p:nvPr/>
        </p:nvSpPr>
        <p:spPr>
          <a:xfrm>
            <a:off x="838198" y="5236799"/>
            <a:ext cx="3935280" cy="646331"/>
          </a:xfrm>
          <a:prstGeom prst="rect">
            <a:avLst/>
          </a:prstGeom>
          <a:noFill/>
        </p:spPr>
        <p:txBody>
          <a:bodyPr wrap="square" rtlCol="0">
            <a:spAutoFit/>
          </a:bodyPr>
          <a:lstStyle/>
          <a:p>
            <a:r>
              <a:rPr lang="en-US" dirty="0">
                <a:solidFill>
                  <a:srgbClr val="FF0000"/>
                </a:solidFill>
              </a:rPr>
              <a:t>Simple Register Swizzling: </a:t>
            </a:r>
          </a:p>
          <a:p>
            <a:r>
              <a:rPr lang="en-US" dirty="0" err="1">
                <a:solidFill>
                  <a:srgbClr val="FF0000"/>
                </a:solidFill>
                <a:latin typeface="Consolas" panose="020B0609020204030204" pitchFamily="49" charset="0"/>
              </a:rPr>
              <a:t>bankID</a:t>
            </a:r>
            <a:r>
              <a:rPr lang="en-US" dirty="0">
                <a:solidFill>
                  <a:srgbClr val="FF0000"/>
                </a:solidFill>
                <a:latin typeface="Consolas" panose="020B0609020204030204" pitchFamily="49" charset="0"/>
              </a:rPr>
              <a:t> = (</a:t>
            </a:r>
            <a:r>
              <a:rPr lang="en-US" dirty="0" err="1">
                <a:solidFill>
                  <a:srgbClr val="FF0000"/>
                </a:solidFill>
                <a:latin typeface="Consolas" panose="020B0609020204030204" pitchFamily="49" charset="0"/>
              </a:rPr>
              <a:t>regID</a:t>
            </a:r>
            <a:r>
              <a:rPr lang="en-US" dirty="0">
                <a:solidFill>
                  <a:srgbClr val="FF0000"/>
                </a:solidFill>
                <a:latin typeface="Consolas" panose="020B0609020204030204" pitchFamily="49" charset="0"/>
              </a:rPr>
              <a:t> + </a:t>
            </a:r>
            <a:r>
              <a:rPr lang="en-US" dirty="0" err="1">
                <a:solidFill>
                  <a:srgbClr val="FF0000"/>
                </a:solidFill>
                <a:latin typeface="Consolas" panose="020B0609020204030204" pitchFamily="49" charset="0"/>
              </a:rPr>
              <a:t>WarpID</a:t>
            </a:r>
            <a:r>
              <a:rPr lang="en-US" dirty="0">
                <a:solidFill>
                  <a:srgbClr val="FF0000"/>
                </a:solidFill>
                <a:latin typeface="Consolas" panose="020B0609020204030204" pitchFamily="49" charset="0"/>
              </a:rPr>
              <a:t>) % 2</a:t>
            </a:r>
            <a:endParaRPr lang="en-US" dirty="0">
              <a:solidFill>
                <a:srgbClr val="FF0000"/>
              </a:solidFill>
            </a:endParaRPr>
          </a:p>
        </p:txBody>
      </p:sp>
    </p:spTree>
    <p:extLst>
      <p:ext uri="{BB962C8B-B14F-4D97-AF65-F5344CB8AC3E}">
        <p14:creationId xmlns:p14="http://schemas.microsoft.com/office/powerpoint/2010/main" val="2046131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66037-EB6D-903D-B826-AEDA5023E0C5}"/>
              </a:ext>
            </a:extLst>
          </p:cNvPr>
          <p:cNvSpPr>
            <a:spLocks noGrp="1"/>
          </p:cNvSpPr>
          <p:nvPr>
            <p:ph type="title"/>
          </p:nvPr>
        </p:nvSpPr>
        <p:spPr/>
        <p:txBody>
          <a:bodyPr/>
          <a:lstStyle/>
          <a:p>
            <a:r>
              <a:rPr lang="en-US" dirty="0"/>
              <a:t>Simple Operand Collector Example</a:t>
            </a:r>
          </a:p>
        </p:txBody>
      </p:sp>
      <p:sp>
        <p:nvSpPr>
          <p:cNvPr id="4" name="Slide Number Placeholder 3">
            <a:extLst>
              <a:ext uri="{FF2B5EF4-FFF2-40B4-BE49-F238E27FC236}">
                <a16:creationId xmlns:a16="http://schemas.microsoft.com/office/drawing/2014/main" id="{38129DAC-A6B8-5D3C-D9E7-092F3D2F0B6B}"/>
              </a:ext>
            </a:extLst>
          </p:cNvPr>
          <p:cNvSpPr>
            <a:spLocks noGrp="1"/>
          </p:cNvSpPr>
          <p:nvPr>
            <p:ph type="sldNum" sz="quarter" idx="12"/>
          </p:nvPr>
        </p:nvSpPr>
        <p:spPr/>
        <p:txBody>
          <a:bodyPr/>
          <a:lstStyle/>
          <a:p>
            <a:pPr>
              <a:defRPr/>
            </a:pPr>
            <a:fld id="{6C6B5308-6B54-4E5B-8185-C4F567049C3B}" type="slidenum">
              <a:rPr lang="en-US" smtClean="0"/>
              <a:pPr>
                <a:defRPr/>
              </a:pPr>
              <a:t>17</a:t>
            </a:fld>
            <a:endParaRPr lang="en-US" dirty="0"/>
          </a:p>
        </p:txBody>
      </p:sp>
      <p:sp>
        <p:nvSpPr>
          <p:cNvPr id="5" name="Rectangle 4">
            <a:extLst>
              <a:ext uri="{FF2B5EF4-FFF2-40B4-BE49-F238E27FC236}">
                <a16:creationId xmlns:a16="http://schemas.microsoft.com/office/drawing/2014/main" id="{37624A22-73AD-1CE4-8ED4-D4DB6D89FBF1}"/>
              </a:ext>
            </a:extLst>
          </p:cNvPr>
          <p:cNvSpPr/>
          <p:nvPr/>
        </p:nvSpPr>
        <p:spPr>
          <a:xfrm>
            <a:off x="838197" y="1159536"/>
            <a:ext cx="3657600" cy="10433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accent6">
                    <a:lumMod val="75000"/>
                  </a:schemeClr>
                </a:solidFill>
              </a:rPr>
              <a:t>// Thread block Code</a:t>
            </a:r>
          </a:p>
          <a:p>
            <a:r>
              <a:rPr lang="en-US" sz="2000" dirty="0">
                <a:solidFill>
                  <a:schemeClr val="tx1"/>
                </a:solidFill>
                <a:latin typeface="Consolas" panose="020B0609020204030204" pitchFamily="49" charset="0"/>
              </a:rPr>
              <a:t>i0: add r0 r2 r4</a:t>
            </a:r>
          </a:p>
          <a:p>
            <a:r>
              <a:rPr lang="en-US" sz="2000" dirty="0">
                <a:solidFill>
                  <a:schemeClr val="tx1"/>
                </a:solidFill>
                <a:latin typeface="Consolas" panose="020B0609020204030204" pitchFamily="49" charset="0"/>
              </a:rPr>
              <a:t>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 r3 r4 r5 </a:t>
            </a:r>
          </a:p>
        </p:txBody>
      </p:sp>
      <p:sp>
        <p:nvSpPr>
          <p:cNvPr id="6" name="Rectangle 5">
            <a:extLst>
              <a:ext uri="{FF2B5EF4-FFF2-40B4-BE49-F238E27FC236}">
                <a16:creationId xmlns:a16="http://schemas.microsoft.com/office/drawing/2014/main" id="{D5F48A23-BE31-08DA-6F61-A61A4FD76425}"/>
              </a:ext>
            </a:extLst>
          </p:cNvPr>
          <p:cNvSpPr/>
          <p:nvPr/>
        </p:nvSpPr>
        <p:spPr>
          <a:xfrm>
            <a:off x="838199" y="2710633"/>
            <a:ext cx="3657600" cy="7228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W0:i0: add r0</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r2</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r4</a:t>
            </a:r>
            <a:r>
              <a:rPr lang="en-US" sz="2000" baseline="-25000" dirty="0">
                <a:solidFill>
                  <a:schemeClr val="tx1"/>
                </a:solidFill>
                <a:latin typeface="Consolas" panose="020B0609020204030204" pitchFamily="49" charset="0"/>
              </a:rPr>
              <a:t>0</a:t>
            </a:r>
          </a:p>
          <a:p>
            <a:r>
              <a:rPr lang="en-US" sz="2000" dirty="0">
                <a:solidFill>
                  <a:schemeClr val="tx1"/>
                </a:solidFill>
                <a:latin typeface="Consolas" panose="020B0609020204030204" pitchFamily="49" charset="0"/>
              </a:rPr>
              <a:t>W0:i1: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r4</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r5</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a:t>
            </a:r>
          </a:p>
        </p:txBody>
      </p:sp>
      <p:sp>
        <p:nvSpPr>
          <p:cNvPr id="7" name="Rectangle 6">
            <a:extLst>
              <a:ext uri="{FF2B5EF4-FFF2-40B4-BE49-F238E27FC236}">
                <a16:creationId xmlns:a16="http://schemas.microsoft.com/office/drawing/2014/main" id="{50847DC9-19CD-8D27-EEC4-A0A4AF8B0E14}"/>
              </a:ext>
            </a:extLst>
          </p:cNvPr>
          <p:cNvSpPr/>
          <p:nvPr/>
        </p:nvSpPr>
        <p:spPr>
          <a:xfrm>
            <a:off x="838198" y="3529460"/>
            <a:ext cx="3657600" cy="7228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W1:i0: add r0</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r2</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r4</a:t>
            </a:r>
            <a:r>
              <a:rPr lang="en-US" sz="2000" baseline="-25000" dirty="0">
                <a:solidFill>
                  <a:schemeClr val="tx1"/>
                </a:solidFill>
                <a:latin typeface="Consolas" panose="020B0609020204030204" pitchFamily="49" charset="0"/>
              </a:rPr>
              <a:t>1</a:t>
            </a:r>
          </a:p>
          <a:p>
            <a:r>
              <a:rPr lang="en-US" sz="2000" dirty="0">
                <a:solidFill>
                  <a:schemeClr val="tx1"/>
                </a:solidFill>
                <a:latin typeface="Consolas" panose="020B0609020204030204" pitchFamily="49" charset="0"/>
              </a:rPr>
              <a:t>W1:i1: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r4</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r5</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0</a:t>
            </a:r>
            <a:endParaRPr lang="en-US" sz="20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4B8CE221-EC84-B011-FFC2-CAFCC95C9A0C}"/>
              </a:ext>
            </a:extLst>
          </p:cNvPr>
          <p:cNvSpPr/>
          <p:nvPr/>
        </p:nvSpPr>
        <p:spPr>
          <a:xfrm>
            <a:off x="838197" y="4348287"/>
            <a:ext cx="3657600" cy="7228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W2:i0: add r0</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r2</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r4</a:t>
            </a:r>
            <a:r>
              <a:rPr lang="en-US" sz="2000" baseline="-25000" dirty="0">
                <a:solidFill>
                  <a:schemeClr val="tx1"/>
                </a:solidFill>
                <a:latin typeface="Consolas" panose="020B0609020204030204" pitchFamily="49" charset="0"/>
              </a:rPr>
              <a:t>0</a:t>
            </a:r>
          </a:p>
          <a:p>
            <a:r>
              <a:rPr lang="en-US" sz="2000" dirty="0">
                <a:solidFill>
                  <a:schemeClr val="tx1"/>
                </a:solidFill>
                <a:latin typeface="Consolas" panose="020B0609020204030204" pitchFamily="49" charset="0"/>
              </a:rPr>
              <a:t>W2:i1: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r4</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r5</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1</a:t>
            </a:r>
            <a:endParaRPr lang="en-US" sz="2000" dirty="0">
              <a:solidFill>
                <a:schemeClr val="tx1"/>
              </a:solidFill>
              <a:latin typeface="Consolas" panose="020B0609020204030204" pitchFamily="49" charset="0"/>
            </a:endParaRPr>
          </a:p>
        </p:txBody>
      </p:sp>
      <p:sp>
        <p:nvSpPr>
          <p:cNvPr id="10" name="Arrow: Down 9">
            <a:extLst>
              <a:ext uri="{FF2B5EF4-FFF2-40B4-BE49-F238E27FC236}">
                <a16:creationId xmlns:a16="http://schemas.microsoft.com/office/drawing/2014/main" id="{2B6C3237-1311-47FC-587D-DAEC393447EF}"/>
              </a:ext>
            </a:extLst>
          </p:cNvPr>
          <p:cNvSpPr/>
          <p:nvPr/>
        </p:nvSpPr>
        <p:spPr>
          <a:xfrm>
            <a:off x="2294393" y="2202890"/>
            <a:ext cx="433952" cy="50774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5AE1E9-9F62-B0B7-1574-0EBD946552A2}"/>
              </a:ext>
            </a:extLst>
          </p:cNvPr>
          <p:cNvSpPr txBox="1"/>
          <p:nvPr/>
        </p:nvSpPr>
        <p:spPr>
          <a:xfrm>
            <a:off x="838197" y="5236799"/>
            <a:ext cx="3981775" cy="646331"/>
          </a:xfrm>
          <a:prstGeom prst="rect">
            <a:avLst/>
          </a:prstGeom>
          <a:noFill/>
        </p:spPr>
        <p:txBody>
          <a:bodyPr wrap="square" rtlCol="0">
            <a:spAutoFit/>
          </a:bodyPr>
          <a:lstStyle/>
          <a:p>
            <a:r>
              <a:rPr lang="en-US" dirty="0"/>
              <a:t>Simple Register Swizzling: </a:t>
            </a:r>
          </a:p>
          <a:p>
            <a:r>
              <a:rPr lang="en-US" dirty="0" err="1">
                <a:latin typeface="Consolas" panose="020B0609020204030204" pitchFamily="49" charset="0"/>
              </a:rPr>
              <a:t>bankID</a:t>
            </a:r>
            <a:r>
              <a:rPr lang="en-US" dirty="0">
                <a:latin typeface="Consolas" panose="020B0609020204030204" pitchFamily="49" charset="0"/>
              </a:rPr>
              <a:t> = (</a:t>
            </a:r>
            <a:r>
              <a:rPr lang="en-US" dirty="0" err="1">
                <a:latin typeface="Consolas" panose="020B0609020204030204" pitchFamily="49" charset="0"/>
              </a:rPr>
              <a:t>regID</a:t>
            </a:r>
            <a:r>
              <a:rPr lang="en-US" dirty="0">
                <a:latin typeface="Consolas" panose="020B0609020204030204" pitchFamily="49" charset="0"/>
              </a:rPr>
              <a:t> + </a:t>
            </a:r>
            <a:r>
              <a:rPr lang="en-US" dirty="0" err="1">
                <a:latin typeface="Consolas" panose="020B0609020204030204" pitchFamily="49" charset="0"/>
              </a:rPr>
              <a:t>WarpID</a:t>
            </a:r>
            <a:r>
              <a:rPr lang="en-US" dirty="0">
                <a:latin typeface="Consolas" panose="020B0609020204030204" pitchFamily="49" charset="0"/>
              </a:rPr>
              <a:t>) % 2</a:t>
            </a:r>
            <a:endParaRPr lang="en-US" dirty="0"/>
          </a:p>
        </p:txBody>
      </p:sp>
      <p:grpSp>
        <p:nvGrpSpPr>
          <p:cNvPr id="19" name="Group 18">
            <a:extLst>
              <a:ext uri="{FF2B5EF4-FFF2-40B4-BE49-F238E27FC236}">
                <a16:creationId xmlns:a16="http://schemas.microsoft.com/office/drawing/2014/main" id="{791CAB1F-FFD7-D348-EEC1-863F19D30AC8}"/>
              </a:ext>
            </a:extLst>
          </p:cNvPr>
          <p:cNvGrpSpPr/>
          <p:nvPr/>
        </p:nvGrpSpPr>
        <p:grpSpPr>
          <a:xfrm>
            <a:off x="6096000" y="2202890"/>
            <a:ext cx="2743200" cy="1127398"/>
            <a:chOff x="6096000" y="2202890"/>
            <a:chExt cx="2743200" cy="1127398"/>
          </a:xfrm>
        </p:grpSpPr>
        <p:sp>
          <p:nvSpPr>
            <p:cNvPr id="12" name="Rectangle 11">
              <a:extLst>
                <a:ext uri="{FF2B5EF4-FFF2-40B4-BE49-F238E27FC236}">
                  <a16:creationId xmlns:a16="http://schemas.microsoft.com/office/drawing/2014/main" id="{7A954333-032E-42A9-6B9B-B991CF7D0329}"/>
                </a:ext>
              </a:extLst>
            </p:cNvPr>
            <p:cNvSpPr/>
            <p:nvPr/>
          </p:nvSpPr>
          <p:spPr>
            <a:xfrm>
              <a:off x="6096000" y="2607912"/>
              <a:ext cx="2743200" cy="7223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aseline="-25000" dirty="0">
                <a:solidFill>
                  <a:srgbClr val="FF0000"/>
                </a:solidFill>
                <a:latin typeface="Consolas" panose="020B0609020204030204" pitchFamily="49" charset="0"/>
              </a:endParaRPr>
            </a:p>
          </p:txBody>
        </p:sp>
        <p:sp>
          <p:nvSpPr>
            <p:cNvPr id="14" name="Rectangle 13">
              <a:extLst>
                <a:ext uri="{FF2B5EF4-FFF2-40B4-BE49-F238E27FC236}">
                  <a16:creationId xmlns:a16="http://schemas.microsoft.com/office/drawing/2014/main" id="{8E0D260C-0402-6831-5C01-D3DC1A5F419F}"/>
                </a:ext>
              </a:extLst>
            </p:cNvPr>
            <p:cNvSpPr/>
            <p:nvPr/>
          </p:nvSpPr>
          <p:spPr>
            <a:xfrm>
              <a:off x="6096000" y="2202890"/>
              <a:ext cx="2743200" cy="4050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aseline="-25000" dirty="0">
                <a:solidFill>
                  <a:schemeClr val="bg1"/>
                </a:solidFill>
              </a:endParaRPr>
            </a:p>
          </p:txBody>
        </p:sp>
        <p:sp>
          <p:nvSpPr>
            <p:cNvPr id="15" name="TextBox 14">
              <a:extLst>
                <a:ext uri="{FF2B5EF4-FFF2-40B4-BE49-F238E27FC236}">
                  <a16:creationId xmlns:a16="http://schemas.microsoft.com/office/drawing/2014/main" id="{EDEAD10B-CB7D-C7E7-7844-114E7577BE6A}"/>
                </a:ext>
              </a:extLst>
            </p:cNvPr>
            <p:cNvSpPr txBox="1"/>
            <p:nvPr/>
          </p:nvSpPr>
          <p:spPr>
            <a:xfrm>
              <a:off x="6096000" y="2238580"/>
              <a:ext cx="2743200" cy="369332"/>
            </a:xfrm>
            <a:prstGeom prst="rect">
              <a:avLst/>
            </a:prstGeom>
            <a:noFill/>
          </p:spPr>
          <p:txBody>
            <a:bodyPr wrap="square" rtlCol="0">
              <a:spAutoFit/>
            </a:bodyPr>
            <a:lstStyle/>
            <a:p>
              <a:pPr algn="ctr"/>
              <a:r>
                <a:rPr lang="en-US" dirty="0">
                  <a:solidFill>
                    <a:schemeClr val="bg1"/>
                  </a:solidFill>
                </a:rPr>
                <a:t>Collector Unit 0 (CU0)</a:t>
              </a:r>
            </a:p>
          </p:txBody>
        </p:sp>
      </p:grpSp>
      <p:grpSp>
        <p:nvGrpSpPr>
          <p:cNvPr id="20" name="Group 19">
            <a:extLst>
              <a:ext uri="{FF2B5EF4-FFF2-40B4-BE49-F238E27FC236}">
                <a16:creationId xmlns:a16="http://schemas.microsoft.com/office/drawing/2014/main" id="{B334A3EF-D65A-88CD-7806-6F4C2CB46C59}"/>
              </a:ext>
            </a:extLst>
          </p:cNvPr>
          <p:cNvGrpSpPr/>
          <p:nvPr/>
        </p:nvGrpSpPr>
        <p:grpSpPr>
          <a:xfrm>
            <a:off x="9029700" y="2202890"/>
            <a:ext cx="2743200" cy="1127398"/>
            <a:chOff x="6096000" y="2202890"/>
            <a:chExt cx="2743200" cy="1127398"/>
          </a:xfrm>
        </p:grpSpPr>
        <p:sp>
          <p:nvSpPr>
            <p:cNvPr id="21" name="Rectangle 20">
              <a:extLst>
                <a:ext uri="{FF2B5EF4-FFF2-40B4-BE49-F238E27FC236}">
                  <a16:creationId xmlns:a16="http://schemas.microsoft.com/office/drawing/2014/main" id="{B3004C0A-A38F-30C7-2D23-B718138DE0B1}"/>
                </a:ext>
              </a:extLst>
            </p:cNvPr>
            <p:cNvSpPr/>
            <p:nvPr/>
          </p:nvSpPr>
          <p:spPr>
            <a:xfrm>
              <a:off x="6096000" y="2607912"/>
              <a:ext cx="2743200" cy="7223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aseline="-25000" dirty="0">
                <a:solidFill>
                  <a:srgbClr val="FF0000"/>
                </a:solidFill>
                <a:latin typeface="Consolas" panose="020B0609020204030204" pitchFamily="49" charset="0"/>
              </a:endParaRPr>
            </a:p>
          </p:txBody>
        </p:sp>
        <p:sp>
          <p:nvSpPr>
            <p:cNvPr id="22" name="Rectangle 21">
              <a:extLst>
                <a:ext uri="{FF2B5EF4-FFF2-40B4-BE49-F238E27FC236}">
                  <a16:creationId xmlns:a16="http://schemas.microsoft.com/office/drawing/2014/main" id="{5B1AD024-DC85-AE5D-F2E0-D7DE89F143DD}"/>
                </a:ext>
              </a:extLst>
            </p:cNvPr>
            <p:cNvSpPr/>
            <p:nvPr/>
          </p:nvSpPr>
          <p:spPr>
            <a:xfrm>
              <a:off x="6096000" y="2202890"/>
              <a:ext cx="2743200" cy="4050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aseline="-25000" dirty="0">
                <a:solidFill>
                  <a:schemeClr val="bg1"/>
                </a:solidFill>
              </a:endParaRPr>
            </a:p>
          </p:txBody>
        </p:sp>
        <p:sp>
          <p:nvSpPr>
            <p:cNvPr id="23" name="TextBox 22">
              <a:extLst>
                <a:ext uri="{FF2B5EF4-FFF2-40B4-BE49-F238E27FC236}">
                  <a16:creationId xmlns:a16="http://schemas.microsoft.com/office/drawing/2014/main" id="{9174FDDC-9C63-09FB-F29A-CB8A9A358F3C}"/>
                </a:ext>
              </a:extLst>
            </p:cNvPr>
            <p:cNvSpPr txBox="1"/>
            <p:nvPr/>
          </p:nvSpPr>
          <p:spPr>
            <a:xfrm>
              <a:off x="6096000" y="2238580"/>
              <a:ext cx="2743200" cy="369332"/>
            </a:xfrm>
            <a:prstGeom prst="rect">
              <a:avLst/>
            </a:prstGeom>
            <a:noFill/>
          </p:spPr>
          <p:txBody>
            <a:bodyPr wrap="square" rtlCol="0">
              <a:spAutoFit/>
            </a:bodyPr>
            <a:lstStyle/>
            <a:p>
              <a:pPr algn="ctr"/>
              <a:r>
                <a:rPr lang="en-US" dirty="0">
                  <a:solidFill>
                    <a:schemeClr val="bg1"/>
                  </a:solidFill>
                </a:rPr>
                <a:t>Collector Unit 1 (CU1)</a:t>
              </a:r>
            </a:p>
          </p:txBody>
        </p:sp>
      </p:grpSp>
    </p:spTree>
    <p:extLst>
      <p:ext uri="{BB962C8B-B14F-4D97-AF65-F5344CB8AC3E}">
        <p14:creationId xmlns:p14="http://schemas.microsoft.com/office/powerpoint/2010/main" val="3960586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66037-EB6D-903D-B826-AEDA5023E0C5}"/>
              </a:ext>
            </a:extLst>
          </p:cNvPr>
          <p:cNvSpPr>
            <a:spLocks noGrp="1"/>
          </p:cNvSpPr>
          <p:nvPr>
            <p:ph type="title"/>
          </p:nvPr>
        </p:nvSpPr>
        <p:spPr/>
        <p:txBody>
          <a:bodyPr/>
          <a:lstStyle/>
          <a:p>
            <a:r>
              <a:rPr lang="en-US" dirty="0"/>
              <a:t>Simple Operand Collector Example</a:t>
            </a:r>
          </a:p>
        </p:txBody>
      </p:sp>
      <p:sp>
        <p:nvSpPr>
          <p:cNvPr id="4" name="Slide Number Placeholder 3">
            <a:extLst>
              <a:ext uri="{FF2B5EF4-FFF2-40B4-BE49-F238E27FC236}">
                <a16:creationId xmlns:a16="http://schemas.microsoft.com/office/drawing/2014/main" id="{38129DAC-A6B8-5D3C-D9E7-092F3D2F0B6B}"/>
              </a:ext>
            </a:extLst>
          </p:cNvPr>
          <p:cNvSpPr>
            <a:spLocks noGrp="1"/>
          </p:cNvSpPr>
          <p:nvPr>
            <p:ph type="sldNum" sz="quarter" idx="12"/>
          </p:nvPr>
        </p:nvSpPr>
        <p:spPr/>
        <p:txBody>
          <a:bodyPr/>
          <a:lstStyle/>
          <a:p>
            <a:pPr>
              <a:defRPr/>
            </a:pPr>
            <a:fld id="{6C6B5308-6B54-4E5B-8185-C4F567049C3B}" type="slidenum">
              <a:rPr lang="en-US" smtClean="0"/>
              <a:pPr>
                <a:defRPr/>
              </a:pPr>
              <a:t>18</a:t>
            </a:fld>
            <a:endParaRPr lang="en-US" dirty="0"/>
          </a:p>
        </p:txBody>
      </p:sp>
      <p:sp>
        <p:nvSpPr>
          <p:cNvPr id="5" name="Rectangle 4">
            <a:extLst>
              <a:ext uri="{FF2B5EF4-FFF2-40B4-BE49-F238E27FC236}">
                <a16:creationId xmlns:a16="http://schemas.microsoft.com/office/drawing/2014/main" id="{37624A22-73AD-1CE4-8ED4-D4DB6D89FBF1}"/>
              </a:ext>
            </a:extLst>
          </p:cNvPr>
          <p:cNvSpPr/>
          <p:nvPr/>
        </p:nvSpPr>
        <p:spPr>
          <a:xfrm>
            <a:off x="838197" y="1159536"/>
            <a:ext cx="3657600" cy="10433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accent6">
                    <a:lumMod val="75000"/>
                  </a:schemeClr>
                </a:solidFill>
              </a:rPr>
              <a:t>// Thread block Code</a:t>
            </a:r>
          </a:p>
          <a:p>
            <a:r>
              <a:rPr lang="en-US" sz="2000" dirty="0">
                <a:solidFill>
                  <a:schemeClr val="tx1"/>
                </a:solidFill>
                <a:latin typeface="Consolas" panose="020B0609020204030204" pitchFamily="49" charset="0"/>
              </a:rPr>
              <a:t>i0: add r0 r2 r4</a:t>
            </a:r>
          </a:p>
          <a:p>
            <a:r>
              <a:rPr lang="en-US" sz="2000" dirty="0">
                <a:solidFill>
                  <a:schemeClr val="tx1"/>
                </a:solidFill>
                <a:latin typeface="Consolas" panose="020B0609020204030204" pitchFamily="49" charset="0"/>
              </a:rPr>
              <a:t>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 r3 r4 r5 </a:t>
            </a:r>
          </a:p>
        </p:txBody>
      </p:sp>
      <p:sp>
        <p:nvSpPr>
          <p:cNvPr id="6" name="Rectangle 5">
            <a:extLst>
              <a:ext uri="{FF2B5EF4-FFF2-40B4-BE49-F238E27FC236}">
                <a16:creationId xmlns:a16="http://schemas.microsoft.com/office/drawing/2014/main" id="{D5F48A23-BE31-08DA-6F61-A61A4FD76425}"/>
              </a:ext>
            </a:extLst>
          </p:cNvPr>
          <p:cNvSpPr/>
          <p:nvPr/>
        </p:nvSpPr>
        <p:spPr>
          <a:xfrm>
            <a:off x="838199" y="2710633"/>
            <a:ext cx="3657600" cy="7228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W0:i0: add r0</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r2</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r4</a:t>
            </a:r>
            <a:r>
              <a:rPr lang="en-US" sz="2000" baseline="-25000" dirty="0">
                <a:solidFill>
                  <a:schemeClr val="tx1"/>
                </a:solidFill>
                <a:latin typeface="Consolas" panose="020B0609020204030204" pitchFamily="49" charset="0"/>
              </a:rPr>
              <a:t>0</a:t>
            </a:r>
          </a:p>
          <a:p>
            <a:r>
              <a:rPr lang="en-US" sz="2000" dirty="0">
                <a:solidFill>
                  <a:schemeClr val="tx1"/>
                </a:solidFill>
                <a:latin typeface="Consolas" panose="020B0609020204030204" pitchFamily="49" charset="0"/>
              </a:rPr>
              <a:t>W0:i1: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r4</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r5</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a:t>
            </a:r>
          </a:p>
        </p:txBody>
      </p:sp>
      <p:sp>
        <p:nvSpPr>
          <p:cNvPr id="7" name="Rectangle 6">
            <a:extLst>
              <a:ext uri="{FF2B5EF4-FFF2-40B4-BE49-F238E27FC236}">
                <a16:creationId xmlns:a16="http://schemas.microsoft.com/office/drawing/2014/main" id="{50847DC9-19CD-8D27-EEC4-A0A4AF8B0E14}"/>
              </a:ext>
            </a:extLst>
          </p:cNvPr>
          <p:cNvSpPr/>
          <p:nvPr/>
        </p:nvSpPr>
        <p:spPr>
          <a:xfrm>
            <a:off x="838198" y="3529460"/>
            <a:ext cx="3657600" cy="7228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W1:i1: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r4</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r5</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0</a:t>
            </a:r>
            <a:endParaRPr lang="en-US" sz="20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4B8CE221-EC84-B011-FFC2-CAFCC95C9A0C}"/>
              </a:ext>
            </a:extLst>
          </p:cNvPr>
          <p:cNvSpPr/>
          <p:nvPr/>
        </p:nvSpPr>
        <p:spPr>
          <a:xfrm>
            <a:off x="838197" y="4348287"/>
            <a:ext cx="3657600" cy="7228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W2:i0: add r0</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r2</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r4</a:t>
            </a:r>
            <a:r>
              <a:rPr lang="en-US" sz="2000" baseline="-25000" dirty="0">
                <a:solidFill>
                  <a:schemeClr val="tx1"/>
                </a:solidFill>
                <a:latin typeface="Consolas" panose="020B0609020204030204" pitchFamily="49" charset="0"/>
              </a:rPr>
              <a:t>0</a:t>
            </a:r>
          </a:p>
          <a:p>
            <a:r>
              <a:rPr lang="en-US" sz="2000" dirty="0">
                <a:solidFill>
                  <a:schemeClr val="tx1"/>
                </a:solidFill>
                <a:latin typeface="Consolas" panose="020B0609020204030204" pitchFamily="49" charset="0"/>
              </a:rPr>
              <a:t>W2:i1: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r4</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r5</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1</a:t>
            </a:r>
            <a:endParaRPr lang="en-US" sz="2000" dirty="0">
              <a:solidFill>
                <a:schemeClr val="tx1"/>
              </a:solidFill>
              <a:latin typeface="Consolas" panose="020B0609020204030204" pitchFamily="49" charset="0"/>
            </a:endParaRPr>
          </a:p>
        </p:txBody>
      </p:sp>
      <p:sp>
        <p:nvSpPr>
          <p:cNvPr id="10" name="Arrow: Down 9">
            <a:extLst>
              <a:ext uri="{FF2B5EF4-FFF2-40B4-BE49-F238E27FC236}">
                <a16:creationId xmlns:a16="http://schemas.microsoft.com/office/drawing/2014/main" id="{2B6C3237-1311-47FC-587D-DAEC393447EF}"/>
              </a:ext>
            </a:extLst>
          </p:cNvPr>
          <p:cNvSpPr/>
          <p:nvPr/>
        </p:nvSpPr>
        <p:spPr>
          <a:xfrm>
            <a:off x="2294393" y="2202890"/>
            <a:ext cx="433952" cy="50774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5AE1E9-9F62-B0B7-1574-0EBD946552A2}"/>
              </a:ext>
            </a:extLst>
          </p:cNvPr>
          <p:cNvSpPr txBox="1"/>
          <p:nvPr/>
        </p:nvSpPr>
        <p:spPr>
          <a:xfrm>
            <a:off x="838198" y="5236799"/>
            <a:ext cx="4105761" cy="646331"/>
          </a:xfrm>
          <a:prstGeom prst="rect">
            <a:avLst/>
          </a:prstGeom>
          <a:noFill/>
        </p:spPr>
        <p:txBody>
          <a:bodyPr wrap="square" rtlCol="0">
            <a:spAutoFit/>
          </a:bodyPr>
          <a:lstStyle/>
          <a:p>
            <a:r>
              <a:rPr lang="en-US" dirty="0"/>
              <a:t>Simple Register Swizzling: </a:t>
            </a:r>
          </a:p>
          <a:p>
            <a:r>
              <a:rPr lang="en-US" dirty="0" err="1">
                <a:latin typeface="Consolas" panose="020B0609020204030204" pitchFamily="49" charset="0"/>
              </a:rPr>
              <a:t>bankID</a:t>
            </a:r>
            <a:r>
              <a:rPr lang="en-US" dirty="0">
                <a:latin typeface="Consolas" panose="020B0609020204030204" pitchFamily="49" charset="0"/>
              </a:rPr>
              <a:t> = (</a:t>
            </a:r>
            <a:r>
              <a:rPr lang="en-US" dirty="0" err="1">
                <a:latin typeface="Consolas" panose="020B0609020204030204" pitchFamily="49" charset="0"/>
              </a:rPr>
              <a:t>regID</a:t>
            </a:r>
            <a:r>
              <a:rPr lang="en-US" dirty="0">
                <a:latin typeface="Consolas" panose="020B0609020204030204" pitchFamily="49" charset="0"/>
              </a:rPr>
              <a:t> + </a:t>
            </a:r>
            <a:r>
              <a:rPr lang="en-US" dirty="0" err="1">
                <a:latin typeface="Consolas" panose="020B0609020204030204" pitchFamily="49" charset="0"/>
              </a:rPr>
              <a:t>WarpID</a:t>
            </a:r>
            <a:r>
              <a:rPr lang="en-US" dirty="0">
                <a:latin typeface="Consolas" panose="020B0609020204030204" pitchFamily="49" charset="0"/>
              </a:rPr>
              <a:t>) % 2</a:t>
            </a:r>
            <a:endParaRPr lang="en-US" dirty="0"/>
          </a:p>
        </p:txBody>
      </p:sp>
      <p:grpSp>
        <p:nvGrpSpPr>
          <p:cNvPr id="19" name="Group 18">
            <a:extLst>
              <a:ext uri="{FF2B5EF4-FFF2-40B4-BE49-F238E27FC236}">
                <a16:creationId xmlns:a16="http://schemas.microsoft.com/office/drawing/2014/main" id="{791CAB1F-FFD7-D348-EEC1-863F19D30AC8}"/>
              </a:ext>
            </a:extLst>
          </p:cNvPr>
          <p:cNvGrpSpPr/>
          <p:nvPr/>
        </p:nvGrpSpPr>
        <p:grpSpPr>
          <a:xfrm>
            <a:off x="6096000" y="2202890"/>
            <a:ext cx="2743200" cy="1127398"/>
            <a:chOff x="6096000" y="2202890"/>
            <a:chExt cx="2743200" cy="1127398"/>
          </a:xfrm>
        </p:grpSpPr>
        <p:sp>
          <p:nvSpPr>
            <p:cNvPr id="12" name="Rectangle 11">
              <a:extLst>
                <a:ext uri="{FF2B5EF4-FFF2-40B4-BE49-F238E27FC236}">
                  <a16:creationId xmlns:a16="http://schemas.microsoft.com/office/drawing/2014/main" id="{7A954333-032E-42A9-6B9B-B991CF7D0329}"/>
                </a:ext>
              </a:extLst>
            </p:cNvPr>
            <p:cNvSpPr/>
            <p:nvPr/>
          </p:nvSpPr>
          <p:spPr>
            <a:xfrm>
              <a:off x="6096000" y="2607912"/>
              <a:ext cx="2743200" cy="7223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W1:i0: add </a:t>
              </a:r>
            </a:p>
            <a:p>
              <a:r>
                <a:rPr lang="en-US" sz="2000" dirty="0">
                  <a:solidFill>
                    <a:schemeClr val="tx1"/>
                  </a:solidFill>
                  <a:latin typeface="Consolas" panose="020B0609020204030204" pitchFamily="49" charset="0"/>
                </a:rPr>
                <a:t>r0</a:t>
              </a:r>
              <a:r>
                <a:rPr lang="en-US" sz="2000" baseline="-25000" dirty="0">
                  <a:solidFill>
                    <a:schemeClr val="tx1"/>
                  </a:solidFill>
                  <a:latin typeface="Consolas" panose="020B0609020204030204" pitchFamily="49" charset="0"/>
                </a:rPr>
                <a:t>1</a:t>
              </a:r>
              <a:r>
                <a:rPr lang="en-US" sz="2000" dirty="0">
                  <a:solidFill>
                    <a:srgbClr val="FF0000"/>
                  </a:solidFill>
                  <a:latin typeface="Consolas" panose="020B0609020204030204" pitchFamily="49" charset="0"/>
                </a:rPr>
                <a:t> r2</a:t>
              </a:r>
              <a:r>
                <a:rPr lang="en-US" sz="2000" baseline="-25000" dirty="0">
                  <a:solidFill>
                    <a:srgbClr val="FF0000"/>
                  </a:solidFill>
                  <a:latin typeface="Consolas" panose="020B0609020204030204" pitchFamily="49" charset="0"/>
                </a:rPr>
                <a:t>1</a:t>
              </a:r>
              <a:r>
                <a:rPr lang="en-US" sz="2000" dirty="0">
                  <a:solidFill>
                    <a:srgbClr val="FF0000"/>
                  </a:solidFill>
                  <a:latin typeface="Consolas" panose="020B0609020204030204" pitchFamily="49" charset="0"/>
                </a:rPr>
                <a:t> r4</a:t>
              </a:r>
              <a:r>
                <a:rPr lang="en-US" sz="2000" baseline="-25000" dirty="0">
                  <a:solidFill>
                    <a:srgbClr val="FF0000"/>
                  </a:solidFill>
                  <a:latin typeface="Consolas" panose="020B0609020204030204" pitchFamily="49" charset="0"/>
                </a:rPr>
                <a:t>1</a:t>
              </a:r>
            </a:p>
            <a:p>
              <a:endParaRPr lang="en-US" sz="2000" baseline="-25000" dirty="0">
                <a:solidFill>
                  <a:srgbClr val="FF0000"/>
                </a:solidFill>
                <a:latin typeface="Consolas" panose="020B0609020204030204" pitchFamily="49" charset="0"/>
              </a:endParaRPr>
            </a:p>
          </p:txBody>
        </p:sp>
        <p:sp>
          <p:nvSpPr>
            <p:cNvPr id="14" name="Rectangle 13">
              <a:extLst>
                <a:ext uri="{FF2B5EF4-FFF2-40B4-BE49-F238E27FC236}">
                  <a16:creationId xmlns:a16="http://schemas.microsoft.com/office/drawing/2014/main" id="{8E0D260C-0402-6831-5C01-D3DC1A5F419F}"/>
                </a:ext>
              </a:extLst>
            </p:cNvPr>
            <p:cNvSpPr/>
            <p:nvPr/>
          </p:nvSpPr>
          <p:spPr>
            <a:xfrm>
              <a:off x="6096000" y="2202890"/>
              <a:ext cx="2743200" cy="4050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aseline="-25000" dirty="0">
                <a:solidFill>
                  <a:schemeClr val="bg1"/>
                </a:solidFill>
              </a:endParaRPr>
            </a:p>
          </p:txBody>
        </p:sp>
        <p:sp>
          <p:nvSpPr>
            <p:cNvPr id="15" name="TextBox 14">
              <a:extLst>
                <a:ext uri="{FF2B5EF4-FFF2-40B4-BE49-F238E27FC236}">
                  <a16:creationId xmlns:a16="http://schemas.microsoft.com/office/drawing/2014/main" id="{EDEAD10B-CB7D-C7E7-7844-114E7577BE6A}"/>
                </a:ext>
              </a:extLst>
            </p:cNvPr>
            <p:cNvSpPr txBox="1"/>
            <p:nvPr/>
          </p:nvSpPr>
          <p:spPr>
            <a:xfrm>
              <a:off x="6096000" y="2238580"/>
              <a:ext cx="2743200" cy="369332"/>
            </a:xfrm>
            <a:prstGeom prst="rect">
              <a:avLst/>
            </a:prstGeom>
            <a:noFill/>
          </p:spPr>
          <p:txBody>
            <a:bodyPr wrap="square" rtlCol="0">
              <a:spAutoFit/>
            </a:bodyPr>
            <a:lstStyle/>
            <a:p>
              <a:pPr algn="ctr"/>
              <a:r>
                <a:rPr lang="en-US" dirty="0">
                  <a:solidFill>
                    <a:schemeClr val="bg1"/>
                  </a:solidFill>
                </a:rPr>
                <a:t>Collector Unit 0 (CU0)</a:t>
              </a:r>
            </a:p>
          </p:txBody>
        </p:sp>
      </p:grpSp>
      <p:grpSp>
        <p:nvGrpSpPr>
          <p:cNvPr id="20" name="Group 19">
            <a:extLst>
              <a:ext uri="{FF2B5EF4-FFF2-40B4-BE49-F238E27FC236}">
                <a16:creationId xmlns:a16="http://schemas.microsoft.com/office/drawing/2014/main" id="{B334A3EF-D65A-88CD-7806-6F4C2CB46C59}"/>
              </a:ext>
            </a:extLst>
          </p:cNvPr>
          <p:cNvGrpSpPr/>
          <p:nvPr/>
        </p:nvGrpSpPr>
        <p:grpSpPr>
          <a:xfrm>
            <a:off x="9029700" y="2202890"/>
            <a:ext cx="2743200" cy="1127398"/>
            <a:chOff x="6096000" y="2202890"/>
            <a:chExt cx="2743200" cy="1127398"/>
          </a:xfrm>
        </p:grpSpPr>
        <p:sp>
          <p:nvSpPr>
            <p:cNvPr id="21" name="Rectangle 20">
              <a:extLst>
                <a:ext uri="{FF2B5EF4-FFF2-40B4-BE49-F238E27FC236}">
                  <a16:creationId xmlns:a16="http://schemas.microsoft.com/office/drawing/2014/main" id="{B3004C0A-A38F-30C7-2D23-B718138DE0B1}"/>
                </a:ext>
              </a:extLst>
            </p:cNvPr>
            <p:cNvSpPr/>
            <p:nvPr/>
          </p:nvSpPr>
          <p:spPr>
            <a:xfrm>
              <a:off x="6096000" y="2607912"/>
              <a:ext cx="2743200" cy="7223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aseline="-25000" dirty="0">
                <a:solidFill>
                  <a:srgbClr val="FF0000"/>
                </a:solidFill>
                <a:latin typeface="Consolas" panose="020B0609020204030204" pitchFamily="49" charset="0"/>
              </a:endParaRPr>
            </a:p>
          </p:txBody>
        </p:sp>
        <p:sp>
          <p:nvSpPr>
            <p:cNvPr id="22" name="Rectangle 21">
              <a:extLst>
                <a:ext uri="{FF2B5EF4-FFF2-40B4-BE49-F238E27FC236}">
                  <a16:creationId xmlns:a16="http://schemas.microsoft.com/office/drawing/2014/main" id="{5B1AD024-DC85-AE5D-F2E0-D7DE89F143DD}"/>
                </a:ext>
              </a:extLst>
            </p:cNvPr>
            <p:cNvSpPr/>
            <p:nvPr/>
          </p:nvSpPr>
          <p:spPr>
            <a:xfrm>
              <a:off x="6096000" y="2202890"/>
              <a:ext cx="2743200" cy="4050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aseline="-25000" dirty="0">
                <a:solidFill>
                  <a:schemeClr val="bg1"/>
                </a:solidFill>
              </a:endParaRPr>
            </a:p>
          </p:txBody>
        </p:sp>
        <p:sp>
          <p:nvSpPr>
            <p:cNvPr id="23" name="TextBox 22">
              <a:extLst>
                <a:ext uri="{FF2B5EF4-FFF2-40B4-BE49-F238E27FC236}">
                  <a16:creationId xmlns:a16="http://schemas.microsoft.com/office/drawing/2014/main" id="{9174FDDC-9C63-09FB-F29A-CB8A9A358F3C}"/>
                </a:ext>
              </a:extLst>
            </p:cNvPr>
            <p:cNvSpPr txBox="1"/>
            <p:nvPr/>
          </p:nvSpPr>
          <p:spPr>
            <a:xfrm>
              <a:off x="6096000" y="2238580"/>
              <a:ext cx="2743200" cy="369332"/>
            </a:xfrm>
            <a:prstGeom prst="rect">
              <a:avLst/>
            </a:prstGeom>
            <a:noFill/>
          </p:spPr>
          <p:txBody>
            <a:bodyPr wrap="square" rtlCol="0">
              <a:spAutoFit/>
            </a:bodyPr>
            <a:lstStyle/>
            <a:p>
              <a:pPr algn="ctr"/>
              <a:r>
                <a:rPr lang="en-US" dirty="0">
                  <a:solidFill>
                    <a:schemeClr val="bg1"/>
                  </a:solidFill>
                </a:rPr>
                <a:t>Collector Unit 1 (CU1)</a:t>
              </a:r>
            </a:p>
          </p:txBody>
        </p:sp>
      </p:grpSp>
      <p:sp>
        <p:nvSpPr>
          <p:cNvPr id="11" name="Arrow: Right 10">
            <a:extLst>
              <a:ext uri="{FF2B5EF4-FFF2-40B4-BE49-F238E27FC236}">
                <a16:creationId xmlns:a16="http://schemas.microsoft.com/office/drawing/2014/main" id="{6C090DFC-210B-0E7D-B528-EC192174ADCD}"/>
              </a:ext>
            </a:extLst>
          </p:cNvPr>
          <p:cNvSpPr/>
          <p:nvPr/>
        </p:nvSpPr>
        <p:spPr>
          <a:xfrm rot="19955869">
            <a:off x="4229270" y="2783189"/>
            <a:ext cx="1983978" cy="113033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Warp Scheduler ISSUES</a:t>
            </a:r>
          </a:p>
        </p:txBody>
      </p:sp>
      <p:sp>
        <p:nvSpPr>
          <p:cNvPr id="13" name="TextBox 12">
            <a:extLst>
              <a:ext uri="{FF2B5EF4-FFF2-40B4-BE49-F238E27FC236}">
                <a16:creationId xmlns:a16="http://schemas.microsoft.com/office/drawing/2014/main" id="{A0FBE6B3-E5F6-A60C-FC6A-2D200594D556}"/>
              </a:ext>
            </a:extLst>
          </p:cNvPr>
          <p:cNvSpPr txBox="1"/>
          <p:nvPr/>
        </p:nvSpPr>
        <p:spPr>
          <a:xfrm>
            <a:off x="6096000" y="1603933"/>
            <a:ext cx="5676900" cy="523220"/>
          </a:xfrm>
          <a:prstGeom prst="rect">
            <a:avLst/>
          </a:prstGeom>
          <a:noFill/>
        </p:spPr>
        <p:txBody>
          <a:bodyPr wrap="square" rtlCol="0">
            <a:spAutoFit/>
          </a:bodyPr>
          <a:lstStyle/>
          <a:p>
            <a:pPr algn="ctr"/>
            <a:r>
              <a:rPr lang="en-US" sz="2800" dirty="0">
                <a:solidFill>
                  <a:srgbClr val="FF0000"/>
                </a:solidFill>
              </a:rPr>
              <a:t>CYCLE 0</a:t>
            </a:r>
          </a:p>
        </p:txBody>
      </p:sp>
    </p:spTree>
    <p:extLst>
      <p:ext uri="{BB962C8B-B14F-4D97-AF65-F5344CB8AC3E}">
        <p14:creationId xmlns:p14="http://schemas.microsoft.com/office/powerpoint/2010/main" val="1493521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66037-EB6D-903D-B826-AEDA5023E0C5}"/>
              </a:ext>
            </a:extLst>
          </p:cNvPr>
          <p:cNvSpPr>
            <a:spLocks noGrp="1"/>
          </p:cNvSpPr>
          <p:nvPr>
            <p:ph type="title"/>
          </p:nvPr>
        </p:nvSpPr>
        <p:spPr/>
        <p:txBody>
          <a:bodyPr/>
          <a:lstStyle/>
          <a:p>
            <a:r>
              <a:rPr lang="en-US" dirty="0"/>
              <a:t>Simple Operand Collector Example</a:t>
            </a:r>
          </a:p>
        </p:txBody>
      </p:sp>
      <p:sp>
        <p:nvSpPr>
          <p:cNvPr id="4" name="Slide Number Placeholder 3">
            <a:extLst>
              <a:ext uri="{FF2B5EF4-FFF2-40B4-BE49-F238E27FC236}">
                <a16:creationId xmlns:a16="http://schemas.microsoft.com/office/drawing/2014/main" id="{38129DAC-A6B8-5D3C-D9E7-092F3D2F0B6B}"/>
              </a:ext>
            </a:extLst>
          </p:cNvPr>
          <p:cNvSpPr>
            <a:spLocks noGrp="1"/>
          </p:cNvSpPr>
          <p:nvPr>
            <p:ph type="sldNum" sz="quarter" idx="12"/>
          </p:nvPr>
        </p:nvSpPr>
        <p:spPr/>
        <p:txBody>
          <a:bodyPr/>
          <a:lstStyle/>
          <a:p>
            <a:pPr>
              <a:defRPr/>
            </a:pPr>
            <a:fld id="{6C6B5308-6B54-4E5B-8185-C4F567049C3B}" type="slidenum">
              <a:rPr lang="en-US" smtClean="0"/>
              <a:pPr>
                <a:defRPr/>
              </a:pPr>
              <a:t>19</a:t>
            </a:fld>
            <a:endParaRPr lang="en-US" dirty="0"/>
          </a:p>
        </p:txBody>
      </p:sp>
      <p:sp>
        <p:nvSpPr>
          <p:cNvPr id="5" name="Rectangle 4">
            <a:extLst>
              <a:ext uri="{FF2B5EF4-FFF2-40B4-BE49-F238E27FC236}">
                <a16:creationId xmlns:a16="http://schemas.microsoft.com/office/drawing/2014/main" id="{37624A22-73AD-1CE4-8ED4-D4DB6D89FBF1}"/>
              </a:ext>
            </a:extLst>
          </p:cNvPr>
          <p:cNvSpPr/>
          <p:nvPr/>
        </p:nvSpPr>
        <p:spPr>
          <a:xfrm>
            <a:off x="838197" y="1159536"/>
            <a:ext cx="3657600" cy="10433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accent6">
                    <a:lumMod val="75000"/>
                  </a:schemeClr>
                </a:solidFill>
              </a:rPr>
              <a:t>// Thread block Code</a:t>
            </a:r>
          </a:p>
          <a:p>
            <a:r>
              <a:rPr lang="en-US" sz="2000" dirty="0">
                <a:solidFill>
                  <a:schemeClr val="tx1"/>
                </a:solidFill>
                <a:latin typeface="Consolas" panose="020B0609020204030204" pitchFamily="49" charset="0"/>
              </a:rPr>
              <a:t>i0: add r0 r2 r4</a:t>
            </a:r>
          </a:p>
          <a:p>
            <a:r>
              <a:rPr lang="en-US" sz="2000" dirty="0">
                <a:solidFill>
                  <a:schemeClr val="tx1"/>
                </a:solidFill>
                <a:latin typeface="Consolas" panose="020B0609020204030204" pitchFamily="49" charset="0"/>
              </a:rPr>
              <a:t>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 r3 r4 r5 </a:t>
            </a:r>
          </a:p>
        </p:txBody>
      </p:sp>
      <p:sp>
        <p:nvSpPr>
          <p:cNvPr id="6" name="Rectangle 5">
            <a:extLst>
              <a:ext uri="{FF2B5EF4-FFF2-40B4-BE49-F238E27FC236}">
                <a16:creationId xmlns:a16="http://schemas.microsoft.com/office/drawing/2014/main" id="{D5F48A23-BE31-08DA-6F61-A61A4FD76425}"/>
              </a:ext>
            </a:extLst>
          </p:cNvPr>
          <p:cNvSpPr/>
          <p:nvPr/>
        </p:nvSpPr>
        <p:spPr>
          <a:xfrm>
            <a:off x="838199" y="2710633"/>
            <a:ext cx="3657600" cy="7228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W0:i0: add r0</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r2</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r4</a:t>
            </a:r>
            <a:r>
              <a:rPr lang="en-US" sz="2000" baseline="-25000" dirty="0">
                <a:solidFill>
                  <a:schemeClr val="tx1"/>
                </a:solidFill>
                <a:latin typeface="Consolas" panose="020B0609020204030204" pitchFamily="49" charset="0"/>
              </a:rPr>
              <a:t>0</a:t>
            </a:r>
          </a:p>
          <a:p>
            <a:r>
              <a:rPr lang="en-US" sz="2000" dirty="0">
                <a:solidFill>
                  <a:schemeClr val="tx1"/>
                </a:solidFill>
                <a:latin typeface="Consolas" panose="020B0609020204030204" pitchFamily="49" charset="0"/>
              </a:rPr>
              <a:t>W0:i1: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r4</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r5</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a:t>
            </a:r>
          </a:p>
        </p:txBody>
      </p:sp>
      <p:sp>
        <p:nvSpPr>
          <p:cNvPr id="7" name="Rectangle 6">
            <a:extLst>
              <a:ext uri="{FF2B5EF4-FFF2-40B4-BE49-F238E27FC236}">
                <a16:creationId xmlns:a16="http://schemas.microsoft.com/office/drawing/2014/main" id="{50847DC9-19CD-8D27-EEC4-A0A4AF8B0E14}"/>
              </a:ext>
            </a:extLst>
          </p:cNvPr>
          <p:cNvSpPr/>
          <p:nvPr/>
        </p:nvSpPr>
        <p:spPr>
          <a:xfrm>
            <a:off x="838198" y="3529460"/>
            <a:ext cx="3657600" cy="7228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W1:i1: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r4</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r5</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0</a:t>
            </a:r>
            <a:endParaRPr lang="en-US" sz="20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4B8CE221-EC84-B011-FFC2-CAFCC95C9A0C}"/>
              </a:ext>
            </a:extLst>
          </p:cNvPr>
          <p:cNvSpPr/>
          <p:nvPr/>
        </p:nvSpPr>
        <p:spPr>
          <a:xfrm>
            <a:off x="838197" y="4348287"/>
            <a:ext cx="3657600" cy="7228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W2:i1: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r4</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r5</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1</a:t>
            </a:r>
            <a:endParaRPr lang="en-US" sz="2000" dirty="0">
              <a:solidFill>
                <a:schemeClr val="tx1"/>
              </a:solidFill>
              <a:latin typeface="Consolas" panose="020B0609020204030204" pitchFamily="49" charset="0"/>
            </a:endParaRPr>
          </a:p>
        </p:txBody>
      </p:sp>
      <p:sp>
        <p:nvSpPr>
          <p:cNvPr id="10" name="Arrow: Down 9">
            <a:extLst>
              <a:ext uri="{FF2B5EF4-FFF2-40B4-BE49-F238E27FC236}">
                <a16:creationId xmlns:a16="http://schemas.microsoft.com/office/drawing/2014/main" id="{2B6C3237-1311-47FC-587D-DAEC393447EF}"/>
              </a:ext>
            </a:extLst>
          </p:cNvPr>
          <p:cNvSpPr/>
          <p:nvPr/>
        </p:nvSpPr>
        <p:spPr>
          <a:xfrm>
            <a:off x="2294393" y="2202890"/>
            <a:ext cx="433952" cy="50774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5AE1E9-9F62-B0B7-1574-0EBD946552A2}"/>
              </a:ext>
            </a:extLst>
          </p:cNvPr>
          <p:cNvSpPr txBox="1"/>
          <p:nvPr/>
        </p:nvSpPr>
        <p:spPr>
          <a:xfrm>
            <a:off x="838198" y="5236799"/>
            <a:ext cx="4105761" cy="646331"/>
          </a:xfrm>
          <a:prstGeom prst="rect">
            <a:avLst/>
          </a:prstGeom>
          <a:noFill/>
        </p:spPr>
        <p:txBody>
          <a:bodyPr wrap="square" rtlCol="0">
            <a:spAutoFit/>
          </a:bodyPr>
          <a:lstStyle/>
          <a:p>
            <a:r>
              <a:rPr lang="en-US" dirty="0"/>
              <a:t>Simple Register Swizzling: </a:t>
            </a:r>
          </a:p>
          <a:p>
            <a:r>
              <a:rPr lang="en-US" dirty="0" err="1">
                <a:latin typeface="Consolas" panose="020B0609020204030204" pitchFamily="49" charset="0"/>
              </a:rPr>
              <a:t>bankID</a:t>
            </a:r>
            <a:r>
              <a:rPr lang="en-US" dirty="0">
                <a:latin typeface="Consolas" panose="020B0609020204030204" pitchFamily="49" charset="0"/>
              </a:rPr>
              <a:t> = (</a:t>
            </a:r>
            <a:r>
              <a:rPr lang="en-US" dirty="0" err="1">
                <a:latin typeface="Consolas" panose="020B0609020204030204" pitchFamily="49" charset="0"/>
              </a:rPr>
              <a:t>regID</a:t>
            </a:r>
            <a:r>
              <a:rPr lang="en-US" dirty="0">
                <a:latin typeface="Consolas" panose="020B0609020204030204" pitchFamily="49" charset="0"/>
              </a:rPr>
              <a:t> + </a:t>
            </a:r>
            <a:r>
              <a:rPr lang="en-US" dirty="0" err="1">
                <a:latin typeface="Consolas" panose="020B0609020204030204" pitchFamily="49" charset="0"/>
              </a:rPr>
              <a:t>WarpID</a:t>
            </a:r>
            <a:r>
              <a:rPr lang="en-US" dirty="0">
                <a:latin typeface="Consolas" panose="020B0609020204030204" pitchFamily="49" charset="0"/>
              </a:rPr>
              <a:t>) % 2</a:t>
            </a:r>
            <a:endParaRPr lang="en-US" dirty="0"/>
          </a:p>
        </p:txBody>
      </p:sp>
      <p:grpSp>
        <p:nvGrpSpPr>
          <p:cNvPr id="19" name="Group 18">
            <a:extLst>
              <a:ext uri="{FF2B5EF4-FFF2-40B4-BE49-F238E27FC236}">
                <a16:creationId xmlns:a16="http://schemas.microsoft.com/office/drawing/2014/main" id="{791CAB1F-FFD7-D348-EEC1-863F19D30AC8}"/>
              </a:ext>
            </a:extLst>
          </p:cNvPr>
          <p:cNvGrpSpPr/>
          <p:nvPr/>
        </p:nvGrpSpPr>
        <p:grpSpPr>
          <a:xfrm>
            <a:off x="6096000" y="2202890"/>
            <a:ext cx="2743200" cy="1127398"/>
            <a:chOff x="6096000" y="2202890"/>
            <a:chExt cx="2743200" cy="1127398"/>
          </a:xfrm>
        </p:grpSpPr>
        <p:sp>
          <p:nvSpPr>
            <p:cNvPr id="12" name="Rectangle 11">
              <a:extLst>
                <a:ext uri="{FF2B5EF4-FFF2-40B4-BE49-F238E27FC236}">
                  <a16:creationId xmlns:a16="http://schemas.microsoft.com/office/drawing/2014/main" id="{7A954333-032E-42A9-6B9B-B991CF7D0329}"/>
                </a:ext>
              </a:extLst>
            </p:cNvPr>
            <p:cNvSpPr/>
            <p:nvPr/>
          </p:nvSpPr>
          <p:spPr>
            <a:xfrm>
              <a:off x="6096000" y="2607912"/>
              <a:ext cx="2743200" cy="7223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W1:i0: add </a:t>
              </a:r>
            </a:p>
            <a:p>
              <a:r>
                <a:rPr lang="en-US" sz="2000" dirty="0">
                  <a:solidFill>
                    <a:schemeClr val="tx1"/>
                  </a:solidFill>
                  <a:latin typeface="Consolas" panose="020B0609020204030204" pitchFamily="49" charset="0"/>
                </a:rPr>
                <a:t>r0</a:t>
              </a:r>
              <a:r>
                <a:rPr lang="en-US" sz="2000" baseline="-25000" dirty="0">
                  <a:solidFill>
                    <a:schemeClr val="tx1"/>
                  </a:solidFill>
                  <a:latin typeface="Consolas" panose="020B0609020204030204" pitchFamily="49" charset="0"/>
                </a:rPr>
                <a:t>1</a:t>
              </a:r>
              <a:r>
                <a:rPr lang="en-US" sz="2000" dirty="0">
                  <a:solidFill>
                    <a:srgbClr val="FF0000"/>
                  </a:solidFill>
                  <a:latin typeface="Consolas" panose="020B0609020204030204" pitchFamily="49" charset="0"/>
                </a:rPr>
                <a:t> </a:t>
              </a:r>
              <a:r>
                <a:rPr lang="en-US" sz="2000" dirty="0">
                  <a:solidFill>
                    <a:srgbClr val="00B050"/>
                  </a:solidFill>
                  <a:latin typeface="Consolas" panose="020B0609020204030204" pitchFamily="49" charset="0"/>
                </a:rPr>
                <a:t>r2</a:t>
              </a:r>
              <a:r>
                <a:rPr lang="en-US" sz="2000" baseline="-25000" dirty="0">
                  <a:solidFill>
                    <a:srgbClr val="00B050"/>
                  </a:solidFill>
                  <a:latin typeface="Consolas" panose="020B0609020204030204" pitchFamily="49" charset="0"/>
                </a:rPr>
                <a:t>1</a:t>
              </a:r>
              <a:r>
                <a:rPr lang="en-US" sz="2000" dirty="0">
                  <a:solidFill>
                    <a:srgbClr val="FF0000"/>
                  </a:solidFill>
                  <a:latin typeface="Consolas" panose="020B0609020204030204" pitchFamily="49" charset="0"/>
                </a:rPr>
                <a:t> r4</a:t>
              </a:r>
              <a:r>
                <a:rPr lang="en-US" sz="2000" baseline="-25000" dirty="0">
                  <a:solidFill>
                    <a:srgbClr val="FF0000"/>
                  </a:solidFill>
                  <a:latin typeface="Consolas" panose="020B0609020204030204" pitchFamily="49" charset="0"/>
                </a:rPr>
                <a:t>1</a:t>
              </a:r>
            </a:p>
            <a:p>
              <a:endParaRPr lang="en-US" sz="2000" baseline="-25000" dirty="0">
                <a:solidFill>
                  <a:srgbClr val="FF0000"/>
                </a:solidFill>
                <a:latin typeface="Consolas" panose="020B0609020204030204" pitchFamily="49" charset="0"/>
              </a:endParaRPr>
            </a:p>
          </p:txBody>
        </p:sp>
        <p:sp>
          <p:nvSpPr>
            <p:cNvPr id="14" name="Rectangle 13">
              <a:extLst>
                <a:ext uri="{FF2B5EF4-FFF2-40B4-BE49-F238E27FC236}">
                  <a16:creationId xmlns:a16="http://schemas.microsoft.com/office/drawing/2014/main" id="{8E0D260C-0402-6831-5C01-D3DC1A5F419F}"/>
                </a:ext>
              </a:extLst>
            </p:cNvPr>
            <p:cNvSpPr/>
            <p:nvPr/>
          </p:nvSpPr>
          <p:spPr>
            <a:xfrm>
              <a:off x="6096000" y="2202890"/>
              <a:ext cx="2743200" cy="4050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aseline="-25000" dirty="0">
                <a:solidFill>
                  <a:schemeClr val="bg1"/>
                </a:solidFill>
              </a:endParaRPr>
            </a:p>
          </p:txBody>
        </p:sp>
        <p:sp>
          <p:nvSpPr>
            <p:cNvPr id="15" name="TextBox 14">
              <a:extLst>
                <a:ext uri="{FF2B5EF4-FFF2-40B4-BE49-F238E27FC236}">
                  <a16:creationId xmlns:a16="http://schemas.microsoft.com/office/drawing/2014/main" id="{EDEAD10B-CB7D-C7E7-7844-114E7577BE6A}"/>
                </a:ext>
              </a:extLst>
            </p:cNvPr>
            <p:cNvSpPr txBox="1"/>
            <p:nvPr/>
          </p:nvSpPr>
          <p:spPr>
            <a:xfrm>
              <a:off x="6096000" y="2238580"/>
              <a:ext cx="2743200" cy="369332"/>
            </a:xfrm>
            <a:prstGeom prst="rect">
              <a:avLst/>
            </a:prstGeom>
            <a:noFill/>
          </p:spPr>
          <p:txBody>
            <a:bodyPr wrap="square" rtlCol="0">
              <a:spAutoFit/>
            </a:bodyPr>
            <a:lstStyle/>
            <a:p>
              <a:pPr algn="ctr"/>
              <a:r>
                <a:rPr lang="en-US" dirty="0">
                  <a:solidFill>
                    <a:schemeClr val="bg1"/>
                  </a:solidFill>
                </a:rPr>
                <a:t>Collector Unit 0 (CU0)</a:t>
              </a:r>
            </a:p>
          </p:txBody>
        </p:sp>
      </p:grpSp>
      <p:grpSp>
        <p:nvGrpSpPr>
          <p:cNvPr id="20" name="Group 19">
            <a:extLst>
              <a:ext uri="{FF2B5EF4-FFF2-40B4-BE49-F238E27FC236}">
                <a16:creationId xmlns:a16="http://schemas.microsoft.com/office/drawing/2014/main" id="{B334A3EF-D65A-88CD-7806-6F4C2CB46C59}"/>
              </a:ext>
            </a:extLst>
          </p:cNvPr>
          <p:cNvGrpSpPr/>
          <p:nvPr/>
        </p:nvGrpSpPr>
        <p:grpSpPr>
          <a:xfrm>
            <a:off x="9029700" y="2202890"/>
            <a:ext cx="2743200" cy="1127398"/>
            <a:chOff x="6096000" y="2202890"/>
            <a:chExt cx="2743200" cy="1127398"/>
          </a:xfrm>
        </p:grpSpPr>
        <p:sp>
          <p:nvSpPr>
            <p:cNvPr id="21" name="Rectangle 20">
              <a:extLst>
                <a:ext uri="{FF2B5EF4-FFF2-40B4-BE49-F238E27FC236}">
                  <a16:creationId xmlns:a16="http://schemas.microsoft.com/office/drawing/2014/main" id="{B3004C0A-A38F-30C7-2D23-B718138DE0B1}"/>
                </a:ext>
              </a:extLst>
            </p:cNvPr>
            <p:cNvSpPr/>
            <p:nvPr/>
          </p:nvSpPr>
          <p:spPr>
            <a:xfrm>
              <a:off x="6096000" y="2607912"/>
              <a:ext cx="2743200" cy="7223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W2:i0: add </a:t>
              </a:r>
            </a:p>
            <a:p>
              <a:r>
                <a:rPr lang="en-US" sz="2000" dirty="0">
                  <a:solidFill>
                    <a:schemeClr val="tx1"/>
                  </a:solidFill>
                  <a:latin typeface="Consolas" panose="020B0609020204030204" pitchFamily="49" charset="0"/>
                </a:rPr>
                <a:t>r0</a:t>
              </a:r>
              <a:r>
                <a:rPr lang="en-US" sz="2000" baseline="-25000" dirty="0">
                  <a:solidFill>
                    <a:schemeClr val="tx1"/>
                  </a:solidFill>
                  <a:latin typeface="Consolas" panose="020B0609020204030204" pitchFamily="49" charset="0"/>
                </a:rPr>
                <a:t>0</a:t>
              </a:r>
              <a:r>
                <a:rPr lang="en-US" sz="2000" dirty="0">
                  <a:solidFill>
                    <a:srgbClr val="FF0000"/>
                  </a:solidFill>
                  <a:latin typeface="Consolas" panose="020B0609020204030204" pitchFamily="49" charset="0"/>
                </a:rPr>
                <a:t> r2</a:t>
              </a:r>
              <a:r>
                <a:rPr lang="en-US" sz="2000" baseline="-25000" dirty="0">
                  <a:solidFill>
                    <a:srgbClr val="FF0000"/>
                  </a:solidFill>
                  <a:latin typeface="Consolas" panose="020B0609020204030204" pitchFamily="49" charset="0"/>
                </a:rPr>
                <a:t>0</a:t>
              </a:r>
              <a:r>
                <a:rPr lang="en-US" sz="2000" dirty="0">
                  <a:solidFill>
                    <a:srgbClr val="FF0000"/>
                  </a:solidFill>
                  <a:latin typeface="Consolas" panose="020B0609020204030204" pitchFamily="49" charset="0"/>
                </a:rPr>
                <a:t> r4</a:t>
              </a:r>
              <a:r>
                <a:rPr lang="en-US" sz="2000" baseline="-25000" dirty="0">
                  <a:solidFill>
                    <a:srgbClr val="FF0000"/>
                  </a:solidFill>
                  <a:latin typeface="Consolas" panose="020B0609020204030204" pitchFamily="49" charset="0"/>
                </a:rPr>
                <a:t>0</a:t>
              </a:r>
            </a:p>
            <a:p>
              <a:endParaRPr lang="en-US" sz="2000" baseline="-25000" dirty="0">
                <a:solidFill>
                  <a:srgbClr val="FF0000"/>
                </a:solidFill>
                <a:latin typeface="Consolas" panose="020B0609020204030204" pitchFamily="49" charset="0"/>
              </a:endParaRPr>
            </a:p>
          </p:txBody>
        </p:sp>
        <p:sp>
          <p:nvSpPr>
            <p:cNvPr id="22" name="Rectangle 21">
              <a:extLst>
                <a:ext uri="{FF2B5EF4-FFF2-40B4-BE49-F238E27FC236}">
                  <a16:creationId xmlns:a16="http://schemas.microsoft.com/office/drawing/2014/main" id="{5B1AD024-DC85-AE5D-F2E0-D7DE89F143DD}"/>
                </a:ext>
              </a:extLst>
            </p:cNvPr>
            <p:cNvSpPr/>
            <p:nvPr/>
          </p:nvSpPr>
          <p:spPr>
            <a:xfrm>
              <a:off x="6096000" y="2202890"/>
              <a:ext cx="2743200" cy="4050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aseline="-25000" dirty="0">
                <a:solidFill>
                  <a:schemeClr val="bg1"/>
                </a:solidFill>
              </a:endParaRPr>
            </a:p>
          </p:txBody>
        </p:sp>
        <p:sp>
          <p:nvSpPr>
            <p:cNvPr id="23" name="TextBox 22">
              <a:extLst>
                <a:ext uri="{FF2B5EF4-FFF2-40B4-BE49-F238E27FC236}">
                  <a16:creationId xmlns:a16="http://schemas.microsoft.com/office/drawing/2014/main" id="{9174FDDC-9C63-09FB-F29A-CB8A9A358F3C}"/>
                </a:ext>
              </a:extLst>
            </p:cNvPr>
            <p:cNvSpPr txBox="1"/>
            <p:nvPr/>
          </p:nvSpPr>
          <p:spPr>
            <a:xfrm>
              <a:off x="6096000" y="2238580"/>
              <a:ext cx="2743200" cy="369332"/>
            </a:xfrm>
            <a:prstGeom prst="rect">
              <a:avLst/>
            </a:prstGeom>
            <a:noFill/>
          </p:spPr>
          <p:txBody>
            <a:bodyPr wrap="square" rtlCol="0">
              <a:spAutoFit/>
            </a:bodyPr>
            <a:lstStyle/>
            <a:p>
              <a:pPr algn="ctr"/>
              <a:r>
                <a:rPr lang="en-US" dirty="0">
                  <a:solidFill>
                    <a:schemeClr val="bg1"/>
                  </a:solidFill>
                </a:rPr>
                <a:t>Collector Unit 1 (CU1)</a:t>
              </a:r>
            </a:p>
          </p:txBody>
        </p:sp>
      </p:grpSp>
      <p:sp>
        <p:nvSpPr>
          <p:cNvPr id="13" name="TextBox 12">
            <a:extLst>
              <a:ext uri="{FF2B5EF4-FFF2-40B4-BE49-F238E27FC236}">
                <a16:creationId xmlns:a16="http://schemas.microsoft.com/office/drawing/2014/main" id="{A0FBE6B3-E5F6-A60C-FC6A-2D200594D556}"/>
              </a:ext>
            </a:extLst>
          </p:cNvPr>
          <p:cNvSpPr txBox="1"/>
          <p:nvPr/>
        </p:nvSpPr>
        <p:spPr>
          <a:xfrm>
            <a:off x="6096000" y="1603933"/>
            <a:ext cx="5676900" cy="523220"/>
          </a:xfrm>
          <a:prstGeom prst="rect">
            <a:avLst/>
          </a:prstGeom>
          <a:noFill/>
        </p:spPr>
        <p:txBody>
          <a:bodyPr wrap="square" rtlCol="0">
            <a:spAutoFit/>
          </a:bodyPr>
          <a:lstStyle/>
          <a:p>
            <a:pPr algn="ctr"/>
            <a:r>
              <a:rPr lang="en-US" sz="2800" dirty="0">
                <a:solidFill>
                  <a:srgbClr val="FF0000"/>
                </a:solidFill>
              </a:rPr>
              <a:t>CYCLE 1</a:t>
            </a:r>
          </a:p>
        </p:txBody>
      </p:sp>
      <p:sp>
        <p:nvSpPr>
          <p:cNvPr id="24" name="Arrow: Right 23">
            <a:extLst>
              <a:ext uri="{FF2B5EF4-FFF2-40B4-BE49-F238E27FC236}">
                <a16:creationId xmlns:a16="http://schemas.microsoft.com/office/drawing/2014/main" id="{9EA1CBF5-BE6F-D235-842D-2D2E9ED483EE}"/>
              </a:ext>
            </a:extLst>
          </p:cNvPr>
          <p:cNvSpPr/>
          <p:nvPr/>
        </p:nvSpPr>
        <p:spPr>
          <a:xfrm rot="20615633">
            <a:off x="4393430" y="3399036"/>
            <a:ext cx="4761854" cy="113033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Warp Scheduler ISSUES</a:t>
            </a:r>
          </a:p>
        </p:txBody>
      </p:sp>
    </p:spTree>
    <p:extLst>
      <p:ext uri="{BB962C8B-B14F-4D97-AF65-F5344CB8AC3E}">
        <p14:creationId xmlns:p14="http://schemas.microsoft.com/office/powerpoint/2010/main" val="1859843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11AD2-26A7-4B27-A773-A7AA29E2DDEF}"/>
              </a:ext>
            </a:extLst>
          </p:cNvPr>
          <p:cNvSpPr>
            <a:spLocks noGrp="1"/>
          </p:cNvSpPr>
          <p:nvPr>
            <p:ph type="title"/>
          </p:nvPr>
        </p:nvSpPr>
        <p:spPr/>
        <p:txBody>
          <a:bodyPr>
            <a:normAutofit/>
          </a:bodyPr>
          <a:lstStyle/>
          <a:p>
            <a:r>
              <a:rPr lang="en-US" dirty="0"/>
              <a:t>Two Generations of SM Architectures</a:t>
            </a:r>
          </a:p>
        </p:txBody>
      </p:sp>
      <p:sp>
        <p:nvSpPr>
          <p:cNvPr id="4" name="Slide Number Placeholder 3">
            <a:extLst>
              <a:ext uri="{FF2B5EF4-FFF2-40B4-BE49-F238E27FC236}">
                <a16:creationId xmlns:a16="http://schemas.microsoft.com/office/drawing/2014/main" id="{BDBCAC45-161F-4E0B-AB72-ACFF4668DA6B}"/>
              </a:ext>
            </a:extLst>
          </p:cNvPr>
          <p:cNvSpPr>
            <a:spLocks noGrp="1"/>
          </p:cNvSpPr>
          <p:nvPr>
            <p:ph type="sldNum" sz="quarter" idx="12"/>
          </p:nvPr>
        </p:nvSpPr>
        <p:spPr/>
        <p:txBody>
          <a:bodyPr/>
          <a:lstStyle/>
          <a:p>
            <a:pPr>
              <a:defRPr/>
            </a:pPr>
            <a:fld id="{6C6B5308-6B54-4E5B-8185-C4F567049C3B}" type="slidenum">
              <a:rPr lang="en-US" smtClean="0"/>
              <a:pPr>
                <a:defRPr/>
              </a:pPr>
              <a:t>2</a:t>
            </a:fld>
            <a:endParaRPr lang="en-US"/>
          </a:p>
        </p:txBody>
      </p:sp>
      <p:pic>
        <p:nvPicPr>
          <p:cNvPr id="31" name="Picture 30" descr="Graphical user interface&#10;&#10;Description automatically generated">
            <a:extLst>
              <a:ext uri="{FF2B5EF4-FFF2-40B4-BE49-F238E27FC236}">
                <a16:creationId xmlns:a16="http://schemas.microsoft.com/office/drawing/2014/main" id="{55391448-0436-438F-A2D6-3DB68E57B8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4064" y="1181897"/>
            <a:ext cx="4500937" cy="4494205"/>
          </a:xfrm>
          <a:prstGeom prst="rect">
            <a:avLst/>
          </a:prstGeom>
        </p:spPr>
      </p:pic>
      <p:sp>
        <p:nvSpPr>
          <p:cNvPr id="32" name="TextBox 31">
            <a:extLst>
              <a:ext uri="{FF2B5EF4-FFF2-40B4-BE49-F238E27FC236}">
                <a16:creationId xmlns:a16="http://schemas.microsoft.com/office/drawing/2014/main" id="{BD03030E-1B9C-4ACF-A85C-0C7F79E47069}"/>
              </a:ext>
            </a:extLst>
          </p:cNvPr>
          <p:cNvSpPr txBox="1"/>
          <p:nvPr/>
        </p:nvSpPr>
        <p:spPr>
          <a:xfrm>
            <a:off x="3006048" y="5676102"/>
            <a:ext cx="916968" cy="646331"/>
          </a:xfrm>
          <a:prstGeom prst="rect">
            <a:avLst/>
          </a:prstGeom>
          <a:noFill/>
        </p:spPr>
        <p:txBody>
          <a:bodyPr wrap="square" rtlCol="0">
            <a:spAutoFit/>
          </a:bodyPr>
          <a:lstStyle/>
          <a:p>
            <a:pPr algn="ctr"/>
            <a:r>
              <a:rPr lang="en-US" b="1" dirty="0"/>
              <a:t>Kepler (2012)</a:t>
            </a:r>
          </a:p>
        </p:txBody>
      </p:sp>
    </p:spTree>
    <p:extLst>
      <p:ext uri="{BB962C8B-B14F-4D97-AF65-F5344CB8AC3E}">
        <p14:creationId xmlns:p14="http://schemas.microsoft.com/office/powerpoint/2010/main" val="1113749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66037-EB6D-903D-B826-AEDA5023E0C5}"/>
              </a:ext>
            </a:extLst>
          </p:cNvPr>
          <p:cNvSpPr>
            <a:spLocks noGrp="1"/>
          </p:cNvSpPr>
          <p:nvPr>
            <p:ph type="title"/>
          </p:nvPr>
        </p:nvSpPr>
        <p:spPr/>
        <p:txBody>
          <a:bodyPr/>
          <a:lstStyle/>
          <a:p>
            <a:r>
              <a:rPr lang="en-US" dirty="0"/>
              <a:t>Simple Operand Collector Example</a:t>
            </a:r>
          </a:p>
        </p:txBody>
      </p:sp>
      <p:sp>
        <p:nvSpPr>
          <p:cNvPr id="4" name="Slide Number Placeholder 3">
            <a:extLst>
              <a:ext uri="{FF2B5EF4-FFF2-40B4-BE49-F238E27FC236}">
                <a16:creationId xmlns:a16="http://schemas.microsoft.com/office/drawing/2014/main" id="{38129DAC-A6B8-5D3C-D9E7-092F3D2F0B6B}"/>
              </a:ext>
            </a:extLst>
          </p:cNvPr>
          <p:cNvSpPr>
            <a:spLocks noGrp="1"/>
          </p:cNvSpPr>
          <p:nvPr>
            <p:ph type="sldNum" sz="quarter" idx="12"/>
          </p:nvPr>
        </p:nvSpPr>
        <p:spPr/>
        <p:txBody>
          <a:bodyPr/>
          <a:lstStyle/>
          <a:p>
            <a:pPr>
              <a:defRPr/>
            </a:pPr>
            <a:fld id="{6C6B5308-6B54-4E5B-8185-C4F567049C3B}" type="slidenum">
              <a:rPr lang="en-US" smtClean="0"/>
              <a:pPr>
                <a:defRPr/>
              </a:pPr>
              <a:t>20</a:t>
            </a:fld>
            <a:endParaRPr lang="en-US" dirty="0"/>
          </a:p>
        </p:txBody>
      </p:sp>
      <p:sp>
        <p:nvSpPr>
          <p:cNvPr id="5" name="Rectangle 4">
            <a:extLst>
              <a:ext uri="{FF2B5EF4-FFF2-40B4-BE49-F238E27FC236}">
                <a16:creationId xmlns:a16="http://schemas.microsoft.com/office/drawing/2014/main" id="{37624A22-73AD-1CE4-8ED4-D4DB6D89FBF1}"/>
              </a:ext>
            </a:extLst>
          </p:cNvPr>
          <p:cNvSpPr/>
          <p:nvPr/>
        </p:nvSpPr>
        <p:spPr>
          <a:xfrm>
            <a:off x="838197" y="1159536"/>
            <a:ext cx="3657600" cy="10433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accent6">
                    <a:lumMod val="75000"/>
                  </a:schemeClr>
                </a:solidFill>
              </a:rPr>
              <a:t>// Thread block Code</a:t>
            </a:r>
          </a:p>
          <a:p>
            <a:r>
              <a:rPr lang="en-US" sz="2000" dirty="0">
                <a:solidFill>
                  <a:schemeClr val="tx1"/>
                </a:solidFill>
                <a:latin typeface="Consolas" panose="020B0609020204030204" pitchFamily="49" charset="0"/>
              </a:rPr>
              <a:t>i0: add r0 r2 r4</a:t>
            </a:r>
          </a:p>
          <a:p>
            <a:r>
              <a:rPr lang="en-US" sz="2000" dirty="0">
                <a:solidFill>
                  <a:schemeClr val="tx1"/>
                </a:solidFill>
                <a:latin typeface="Consolas" panose="020B0609020204030204" pitchFamily="49" charset="0"/>
              </a:rPr>
              <a:t>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 r3 r4 r5 </a:t>
            </a:r>
          </a:p>
        </p:txBody>
      </p:sp>
      <p:sp>
        <p:nvSpPr>
          <p:cNvPr id="6" name="Rectangle 5">
            <a:extLst>
              <a:ext uri="{FF2B5EF4-FFF2-40B4-BE49-F238E27FC236}">
                <a16:creationId xmlns:a16="http://schemas.microsoft.com/office/drawing/2014/main" id="{D5F48A23-BE31-08DA-6F61-A61A4FD76425}"/>
              </a:ext>
            </a:extLst>
          </p:cNvPr>
          <p:cNvSpPr/>
          <p:nvPr/>
        </p:nvSpPr>
        <p:spPr>
          <a:xfrm>
            <a:off x="838199" y="2710633"/>
            <a:ext cx="3657600" cy="7228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W0:i1: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r4</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r5</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a:t>
            </a:r>
          </a:p>
        </p:txBody>
      </p:sp>
      <p:sp>
        <p:nvSpPr>
          <p:cNvPr id="7" name="Rectangle 6">
            <a:extLst>
              <a:ext uri="{FF2B5EF4-FFF2-40B4-BE49-F238E27FC236}">
                <a16:creationId xmlns:a16="http://schemas.microsoft.com/office/drawing/2014/main" id="{50847DC9-19CD-8D27-EEC4-A0A4AF8B0E14}"/>
              </a:ext>
            </a:extLst>
          </p:cNvPr>
          <p:cNvSpPr/>
          <p:nvPr/>
        </p:nvSpPr>
        <p:spPr>
          <a:xfrm>
            <a:off x="838198" y="3529460"/>
            <a:ext cx="3657600" cy="7228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W1:i1: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r4</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r5</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0</a:t>
            </a:r>
            <a:endParaRPr lang="en-US" sz="20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4B8CE221-EC84-B011-FFC2-CAFCC95C9A0C}"/>
              </a:ext>
            </a:extLst>
          </p:cNvPr>
          <p:cNvSpPr/>
          <p:nvPr/>
        </p:nvSpPr>
        <p:spPr>
          <a:xfrm>
            <a:off x="838197" y="4348287"/>
            <a:ext cx="3657600" cy="7228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W2:i1: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r4</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r5</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1</a:t>
            </a:r>
            <a:endParaRPr lang="en-US" sz="2000" dirty="0">
              <a:solidFill>
                <a:schemeClr val="tx1"/>
              </a:solidFill>
              <a:latin typeface="Consolas" panose="020B0609020204030204" pitchFamily="49" charset="0"/>
            </a:endParaRPr>
          </a:p>
        </p:txBody>
      </p:sp>
      <p:sp>
        <p:nvSpPr>
          <p:cNvPr id="10" name="Arrow: Down 9">
            <a:extLst>
              <a:ext uri="{FF2B5EF4-FFF2-40B4-BE49-F238E27FC236}">
                <a16:creationId xmlns:a16="http://schemas.microsoft.com/office/drawing/2014/main" id="{2B6C3237-1311-47FC-587D-DAEC393447EF}"/>
              </a:ext>
            </a:extLst>
          </p:cNvPr>
          <p:cNvSpPr/>
          <p:nvPr/>
        </p:nvSpPr>
        <p:spPr>
          <a:xfrm>
            <a:off x="2294393" y="2202890"/>
            <a:ext cx="433952" cy="50774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5AE1E9-9F62-B0B7-1574-0EBD946552A2}"/>
              </a:ext>
            </a:extLst>
          </p:cNvPr>
          <p:cNvSpPr txBox="1"/>
          <p:nvPr/>
        </p:nvSpPr>
        <p:spPr>
          <a:xfrm>
            <a:off x="838198" y="5236799"/>
            <a:ext cx="4105761" cy="646331"/>
          </a:xfrm>
          <a:prstGeom prst="rect">
            <a:avLst/>
          </a:prstGeom>
          <a:noFill/>
        </p:spPr>
        <p:txBody>
          <a:bodyPr wrap="square" rtlCol="0">
            <a:spAutoFit/>
          </a:bodyPr>
          <a:lstStyle/>
          <a:p>
            <a:r>
              <a:rPr lang="en-US" dirty="0"/>
              <a:t>Simple Register Swizzling: </a:t>
            </a:r>
          </a:p>
          <a:p>
            <a:r>
              <a:rPr lang="en-US" dirty="0" err="1">
                <a:latin typeface="Consolas" panose="020B0609020204030204" pitchFamily="49" charset="0"/>
              </a:rPr>
              <a:t>bankID</a:t>
            </a:r>
            <a:r>
              <a:rPr lang="en-US" dirty="0">
                <a:latin typeface="Consolas" panose="020B0609020204030204" pitchFamily="49" charset="0"/>
              </a:rPr>
              <a:t> = (</a:t>
            </a:r>
            <a:r>
              <a:rPr lang="en-US" dirty="0" err="1">
                <a:latin typeface="Consolas" panose="020B0609020204030204" pitchFamily="49" charset="0"/>
              </a:rPr>
              <a:t>regID</a:t>
            </a:r>
            <a:r>
              <a:rPr lang="en-US" dirty="0">
                <a:latin typeface="Consolas" panose="020B0609020204030204" pitchFamily="49" charset="0"/>
              </a:rPr>
              <a:t> + </a:t>
            </a:r>
            <a:r>
              <a:rPr lang="en-US" dirty="0" err="1">
                <a:latin typeface="Consolas" panose="020B0609020204030204" pitchFamily="49" charset="0"/>
              </a:rPr>
              <a:t>WarpID</a:t>
            </a:r>
            <a:r>
              <a:rPr lang="en-US" dirty="0">
                <a:latin typeface="Consolas" panose="020B0609020204030204" pitchFamily="49" charset="0"/>
              </a:rPr>
              <a:t>) % 2</a:t>
            </a:r>
            <a:endParaRPr lang="en-US" dirty="0"/>
          </a:p>
        </p:txBody>
      </p:sp>
      <p:grpSp>
        <p:nvGrpSpPr>
          <p:cNvPr id="19" name="Group 18">
            <a:extLst>
              <a:ext uri="{FF2B5EF4-FFF2-40B4-BE49-F238E27FC236}">
                <a16:creationId xmlns:a16="http://schemas.microsoft.com/office/drawing/2014/main" id="{791CAB1F-FFD7-D348-EEC1-863F19D30AC8}"/>
              </a:ext>
            </a:extLst>
          </p:cNvPr>
          <p:cNvGrpSpPr/>
          <p:nvPr/>
        </p:nvGrpSpPr>
        <p:grpSpPr>
          <a:xfrm>
            <a:off x="6096000" y="2202890"/>
            <a:ext cx="2743200" cy="1127398"/>
            <a:chOff x="6096000" y="2202890"/>
            <a:chExt cx="2743200" cy="1127398"/>
          </a:xfrm>
        </p:grpSpPr>
        <p:sp>
          <p:nvSpPr>
            <p:cNvPr id="12" name="Rectangle 11">
              <a:extLst>
                <a:ext uri="{FF2B5EF4-FFF2-40B4-BE49-F238E27FC236}">
                  <a16:creationId xmlns:a16="http://schemas.microsoft.com/office/drawing/2014/main" id="{7A954333-032E-42A9-6B9B-B991CF7D0329}"/>
                </a:ext>
              </a:extLst>
            </p:cNvPr>
            <p:cNvSpPr/>
            <p:nvPr/>
          </p:nvSpPr>
          <p:spPr>
            <a:xfrm>
              <a:off x="6096000" y="2607912"/>
              <a:ext cx="2743200" cy="7223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W0:i0: add </a:t>
              </a:r>
            </a:p>
            <a:p>
              <a:r>
                <a:rPr lang="en-US" sz="2000" dirty="0">
                  <a:solidFill>
                    <a:schemeClr val="tx1"/>
                  </a:solidFill>
                  <a:latin typeface="Consolas" panose="020B0609020204030204" pitchFamily="49" charset="0"/>
                </a:rPr>
                <a:t>r0</a:t>
              </a:r>
              <a:r>
                <a:rPr lang="en-US" sz="2000" baseline="-25000" dirty="0">
                  <a:solidFill>
                    <a:schemeClr val="tx1"/>
                  </a:solidFill>
                  <a:latin typeface="Consolas" panose="020B0609020204030204" pitchFamily="49" charset="0"/>
                </a:rPr>
                <a:t>0</a:t>
              </a:r>
              <a:r>
                <a:rPr lang="en-US" sz="2000" dirty="0">
                  <a:solidFill>
                    <a:srgbClr val="FF0000"/>
                  </a:solidFill>
                  <a:latin typeface="Consolas" panose="020B0609020204030204" pitchFamily="49" charset="0"/>
                </a:rPr>
                <a:t> r2</a:t>
              </a:r>
              <a:r>
                <a:rPr lang="en-US" sz="2000" baseline="-25000" dirty="0">
                  <a:solidFill>
                    <a:srgbClr val="FF0000"/>
                  </a:solidFill>
                  <a:latin typeface="Consolas" panose="020B0609020204030204" pitchFamily="49" charset="0"/>
                </a:rPr>
                <a:t>0</a:t>
              </a:r>
              <a:r>
                <a:rPr lang="en-US" sz="2000" dirty="0">
                  <a:solidFill>
                    <a:srgbClr val="FF0000"/>
                  </a:solidFill>
                  <a:latin typeface="Consolas" panose="020B0609020204030204" pitchFamily="49" charset="0"/>
                </a:rPr>
                <a:t> r4</a:t>
              </a:r>
              <a:r>
                <a:rPr lang="en-US" sz="2000" baseline="-25000" dirty="0">
                  <a:solidFill>
                    <a:srgbClr val="FF0000"/>
                  </a:solidFill>
                  <a:latin typeface="Consolas" panose="020B0609020204030204" pitchFamily="49" charset="0"/>
                </a:rPr>
                <a:t>0</a:t>
              </a:r>
            </a:p>
            <a:p>
              <a:endParaRPr lang="en-US" sz="2000" baseline="-25000" dirty="0">
                <a:solidFill>
                  <a:srgbClr val="FF0000"/>
                </a:solidFill>
                <a:latin typeface="Consolas" panose="020B0609020204030204" pitchFamily="49" charset="0"/>
              </a:endParaRPr>
            </a:p>
          </p:txBody>
        </p:sp>
        <p:sp>
          <p:nvSpPr>
            <p:cNvPr id="14" name="Rectangle 13">
              <a:extLst>
                <a:ext uri="{FF2B5EF4-FFF2-40B4-BE49-F238E27FC236}">
                  <a16:creationId xmlns:a16="http://schemas.microsoft.com/office/drawing/2014/main" id="{8E0D260C-0402-6831-5C01-D3DC1A5F419F}"/>
                </a:ext>
              </a:extLst>
            </p:cNvPr>
            <p:cNvSpPr/>
            <p:nvPr/>
          </p:nvSpPr>
          <p:spPr>
            <a:xfrm>
              <a:off x="6096000" y="2202890"/>
              <a:ext cx="2743200" cy="4050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aseline="-25000" dirty="0">
                <a:solidFill>
                  <a:schemeClr val="bg1"/>
                </a:solidFill>
              </a:endParaRPr>
            </a:p>
          </p:txBody>
        </p:sp>
        <p:sp>
          <p:nvSpPr>
            <p:cNvPr id="15" name="TextBox 14">
              <a:extLst>
                <a:ext uri="{FF2B5EF4-FFF2-40B4-BE49-F238E27FC236}">
                  <a16:creationId xmlns:a16="http://schemas.microsoft.com/office/drawing/2014/main" id="{EDEAD10B-CB7D-C7E7-7844-114E7577BE6A}"/>
                </a:ext>
              </a:extLst>
            </p:cNvPr>
            <p:cNvSpPr txBox="1"/>
            <p:nvPr/>
          </p:nvSpPr>
          <p:spPr>
            <a:xfrm>
              <a:off x="6096000" y="2238580"/>
              <a:ext cx="2743200" cy="369332"/>
            </a:xfrm>
            <a:prstGeom prst="rect">
              <a:avLst/>
            </a:prstGeom>
            <a:noFill/>
          </p:spPr>
          <p:txBody>
            <a:bodyPr wrap="square" rtlCol="0">
              <a:spAutoFit/>
            </a:bodyPr>
            <a:lstStyle/>
            <a:p>
              <a:pPr algn="ctr"/>
              <a:r>
                <a:rPr lang="en-US" dirty="0">
                  <a:solidFill>
                    <a:schemeClr val="bg1"/>
                  </a:solidFill>
                </a:rPr>
                <a:t>Collector Unit 0 (CU0)</a:t>
              </a:r>
            </a:p>
          </p:txBody>
        </p:sp>
      </p:grpSp>
      <p:grpSp>
        <p:nvGrpSpPr>
          <p:cNvPr id="20" name="Group 19">
            <a:extLst>
              <a:ext uri="{FF2B5EF4-FFF2-40B4-BE49-F238E27FC236}">
                <a16:creationId xmlns:a16="http://schemas.microsoft.com/office/drawing/2014/main" id="{B334A3EF-D65A-88CD-7806-6F4C2CB46C59}"/>
              </a:ext>
            </a:extLst>
          </p:cNvPr>
          <p:cNvGrpSpPr/>
          <p:nvPr/>
        </p:nvGrpSpPr>
        <p:grpSpPr>
          <a:xfrm>
            <a:off x="9029700" y="2202890"/>
            <a:ext cx="2743200" cy="1127398"/>
            <a:chOff x="6096000" y="2202890"/>
            <a:chExt cx="2743200" cy="1127398"/>
          </a:xfrm>
        </p:grpSpPr>
        <p:sp>
          <p:nvSpPr>
            <p:cNvPr id="21" name="Rectangle 20">
              <a:extLst>
                <a:ext uri="{FF2B5EF4-FFF2-40B4-BE49-F238E27FC236}">
                  <a16:creationId xmlns:a16="http://schemas.microsoft.com/office/drawing/2014/main" id="{B3004C0A-A38F-30C7-2D23-B718138DE0B1}"/>
                </a:ext>
              </a:extLst>
            </p:cNvPr>
            <p:cNvSpPr/>
            <p:nvPr/>
          </p:nvSpPr>
          <p:spPr>
            <a:xfrm>
              <a:off x="6096000" y="2607912"/>
              <a:ext cx="2743200" cy="7223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W2:i0: add </a:t>
              </a:r>
            </a:p>
            <a:p>
              <a:r>
                <a:rPr lang="en-US" sz="2000" dirty="0">
                  <a:solidFill>
                    <a:schemeClr val="tx1"/>
                  </a:solidFill>
                  <a:latin typeface="Consolas" panose="020B0609020204030204" pitchFamily="49" charset="0"/>
                </a:rPr>
                <a:t>r0</a:t>
              </a:r>
              <a:r>
                <a:rPr lang="en-US" sz="2000" baseline="-25000" dirty="0">
                  <a:solidFill>
                    <a:schemeClr val="tx1"/>
                  </a:solidFill>
                  <a:latin typeface="Consolas" panose="020B0609020204030204" pitchFamily="49" charset="0"/>
                </a:rPr>
                <a:t>0</a:t>
              </a:r>
              <a:r>
                <a:rPr lang="en-US" sz="2000" dirty="0">
                  <a:solidFill>
                    <a:srgbClr val="FF0000"/>
                  </a:solidFill>
                  <a:latin typeface="Consolas" panose="020B0609020204030204" pitchFamily="49" charset="0"/>
                </a:rPr>
                <a:t> </a:t>
              </a:r>
              <a:r>
                <a:rPr lang="en-US" sz="2000" dirty="0">
                  <a:solidFill>
                    <a:srgbClr val="00B050"/>
                  </a:solidFill>
                  <a:latin typeface="Consolas" panose="020B0609020204030204" pitchFamily="49" charset="0"/>
                </a:rPr>
                <a:t>r2</a:t>
              </a:r>
              <a:r>
                <a:rPr lang="en-US" sz="2000" baseline="-25000" dirty="0">
                  <a:solidFill>
                    <a:srgbClr val="00B050"/>
                  </a:solidFill>
                  <a:latin typeface="Consolas" panose="020B0609020204030204" pitchFamily="49" charset="0"/>
                </a:rPr>
                <a:t>0</a:t>
              </a:r>
              <a:r>
                <a:rPr lang="en-US" sz="2000" dirty="0">
                  <a:solidFill>
                    <a:srgbClr val="FF0000"/>
                  </a:solidFill>
                  <a:latin typeface="Consolas" panose="020B0609020204030204" pitchFamily="49" charset="0"/>
                </a:rPr>
                <a:t> r4</a:t>
              </a:r>
              <a:r>
                <a:rPr lang="en-US" sz="2000" baseline="-25000" dirty="0">
                  <a:solidFill>
                    <a:srgbClr val="FF0000"/>
                  </a:solidFill>
                  <a:latin typeface="Consolas" panose="020B0609020204030204" pitchFamily="49" charset="0"/>
                </a:rPr>
                <a:t>0</a:t>
              </a:r>
            </a:p>
            <a:p>
              <a:endParaRPr lang="en-US" sz="2000" baseline="-25000" dirty="0">
                <a:solidFill>
                  <a:srgbClr val="FF0000"/>
                </a:solidFill>
                <a:latin typeface="Consolas" panose="020B0609020204030204" pitchFamily="49" charset="0"/>
              </a:endParaRPr>
            </a:p>
          </p:txBody>
        </p:sp>
        <p:sp>
          <p:nvSpPr>
            <p:cNvPr id="22" name="Rectangle 21">
              <a:extLst>
                <a:ext uri="{FF2B5EF4-FFF2-40B4-BE49-F238E27FC236}">
                  <a16:creationId xmlns:a16="http://schemas.microsoft.com/office/drawing/2014/main" id="{5B1AD024-DC85-AE5D-F2E0-D7DE89F143DD}"/>
                </a:ext>
              </a:extLst>
            </p:cNvPr>
            <p:cNvSpPr/>
            <p:nvPr/>
          </p:nvSpPr>
          <p:spPr>
            <a:xfrm>
              <a:off x="6096000" y="2202890"/>
              <a:ext cx="2743200" cy="4050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aseline="-25000" dirty="0">
                <a:solidFill>
                  <a:schemeClr val="bg1"/>
                </a:solidFill>
              </a:endParaRPr>
            </a:p>
          </p:txBody>
        </p:sp>
        <p:sp>
          <p:nvSpPr>
            <p:cNvPr id="23" name="TextBox 22">
              <a:extLst>
                <a:ext uri="{FF2B5EF4-FFF2-40B4-BE49-F238E27FC236}">
                  <a16:creationId xmlns:a16="http://schemas.microsoft.com/office/drawing/2014/main" id="{9174FDDC-9C63-09FB-F29A-CB8A9A358F3C}"/>
                </a:ext>
              </a:extLst>
            </p:cNvPr>
            <p:cNvSpPr txBox="1"/>
            <p:nvPr/>
          </p:nvSpPr>
          <p:spPr>
            <a:xfrm>
              <a:off x="6096000" y="2238580"/>
              <a:ext cx="2743200" cy="369332"/>
            </a:xfrm>
            <a:prstGeom prst="rect">
              <a:avLst/>
            </a:prstGeom>
            <a:noFill/>
          </p:spPr>
          <p:txBody>
            <a:bodyPr wrap="square" rtlCol="0">
              <a:spAutoFit/>
            </a:bodyPr>
            <a:lstStyle/>
            <a:p>
              <a:pPr algn="ctr"/>
              <a:r>
                <a:rPr lang="en-US" dirty="0">
                  <a:solidFill>
                    <a:schemeClr val="bg1"/>
                  </a:solidFill>
                </a:rPr>
                <a:t>Collector Unit 1 (CU1)</a:t>
              </a:r>
            </a:p>
          </p:txBody>
        </p:sp>
      </p:grpSp>
      <p:sp>
        <p:nvSpPr>
          <p:cNvPr id="13" name="TextBox 12">
            <a:extLst>
              <a:ext uri="{FF2B5EF4-FFF2-40B4-BE49-F238E27FC236}">
                <a16:creationId xmlns:a16="http://schemas.microsoft.com/office/drawing/2014/main" id="{A0FBE6B3-E5F6-A60C-FC6A-2D200594D556}"/>
              </a:ext>
            </a:extLst>
          </p:cNvPr>
          <p:cNvSpPr txBox="1"/>
          <p:nvPr/>
        </p:nvSpPr>
        <p:spPr>
          <a:xfrm>
            <a:off x="6096000" y="1603933"/>
            <a:ext cx="5676900" cy="523220"/>
          </a:xfrm>
          <a:prstGeom prst="rect">
            <a:avLst/>
          </a:prstGeom>
          <a:noFill/>
        </p:spPr>
        <p:txBody>
          <a:bodyPr wrap="square" rtlCol="0">
            <a:spAutoFit/>
          </a:bodyPr>
          <a:lstStyle/>
          <a:p>
            <a:pPr algn="ctr"/>
            <a:r>
              <a:rPr lang="en-US" sz="2800" dirty="0">
                <a:solidFill>
                  <a:srgbClr val="FF0000"/>
                </a:solidFill>
              </a:rPr>
              <a:t>CYCLE 2</a:t>
            </a:r>
          </a:p>
        </p:txBody>
      </p:sp>
      <p:sp>
        <p:nvSpPr>
          <p:cNvPr id="3" name="Arrow: Right 2">
            <a:extLst>
              <a:ext uri="{FF2B5EF4-FFF2-40B4-BE49-F238E27FC236}">
                <a16:creationId xmlns:a16="http://schemas.microsoft.com/office/drawing/2014/main" id="{75C2B5F7-3A3B-ED20-998A-61412402E1F1}"/>
              </a:ext>
            </a:extLst>
          </p:cNvPr>
          <p:cNvSpPr/>
          <p:nvPr/>
        </p:nvSpPr>
        <p:spPr>
          <a:xfrm rot="20672615">
            <a:off x="4157009" y="2371132"/>
            <a:ext cx="1984340" cy="113033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Warp Scheduler ISSUES</a:t>
            </a:r>
          </a:p>
        </p:txBody>
      </p:sp>
      <p:sp>
        <p:nvSpPr>
          <p:cNvPr id="24" name="Arrow: Right 23">
            <a:extLst>
              <a:ext uri="{FF2B5EF4-FFF2-40B4-BE49-F238E27FC236}">
                <a16:creationId xmlns:a16="http://schemas.microsoft.com/office/drawing/2014/main" id="{7BA0AB75-4F21-E46A-0254-C230753B504C}"/>
              </a:ext>
            </a:extLst>
          </p:cNvPr>
          <p:cNvSpPr/>
          <p:nvPr/>
        </p:nvSpPr>
        <p:spPr>
          <a:xfrm rot="5400000">
            <a:off x="6658450" y="3574268"/>
            <a:ext cx="1618299" cy="113033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 DISPATCH</a:t>
            </a:r>
          </a:p>
        </p:txBody>
      </p:sp>
      <p:sp>
        <p:nvSpPr>
          <p:cNvPr id="25" name="Rectangle: Rounded Corners 24">
            <a:extLst>
              <a:ext uri="{FF2B5EF4-FFF2-40B4-BE49-F238E27FC236}">
                <a16:creationId xmlns:a16="http://schemas.microsoft.com/office/drawing/2014/main" id="{52FF5D57-EE93-0B05-4D42-CC4D49AEA77A}"/>
              </a:ext>
            </a:extLst>
          </p:cNvPr>
          <p:cNvSpPr/>
          <p:nvPr/>
        </p:nvSpPr>
        <p:spPr>
          <a:xfrm>
            <a:off x="6095999" y="4954130"/>
            <a:ext cx="5676900" cy="599874"/>
          </a:xfrm>
          <a:prstGeom prst="round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To SIMD Execution Units:</a:t>
            </a:r>
          </a:p>
          <a:p>
            <a:pPr algn="ctr"/>
            <a:r>
              <a:rPr lang="en-US" dirty="0">
                <a:solidFill>
                  <a:schemeClr val="tx1"/>
                </a:solidFill>
                <a:latin typeface="Consolas" panose="020B0609020204030204" pitchFamily="49" charset="0"/>
              </a:rPr>
              <a:t>W1:i0 a</a:t>
            </a:r>
            <a:r>
              <a:rPr lang="en-US" sz="1800" dirty="0">
                <a:solidFill>
                  <a:schemeClr val="tx1"/>
                </a:solidFill>
                <a:latin typeface="Consolas" panose="020B0609020204030204" pitchFamily="49" charset="0"/>
              </a:rPr>
              <a:t>dd r0</a:t>
            </a:r>
            <a:r>
              <a:rPr lang="en-US" sz="1800" baseline="-25000" dirty="0">
                <a:solidFill>
                  <a:schemeClr val="tx1"/>
                </a:solidFill>
                <a:latin typeface="Consolas" panose="020B0609020204030204" pitchFamily="49" charset="0"/>
              </a:rPr>
              <a:t>1</a:t>
            </a:r>
            <a:r>
              <a:rPr lang="en-US" sz="1800" dirty="0">
                <a:solidFill>
                  <a:srgbClr val="FF0000"/>
                </a:solidFill>
                <a:latin typeface="Consolas" panose="020B0609020204030204" pitchFamily="49" charset="0"/>
              </a:rPr>
              <a:t> </a:t>
            </a:r>
            <a:r>
              <a:rPr lang="en-US" sz="1800" dirty="0">
                <a:solidFill>
                  <a:srgbClr val="00B050"/>
                </a:solidFill>
                <a:latin typeface="Consolas" panose="020B0609020204030204" pitchFamily="49" charset="0"/>
              </a:rPr>
              <a:t>r2</a:t>
            </a:r>
            <a:r>
              <a:rPr lang="en-US" sz="1800" baseline="-25000" dirty="0">
                <a:solidFill>
                  <a:srgbClr val="00B050"/>
                </a:solidFill>
                <a:latin typeface="Consolas" panose="020B0609020204030204" pitchFamily="49" charset="0"/>
              </a:rPr>
              <a:t>1</a:t>
            </a:r>
            <a:r>
              <a:rPr lang="en-US" sz="1800" dirty="0">
                <a:solidFill>
                  <a:srgbClr val="FF0000"/>
                </a:solidFill>
                <a:latin typeface="Consolas" panose="020B0609020204030204" pitchFamily="49" charset="0"/>
              </a:rPr>
              <a:t> </a:t>
            </a:r>
            <a:r>
              <a:rPr lang="en-US" sz="1800" dirty="0">
                <a:solidFill>
                  <a:srgbClr val="00B050"/>
                </a:solidFill>
                <a:latin typeface="Consolas" panose="020B0609020204030204" pitchFamily="49" charset="0"/>
              </a:rPr>
              <a:t>r4</a:t>
            </a:r>
            <a:r>
              <a:rPr lang="en-US" sz="1800" baseline="-25000" dirty="0">
                <a:solidFill>
                  <a:srgbClr val="00B050"/>
                </a:solidFill>
                <a:latin typeface="Consolas" panose="020B0609020204030204" pitchFamily="49" charset="0"/>
              </a:rPr>
              <a:t>1</a:t>
            </a:r>
          </a:p>
        </p:txBody>
      </p:sp>
    </p:spTree>
    <p:extLst>
      <p:ext uri="{BB962C8B-B14F-4D97-AF65-F5344CB8AC3E}">
        <p14:creationId xmlns:p14="http://schemas.microsoft.com/office/powerpoint/2010/main" val="285855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66037-EB6D-903D-B826-AEDA5023E0C5}"/>
              </a:ext>
            </a:extLst>
          </p:cNvPr>
          <p:cNvSpPr>
            <a:spLocks noGrp="1"/>
          </p:cNvSpPr>
          <p:nvPr>
            <p:ph type="title"/>
          </p:nvPr>
        </p:nvSpPr>
        <p:spPr/>
        <p:txBody>
          <a:bodyPr/>
          <a:lstStyle/>
          <a:p>
            <a:r>
              <a:rPr lang="en-US" dirty="0"/>
              <a:t>Simple Operand Collector Example</a:t>
            </a:r>
          </a:p>
        </p:txBody>
      </p:sp>
      <p:sp>
        <p:nvSpPr>
          <p:cNvPr id="4" name="Slide Number Placeholder 3">
            <a:extLst>
              <a:ext uri="{FF2B5EF4-FFF2-40B4-BE49-F238E27FC236}">
                <a16:creationId xmlns:a16="http://schemas.microsoft.com/office/drawing/2014/main" id="{38129DAC-A6B8-5D3C-D9E7-092F3D2F0B6B}"/>
              </a:ext>
            </a:extLst>
          </p:cNvPr>
          <p:cNvSpPr>
            <a:spLocks noGrp="1"/>
          </p:cNvSpPr>
          <p:nvPr>
            <p:ph type="sldNum" sz="quarter" idx="12"/>
          </p:nvPr>
        </p:nvSpPr>
        <p:spPr/>
        <p:txBody>
          <a:bodyPr/>
          <a:lstStyle/>
          <a:p>
            <a:pPr>
              <a:defRPr/>
            </a:pPr>
            <a:fld id="{6C6B5308-6B54-4E5B-8185-C4F567049C3B}" type="slidenum">
              <a:rPr lang="en-US" smtClean="0"/>
              <a:pPr>
                <a:defRPr/>
              </a:pPr>
              <a:t>21</a:t>
            </a:fld>
            <a:endParaRPr lang="en-US" dirty="0"/>
          </a:p>
        </p:txBody>
      </p:sp>
      <p:sp>
        <p:nvSpPr>
          <p:cNvPr id="5" name="Rectangle 4">
            <a:extLst>
              <a:ext uri="{FF2B5EF4-FFF2-40B4-BE49-F238E27FC236}">
                <a16:creationId xmlns:a16="http://schemas.microsoft.com/office/drawing/2014/main" id="{37624A22-73AD-1CE4-8ED4-D4DB6D89FBF1}"/>
              </a:ext>
            </a:extLst>
          </p:cNvPr>
          <p:cNvSpPr/>
          <p:nvPr/>
        </p:nvSpPr>
        <p:spPr>
          <a:xfrm>
            <a:off x="838197" y="1159536"/>
            <a:ext cx="3657600" cy="10433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accent6">
                    <a:lumMod val="75000"/>
                  </a:schemeClr>
                </a:solidFill>
              </a:rPr>
              <a:t>// Thread block Code</a:t>
            </a:r>
          </a:p>
          <a:p>
            <a:r>
              <a:rPr lang="en-US" sz="2000" dirty="0">
                <a:solidFill>
                  <a:schemeClr val="tx1"/>
                </a:solidFill>
                <a:latin typeface="Consolas" panose="020B0609020204030204" pitchFamily="49" charset="0"/>
              </a:rPr>
              <a:t>i0: add r0 r2 r4</a:t>
            </a:r>
          </a:p>
          <a:p>
            <a:r>
              <a:rPr lang="en-US" sz="2000" dirty="0">
                <a:solidFill>
                  <a:schemeClr val="tx1"/>
                </a:solidFill>
                <a:latin typeface="Consolas" panose="020B0609020204030204" pitchFamily="49" charset="0"/>
              </a:rPr>
              <a:t>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 r3 r4 r5 </a:t>
            </a:r>
          </a:p>
        </p:txBody>
      </p:sp>
      <p:sp>
        <p:nvSpPr>
          <p:cNvPr id="6" name="Rectangle 5">
            <a:extLst>
              <a:ext uri="{FF2B5EF4-FFF2-40B4-BE49-F238E27FC236}">
                <a16:creationId xmlns:a16="http://schemas.microsoft.com/office/drawing/2014/main" id="{D5F48A23-BE31-08DA-6F61-A61A4FD76425}"/>
              </a:ext>
            </a:extLst>
          </p:cNvPr>
          <p:cNvSpPr/>
          <p:nvPr/>
        </p:nvSpPr>
        <p:spPr>
          <a:xfrm>
            <a:off x="838199" y="2710633"/>
            <a:ext cx="3657600" cy="7228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W0:i1: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r4</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r5</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a:t>
            </a:r>
          </a:p>
        </p:txBody>
      </p:sp>
      <p:sp>
        <p:nvSpPr>
          <p:cNvPr id="7" name="Rectangle 6">
            <a:extLst>
              <a:ext uri="{FF2B5EF4-FFF2-40B4-BE49-F238E27FC236}">
                <a16:creationId xmlns:a16="http://schemas.microsoft.com/office/drawing/2014/main" id="{50847DC9-19CD-8D27-EEC4-A0A4AF8B0E14}"/>
              </a:ext>
            </a:extLst>
          </p:cNvPr>
          <p:cNvSpPr/>
          <p:nvPr/>
        </p:nvSpPr>
        <p:spPr>
          <a:xfrm>
            <a:off x="838198" y="3529460"/>
            <a:ext cx="3657600" cy="7228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W1:i1: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r4</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r5</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0</a:t>
            </a:r>
            <a:endParaRPr lang="en-US" sz="20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4B8CE221-EC84-B011-FFC2-CAFCC95C9A0C}"/>
              </a:ext>
            </a:extLst>
          </p:cNvPr>
          <p:cNvSpPr/>
          <p:nvPr/>
        </p:nvSpPr>
        <p:spPr>
          <a:xfrm>
            <a:off x="838197" y="4348287"/>
            <a:ext cx="3657600" cy="7228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W2:i1: </a:t>
            </a:r>
            <a:r>
              <a:rPr lang="en-US" sz="2000" dirty="0" err="1">
                <a:solidFill>
                  <a:schemeClr val="tx1"/>
                </a:solidFill>
                <a:latin typeface="Consolas" panose="020B0609020204030204" pitchFamily="49" charset="0"/>
              </a:rPr>
              <a:t>fma</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r4</a:t>
            </a:r>
            <a:r>
              <a:rPr lang="en-US" sz="2000" baseline="-25000" dirty="0">
                <a:solidFill>
                  <a:schemeClr val="tx1"/>
                </a:solidFill>
                <a:latin typeface="Consolas" panose="020B0609020204030204" pitchFamily="49" charset="0"/>
              </a:rPr>
              <a:t>0</a:t>
            </a:r>
            <a:r>
              <a:rPr lang="en-US" sz="2000" dirty="0">
                <a:solidFill>
                  <a:schemeClr val="tx1"/>
                </a:solidFill>
                <a:latin typeface="Consolas" panose="020B0609020204030204" pitchFamily="49" charset="0"/>
              </a:rPr>
              <a:t> r5</a:t>
            </a:r>
            <a:r>
              <a:rPr lang="en-US" sz="2000" baseline="-25000" dirty="0">
                <a:solidFill>
                  <a:schemeClr val="tx1"/>
                </a:solidFill>
                <a:latin typeface="Consolas" panose="020B0609020204030204" pitchFamily="49" charset="0"/>
              </a:rPr>
              <a:t>1</a:t>
            </a:r>
            <a:r>
              <a:rPr lang="en-US" sz="2000" dirty="0">
                <a:solidFill>
                  <a:schemeClr val="tx1"/>
                </a:solidFill>
                <a:latin typeface="Consolas" panose="020B0609020204030204" pitchFamily="49" charset="0"/>
              </a:rPr>
              <a:t> r1</a:t>
            </a:r>
            <a:r>
              <a:rPr lang="en-US" sz="2000" baseline="-25000" dirty="0">
                <a:solidFill>
                  <a:schemeClr val="tx1"/>
                </a:solidFill>
                <a:latin typeface="Consolas" panose="020B0609020204030204" pitchFamily="49" charset="0"/>
              </a:rPr>
              <a:t>1</a:t>
            </a:r>
            <a:endParaRPr lang="en-US" sz="2000" dirty="0">
              <a:solidFill>
                <a:schemeClr val="tx1"/>
              </a:solidFill>
              <a:latin typeface="Consolas" panose="020B0609020204030204" pitchFamily="49" charset="0"/>
            </a:endParaRPr>
          </a:p>
        </p:txBody>
      </p:sp>
      <p:sp>
        <p:nvSpPr>
          <p:cNvPr id="10" name="Arrow: Down 9">
            <a:extLst>
              <a:ext uri="{FF2B5EF4-FFF2-40B4-BE49-F238E27FC236}">
                <a16:creationId xmlns:a16="http://schemas.microsoft.com/office/drawing/2014/main" id="{2B6C3237-1311-47FC-587D-DAEC393447EF}"/>
              </a:ext>
            </a:extLst>
          </p:cNvPr>
          <p:cNvSpPr/>
          <p:nvPr/>
        </p:nvSpPr>
        <p:spPr>
          <a:xfrm>
            <a:off x="2294393" y="2202890"/>
            <a:ext cx="433952" cy="50774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5AE1E9-9F62-B0B7-1574-0EBD946552A2}"/>
              </a:ext>
            </a:extLst>
          </p:cNvPr>
          <p:cNvSpPr txBox="1"/>
          <p:nvPr/>
        </p:nvSpPr>
        <p:spPr>
          <a:xfrm>
            <a:off x="838198" y="5236799"/>
            <a:ext cx="4105761" cy="646331"/>
          </a:xfrm>
          <a:prstGeom prst="rect">
            <a:avLst/>
          </a:prstGeom>
          <a:noFill/>
        </p:spPr>
        <p:txBody>
          <a:bodyPr wrap="square" rtlCol="0">
            <a:spAutoFit/>
          </a:bodyPr>
          <a:lstStyle/>
          <a:p>
            <a:r>
              <a:rPr lang="en-US" dirty="0"/>
              <a:t>Simple Register Swizzling: </a:t>
            </a:r>
          </a:p>
          <a:p>
            <a:r>
              <a:rPr lang="en-US" dirty="0" err="1">
                <a:latin typeface="Consolas" panose="020B0609020204030204" pitchFamily="49" charset="0"/>
              </a:rPr>
              <a:t>bankID</a:t>
            </a:r>
            <a:r>
              <a:rPr lang="en-US" dirty="0">
                <a:latin typeface="Consolas" panose="020B0609020204030204" pitchFamily="49" charset="0"/>
              </a:rPr>
              <a:t> = (</a:t>
            </a:r>
            <a:r>
              <a:rPr lang="en-US" dirty="0" err="1">
                <a:latin typeface="Consolas" panose="020B0609020204030204" pitchFamily="49" charset="0"/>
              </a:rPr>
              <a:t>regID</a:t>
            </a:r>
            <a:r>
              <a:rPr lang="en-US" dirty="0">
                <a:latin typeface="Consolas" panose="020B0609020204030204" pitchFamily="49" charset="0"/>
              </a:rPr>
              <a:t> + </a:t>
            </a:r>
            <a:r>
              <a:rPr lang="en-US" dirty="0" err="1">
                <a:latin typeface="Consolas" panose="020B0609020204030204" pitchFamily="49" charset="0"/>
              </a:rPr>
              <a:t>WarpID</a:t>
            </a:r>
            <a:r>
              <a:rPr lang="en-US" dirty="0">
                <a:latin typeface="Consolas" panose="020B0609020204030204" pitchFamily="49" charset="0"/>
              </a:rPr>
              <a:t>) % 2</a:t>
            </a:r>
            <a:endParaRPr lang="en-US" dirty="0"/>
          </a:p>
        </p:txBody>
      </p:sp>
      <p:grpSp>
        <p:nvGrpSpPr>
          <p:cNvPr id="19" name="Group 18">
            <a:extLst>
              <a:ext uri="{FF2B5EF4-FFF2-40B4-BE49-F238E27FC236}">
                <a16:creationId xmlns:a16="http://schemas.microsoft.com/office/drawing/2014/main" id="{791CAB1F-FFD7-D348-EEC1-863F19D30AC8}"/>
              </a:ext>
            </a:extLst>
          </p:cNvPr>
          <p:cNvGrpSpPr/>
          <p:nvPr/>
        </p:nvGrpSpPr>
        <p:grpSpPr>
          <a:xfrm>
            <a:off x="6096000" y="2202890"/>
            <a:ext cx="2743200" cy="1127398"/>
            <a:chOff x="6096000" y="2202890"/>
            <a:chExt cx="2743200" cy="1127398"/>
          </a:xfrm>
        </p:grpSpPr>
        <p:sp>
          <p:nvSpPr>
            <p:cNvPr id="12" name="Rectangle 11">
              <a:extLst>
                <a:ext uri="{FF2B5EF4-FFF2-40B4-BE49-F238E27FC236}">
                  <a16:creationId xmlns:a16="http://schemas.microsoft.com/office/drawing/2014/main" id="{7A954333-032E-42A9-6B9B-B991CF7D0329}"/>
                </a:ext>
              </a:extLst>
            </p:cNvPr>
            <p:cNvSpPr/>
            <p:nvPr/>
          </p:nvSpPr>
          <p:spPr>
            <a:xfrm>
              <a:off x="6096000" y="2607912"/>
              <a:ext cx="2743200" cy="7223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W0:i0: add </a:t>
              </a:r>
            </a:p>
            <a:p>
              <a:r>
                <a:rPr lang="en-US" sz="2000" dirty="0">
                  <a:solidFill>
                    <a:schemeClr val="tx1"/>
                  </a:solidFill>
                  <a:latin typeface="Consolas" panose="020B0609020204030204" pitchFamily="49" charset="0"/>
                </a:rPr>
                <a:t>r0</a:t>
              </a:r>
              <a:r>
                <a:rPr lang="en-US" sz="2000" baseline="-25000" dirty="0">
                  <a:solidFill>
                    <a:schemeClr val="tx1"/>
                  </a:solidFill>
                  <a:latin typeface="Consolas" panose="020B0609020204030204" pitchFamily="49" charset="0"/>
                </a:rPr>
                <a:t>0</a:t>
              </a:r>
              <a:r>
                <a:rPr lang="en-US" sz="2000" dirty="0">
                  <a:solidFill>
                    <a:srgbClr val="FF0000"/>
                  </a:solidFill>
                  <a:latin typeface="Consolas" panose="020B0609020204030204" pitchFamily="49" charset="0"/>
                </a:rPr>
                <a:t> </a:t>
              </a:r>
              <a:r>
                <a:rPr lang="en-US" sz="2000" dirty="0">
                  <a:solidFill>
                    <a:srgbClr val="00B050"/>
                  </a:solidFill>
                  <a:latin typeface="Consolas" panose="020B0609020204030204" pitchFamily="49" charset="0"/>
                </a:rPr>
                <a:t>r2</a:t>
              </a:r>
              <a:r>
                <a:rPr lang="en-US" sz="2000" baseline="-25000" dirty="0">
                  <a:solidFill>
                    <a:srgbClr val="00B050"/>
                  </a:solidFill>
                  <a:latin typeface="Consolas" panose="020B0609020204030204" pitchFamily="49" charset="0"/>
                </a:rPr>
                <a:t>0</a:t>
              </a:r>
              <a:r>
                <a:rPr lang="en-US" sz="2000" dirty="0">
                  <a:solidFill>
                    <a:srgbClr val="FF0000"/>
                  </a:solidFill>
                  <a:latin typeface="Consolas" panose="020B0609020204030204" pitchFamily="49" charset="0"/>
                </a:rPr>
                <a:t> r4</a:t>
              </a:r>
              <a:r>
                <a:rPr lang="en-US" sz="2000" baseline="-25000" dirty="0">
                  <a:solidFill>
                    <a:srgbClr val="FF0000"/>
                  </a:solidFill>
                  <a:latin typeface="Consolas" panose="020B0609020204030204" pitchFamily="49" charset="0"/>
                </a:rPr>
                <a:t>0</a:t>
              </a:r>
            </a:p>
            <a:p>
              <a:endParaRPr lang="en-US" sz="2000" baseline="-25000" dirty="0">
                <a:solidFill>
                  <a:srgbClr val="FF0000"/>
                </a:solidFill>
                <a:latin typeface="Consolas" panose="020B0609020204030204" pitchFamily="49" charset="0"/>
              </a:endParaRPr>
            </a:p>
          </p:txBody>
        </p:sp>
        <p:sp>
          <p:nvSpPr>
            <p:cNvPr id="14" name="Rectangle 13">
              <a:extLst>
                <a:ext uri="{FF2B5EF4-FFF2-40B4-BE49-F238E27FC236}">
                  <a16:creationId xmlns:a16="http://schemas.microsoft.com/office/drawing/2014/main" id="{8E0D260C-0402-6831-5C01-D3DC1A5F419F}"/>
                </a:ext>
              </a:extLst>
            </p:cNvPr>
            <p:cNvSpPr/>
            <p:nvPr/>
          </p:nvSpPr>
          <p:spPr>
            <a:xfrm>
              <a:off x="6096000" y="2202890"/>
              <a:ext cx="2743200" cy="4050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aseline="-25000" dirty="0">
                <a:solidFill>
                  <a:schemeClr val="bg1"/>
                </a:solidFill>
              </a:endParaRPr>
            </a:p>
          </p:txBody>
        </p:sp>
        <p:sp>
          <p:nvSpPr>
            <p:cNvPr id="15" name="TextBox 14">
              <a:extLst>
                <a:ext uri="{FF2B5EF4-FFF2-40B4-BE49-F238E27FC236}">
                  <a16:creationId xmlns:a16="http://schemas.microsoft.com/office/drawing/2014/main" id="{EDEAD10B-CB7D-C7E7-7844-114E7577BE6A}"/>
                </a:ext>
              </a:extLst>
            </p:cNvPr>
            <p:cNvSpPr txBox="1"/>
            <p:nvPr/>
          </p:nvSpPr>
          <p:spPr>
            <a:xfrm>
              <a:off x="6096000" y="2238580"/>
              <a:ext cx="2743200" cy="369332"/>
            </a:xfrm>
            <a:prstGeom prst="rect">
              <a:avLst/>
            </a:prstGeom>
            <a:noFill/>
          </p:spPr>
          <p:txBody>
            <a:bodyPr wrap="square" rtlCol="0">
              <a:spAutoFit/>
            </a:bodyPr>
            <a:lstStyle/>
            <a:p>
              <a:pPr algn="ctr"/>
              <a:r>
                <a:rPr lang="en-US" dirty="0">
                  <a:solidFill>
                    <a:schemeClr val="bg1"/>
                  </a:solidFill>
                </a:rPr>
                <a:t>Collector Unit 0 (CU0)</a:t>
              </a:r>
            </a:p>
          </p:txBody>
        </p:sp>
      </p:grpSp>
      <p:grpSp>
        <p:nvGrpSpPr>
          <p:cNvPr id="20" name="Group 19">
            <a:extLst>
              <a:ext uri="{FF2B5EF4-FFF2-40B4-BE49-F238E27FC236}">
                <a16:creationId xmlns:a16="http://schemas.microsoft.com/office/drawing/2014/main" id="{B334A3EF-D65A-88CD-7806-6F4C2CB46C59}"/>
              </a:ext>
            </a:extLst>
          </p:cNvPr>
          <p:cNvGrpSpPr/>
          <p:nvPr/>
        </p:nvGrpSpPr>
        <p:grpSpPr>
          <a:xfrm>
            <a:off x="9029700" y="2202890"/>
            <a:ext cx="2743200" cy="1127398"/>
            <a:chOff x="6096000" y="2202890"/>
            <a:chExt cx="2743200" cy="1127398"/>
          </a:xfrm>
        </p:grpSpPr>
        <p:sp>
          <p:nvSpPr>
            <p:cNvPr id="21" name="Rectangle 20">
              <a:extLst>
                <a:ext uri="{FF2B5EF4-FFF2-40B4-BE49-F238E27FC236}">
                  <a16:creationId xmlns:a16="http://schemas.microsoft.com/office/drawing/2014/main" id="{B3004C0A-A38F-30C7-2D23-B718138DE0B1}"/>
                </a:ext>
              </a:extLst>
            </p:cNvPr>
            <p:cNvSpPr/>
            <p:nvPr/>
          </p:nvSpPr>
          <p:spPr>
            <a:xfrm>
              <a:off x="6096000" y="2607912"/>
              <a:ext cx="2743200" cy="7223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Consolas" panose="020B0609020204030204" pitchFamily="49" charset="0"/>
                </a:rPr>
                <a:t>W2:i0: add </a:t>
              </a:r>
            </a:p>
            <a:p>
              <a:r>
                <a:rPr lang="en-US" sz="2000" dirty="0">
                  <a:solidFill>
                    <a:schemeClr val="tx1"/>
                  </a:solidFill>
                  <a:latin typeface="Consolas" panose="020B0609020204030204" pitchFamily="49" charset="0"/>
                </a:rPr>
                <a:t>r0</a:t>
              </a:r>
              <a:r>
                <a:rPr lang="en-US" sz="2000" baseline="-25000" dirty="0">
                  <a:solidFill>
                    <a:schemeClr val="tx1"/>
                  </a:solidFill>
                  <a:latin typeface="Consolas" panose="020B0609020204030204" pitchFamily="49" charset="0"/>
                </a:rPr>
                <a:t>0</a:t>
              </a:r>
              <a:r>
                <a:rPr lang="en-US" sz="2000" dirty="0">
                  <a:solidFill>
                    <a:srgbClr val="FF0000"/>
                  </a:solidFill>
                  <a:latin typeface="Consolas" panose="020B0609020204030204" pitchFamily="49" charset="0"/>
                </a:rPr>
                <a:t> </a:t>
              </a:r>
              <a:r>
                <a:rPr lang="en-US" sz="2000" dirty="0">
                  <a:solidFill>
                    <a:srgbClr val="00B050"/>
                  </a:solidFill>
                  <a:latin typeface="Consolas" panose="020B0609020204030204" pitchFamily="49" charset="0"/>
                </a:rPr>
                <a:t>r2</a:t>
              </a:r>
              <a:r>
                <a:rPr lang="en-US" sz="2000" baseline="-25000" dirty="0">
                  <a:solidFill>
                    <a:srgbClr val="00B050"/>
                  </a:solidFill>
                  <a:latin typeface="Consolas" panose="020B0609020204030204" pitchFamily="49" charset="0"/>
                </a:rPr>
                <a:t>0</a:t>
              </a:r>
              <a:r>
                <a:rPr lang="en-US" sz="2000" dirty="0">
                  <a:solidFill>
                    <a:srgbClr val="FF0000"/>
                  </a:solidFill>
                  <a:latin typeface="Consolas" panose="020B0609020204030204" pitchFamily="49" charset="0"/>
                </a:rPr>
                <a:t> r4</a:t>
              </a:r>
              <a:r>
                <a:rPr lang="en-US" sz="2000" baseline="-25000" dirty="0">
                  <a:solidFill>
                    <a:srgbClr val="FF0000"/>
                  </a:solidFill>
                  <a:latin typeface="Consolas" panose="020B0609020204030204" pitchFamily="49" charset="0"/>
                </a:rPr>
                <a:t>0</a:t>
              </a:r>
            </a:p>
            <a:p>
              <a:endParaRPr lang="en-US" sz="2000" baseline="-25000" dirty="0">
                <a:solidFill>
                  <a:srgbClr val="FF0000"/>
                </a:solidFill>
                <a:latin typeface="Consolas" panose="020B0609020204030204" pitchFamily="49" charset="0"/>
              </a:endParaRPr>
            </a:p>
          </p:txBody>
        </p:sp>
        <p:sp>
          <p:nvSpPr>
            <p:cNvPr id="22" name="Rectangle 21">
              <a:extLst>
                <a:ext uri="{FF2B5EF4-FFF2-40B4-BE49-F238E27FC236}">
                  <a16:creationId xmlns:a16="http://schemas.microsoft.com/office/drawing/2014/main" id="{5B1AD024-DC85-AE5D-F2E0-D7DE89F143DD}"/>
                </a:ext>
              </a:extLst>
            </p:cNvPr>
            <p:cNvSpPr/>
            <p:nvPr/>
          </p:nvSpPr>
          <p:spPr>
            <a:xfrm>
              <a:off x="6096000" y="2202890"/>
              <a:ext cx="2743200" cy="4050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aseline="-25000" dirty="0">
                <a:solidFill>
                  <a:schemeClr val="bg1"/>
                </a:solidFill>
              </a:endParaRPr>
            </a:p>
          </p:txBody>
        </p:sp>
        <p:sp>
          <p:nvSpPr>
            <p:cNvPr id="23" name="TextBox 22">
              <a:extLst>
                <a:ext uri="{FF2B5EF4-FFF2-40B4-BE49-F238E27FC236}">
                  <a16:creationId xmlns:a16="http://schemas.microsoft.com/office/drawing/2014/main" id="{9174FDDC-9C63-09FB-F29A-CB8A9A358F3C}"/>
                </a:ext>
              </a:extLst>
            </p:cNvPr>
            <p:cNvSpPr txBox="1"/>
            <p:nvPr/>
          </p:nvSpPr>
          <p:spPr>
            <a:xfrm>
              <a:off x="6096000" y="2238580"/>
              <a:ext cx="2743200" cy="369332"/>
            </a:xfrm>
            <a:prstGeom prst="rect">
              <a:avLst/>
            </a:prstGeom>
            <a:noFill/>
          </p:spPr>
          <p:txBody>
            <a:bodyPr wrap="square" rtlCol="0">
              <a:spAutoFit/>
            </a:bodyPr>
            <a:lstStyle/>
            <a:p>
              <a:pPr algn="ctr"/>
              <a:r>
                <a:rPr lang="en-US" dirty="0">
                  <a:solidFill>
                    <a:schemeClr val="bg1"/>
                  </a:solidFill>
                </a:rPr>
                <a:t>Collector Unit 1 (CU1)</a:t>
              </a:r>
            </a:p>
          </p:txBody>
        </p:sp>
      </p:grpSp>
      <p:sp>
        <p:nvSpPr>
          <p:cNvPr id="13" name="TextBox 12">
            <a:extLst>
              <a:ext uri="{FF2B5EF4-FFF2-40B4-BE49-F238E27FC236}">
                <a16:creationId xmlns:a16="http://schemas.microsoft.com/office/drawing/2014/main" id="{A0FBE6B3-E5F6-A60C-FC6A-2D200594D556}"/>
              </a:ext>
            </a:extLst>
          </p:cNvPr>
          <p:cNvSpPr txBox="1"/>
          <p:nvPr/>
        </p:nvSpPr>
        <p:spPr>
          <a:xfrm>
            <a:off x="6096000" y="1603933"/>
            <a:ext cx="5676900" cy="523220"/>
          </a:xfrm>
          <a:prstGeom prst="rect">
            <a:avLst/>
          </a:prstGeom>
          <a:noFill/>
        </p:spPr>
        <p:txBody>
          <a:bodyPr wrap="square" rtlCol="0">
            <a:spAutoFit/>
          </a:bodyPr>
          <a:lstStyle/>
          <a:p>
            <a:pPr algn="ctr"/>
            <a:r>
              <a:rPr lang="en-US" sz="2800" dirty="0">
                <a:solidFill>
                  <a:srgbClr val="FF0000"/>
                </a:solidFill>
              </a:rPr>
              <a:t>CYCLE 3</a:t>
            </a:r>
          </a:p>
        </p:txBody>
      </p:sp>
      <p:sp>
        <p:nvSpPr>
          <p:cNvPr id="11" name="Star: 32 Points 10">
            <a:extLst>
              <a:ext uri="{FF2B5EF4-FFF2-40B4-BE49-F238E27FC236}">
                <a16:creationId xmlns:a16="http://schemas.microsoft.com/office/drawing/2014/main" id="{0B478CA7-FE8D-2DAD-DB85-6F55ACCAF47B}"/>
              </a:ext>
            </a:extLst>
          </p:cNvPr>
          <p:cNvSpPr/>
          <p:nvPr/>
        </p:nvSpPr>
        <p:spPr>
          <a:xfrm>
            <a:off x="7229475" y="3174812"/>
            <a:ext cx="3409950" cy="1432097"/>
          </a:xfrm>
          <a:prstGeom prst="star3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Bank Conflict!</a:t>
            </a:r>
          </a:p>
        </p:txBody>
      </p:sp>
      <p:sp>
        <p:nvSpPr>
          <p:cNvPr id="17" name="Speech Bubble: Rectangle 16">
            <a:extLst>
              <a:ext uri="{FF2B5EF4-FFF2-40B4-BE49-F238E27FC236}">
                <a16:creationId xmlns:a16="http://schemas.microsoft.com/office/drawing/2014/main" id="{A021FD9B-B2A0-D25B-AA45-1F1B2FA5318F}"/>
              </a:ext>
            </a:extLst>
          </p:cNvPr>
          <p:cNvSpPr/>
          <p:nvPr/>
        </p:nvSpPr>
        <p:spPr>
          <a:xfrm>
            <a:off x="6096000" y="1227677"/>
            <a:ext cx="1939839" cy="853350"/>
          </a:xfrm>
          <a:prstGeom prst="wedge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 free CU -&gt; Warp Scheduler Stalls this cycle</a:t>
            </a:r>
          </a:p>
        </p:txBody>
      </p:sp>
    </p:spTree>
    <p:extLst>
      <p:ext uri="{BB962C8B-B14F-4D97-AF65-F5344CB8AC3E}">
        <p14:creationId xmlns:p14="http://schemas.microsoft.com/office/powerpoint/2010/main" val="460247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99857-27E0-6086-B87B-4CC05290E7D7}"/>
              </a:ext>
            </a:extLst>
          </p:cNvPr>
          <p:cNvSpPr>
            <a:spLocks noGrp="1"/>
          </p:cNvSpPr>
          <p:nvPr>
            <p:ph type="title"/>
          </p:nvPr>
        </p:nvSpPr>
        <p:spPr/>
        <p:txBody>
          <a:bodyPr/>
          <a:lstStyle/>
          <a:p>
            <a:r>
              <a:rPr lang="en-US" dirty="0"/>
              <a:t>Register Bank Aware Warp Scheduling</a:t>
            </a:r>
          </a:p>
        </p:txBody>
      </p:sp>
      <p:sp>
        <p:nvSpPr>
          <p:cNvPr id="4" name="Slide Number Placeholder 3">
            <a:extLst>
              <a:ext uri="{FF2B5EF4-FFF2-40B4-BE49-F238E27FC236}">
                <a16:creationId xmlns:a16="http://schemas.microsoft.com/office/drawing/2014/main" id="{0F0995CD-0B6B-A74E-0231-2809D690508A}"/>
              </a:ext>
            </a:extLst>
          </p:cNvPr>
          <p:cNvSpPr>
            <a:spLocks noGrp="1"/>
          </p:cNvSpPr>
          <p:nvPr>
            <p:ph type="sldNum" sz="quarter" idx="12"/>
          </p:nvPr>
        </p:nvSpPr>
        <p:spPr/>
        <p:txBody>
          <a:bodyPr/>
          <a:lstStyle/>
          <a:p>
            <a:pPr>
              <a:defRPr/>
            </a:pPr>
            <a:fld id="{6C6B5308-6B54-4E5B-8185-C4F567049C3B}" type="slidenum">
              <a:rPr lang="en-US" smtClean="0"/>
              <a:pPr>
                <a:defRPr/>
              </a:pPr>
              <a:t>22</a:t>
            </a:fld>
            <a:endParaRPr lang="en-US" dirty="0"/>
          </a:p>
        </p:txBody>
      </p:sp>
      <p:grpSp>
        <p:nvGrpSpPr>
          <p:cNvPr id="15" name="Group 14">
            <a:extLst>
              <a:ext uri="{FF2B5EF4-FFF2-40B4-BE49-F238E27FC236}">
                <a16:creationId xmlns:a16="http://schemas.microsoft.com/office/drawing/2014/main" id="{A68C8C7B-3888-EA5A-00C3-B2B6CBDA7834}"/>
              </a:ext>
            </a:extLst>
          </p:cNvPr>
          <p:cNvGrpSpPr/>
          <p:nvPr/>
        </p:nvGrpSpPr>
        <p:grpSpPr>
          <a:xfrm>
            <a:off x="3200400" y="1371600"/>
            <a:ext cx="1828800" cy="1470184"/>
            <a:chOff x="3230880" y="1364456"/>
            <a:chExt cx="1828800" cy="1470184"/>
          </a:xfrm>
        </p:grpSpPr>
        <p:sp>
          <p:nvSpPr>
            <p:cNvPr id="6" name="Rectangle 5">
              <a:extLst>
                <a:ext uri="{FF2B5EF4-FFF2-40B4-BE49-F238E27FC236}">
                  <a16:creationId xmlns:a16="http://schemas.microsoft.com/office/drawing/2014/main" id="{CECB93EB-CAE1-CBCC-16B5-D5BF16F4B649}"/>
                </a:ext>
              </a:extLst>
            </p:cNvPr>
            <p:cNvSpPr/>
            <p:nvPr/>
          </p:nvSpPr>
          <p:spPr>
            <a:xfrm>
              <a:off x="3230880" y="1364456"/>
              <a:ext cx="1828800" cy="5486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 Entry </a:t>
              </a:r>
            </a:p>
            <a:p>
              <a:pPr algn="ctr"/>
              <a:r>
                <a:rPr lang="en-US" dirty="0"/>
                <a:t>Warp PC Table</a:t>
              </a:r>
            </a:p>
          </p:txBody>
        </p:sp>
        <p:sp>
          <p:nvSpPr>
            <p:cNvPr id="7" name="Rectangle 6">
              <a:extLst>
                <a:ext uri="{FF2B5EF4-FFF2-40B4-BE49-F238E27FC236}">
                  <a16:creationId xmlns:a16="http://schemas.microsoft.com/office/drawing/2014/main" id="{E451E2C4-0D3E-6337-7194-E30CA4179565}"/>
                </a:ext>
              </a:extLst>
            </p:cNvPr>
            <p:cNvSpPr/>
            <p:nvPr/>
          </p:nvSpPr>
          <p:spPr>
            <a:xfrm>
              <a:off x="3230880" y="19202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9B2B6D8-6C3B-BA6F-F6F6-5DC520BE383F}"/>
                </a:ext>
              </a:extLst>
            </p:cNvPr>
            <p:cNvSpPr/>
            <p:nvPr/>
          </p:nvSpPr>
          <p:spPr>
            <a:xfrm>
              <a:off x="4145280" y="19202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AA7A1FD-FA22-DAB6-C937-7D23B00E3C0A}"/>
                </a:ext>
              </a:extLst>
            </p:cNvPr>
            <p:cNvSpPr/>
            <p:nvPr/>
          </p:nvSpPr>
          <p:spPr>
            <a:xfrm>
              <a:off x="3230880" y="21488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074EEF9-B51B-951E-350B-404EC1009289}"/>
                </a:ext>
              </a:extLst>
            </p:cNvPr>
            <p:cNvSpPr/>
            <p:nvPr/>
          </p:nvSpPr>
          <p:spPr>
            <a:xfrm>
              <a:off x="4145280" y="21488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004A2E0-EE52-08FD-ED1C-13E092332682}"/>
                </a:ext>
              </a:extLst>
            </p:cNvPr>
            <p:cNvSpPr/>
            <p:nvPr/>
          </p:nvSpPr>
          <p:spPr>
            <a:xfrm>
              <a:off x="3230880" y="23774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05090B1-853B-9748-9340-A5A6D5722849}"/>
                </a:ext>
              </a:extLst>
            </p:cNvPr>
            <p:cNvSpPr/>
            <p:nvPr/>
          </p:nvSpPr>
          <p:spPr>
            <a:xfrm>
              <a:off x="4145280" y="23774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FF279BC-B69C-5653-F76F-42A2BED9DAA1}"/>
                </a:ext>
              </a:extLst>
            </p:cNvPr>
            <p:cNvSpPr/>
            <p:nvPr/>
          </p:nvSpPr>
          <p:spPr>
            <a:xfrm>
              <a:off x="3230880" y="26060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8989639-D267-3172-2850-6855A42C1E93}"/>
                </a:ext>
              </a:extLst>
            </p:cNvPr>
            <p:cNvSpPr/>
            <p:nvPr/>
          </p:nvSpPr>
          <p:spPr>
            <a:xfrm>
              <a:off x="4145280" y="26060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Rectangle 15">
            <a:extLst>
              <a:ext uri="{FF2B5EF4-FFF2-40B4-BE49-F238E27FC236}">
                <a16:creationId xmlns:a16="http://schemas.microsoft.com/office/drawing/2014/main" id="{9F1D099B-0E53-4089-7C87-5C916A91F60F}"/>
              </a:ext>
            </a:extLst>
          </p:cNvPr>
          <p:cNvSpPr/>
          <p:nvPr/>
        </p:nvSpPr>
        <p:spPr>
          <a:xfrm>
            <a:off x="6172200" y="1420892"/>
            <a:ext cx="1501140" cy="14701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Warp Selection Logic</a:t>
            </a:r>
          </a:p>
        </p:txBody>
      </p:sp>
      <p:grpSp>
        <p:nvGrpSpPr>
          <p:cNvPr id="28" name="Group 27">
            <a:extLst>
              <a:ext uri="{FF2B5EF4-FFF2-40B4-BE49-F238E27FC236}">
                <a16:creationId xmlns:a16="http://schemas.microsoft.com/office/drawing/2014/main" id="{92A447F9-2C88-1F05-0476-530FE880D653}"/>
              </a:ext>
            </a:extLst>
          </p:cNvPr>
          <p:cNvGrpSpPr/>
          <p:nvPr/>
        </p:nvGrpSpPr>
        <p:grpSpPr>
          <a:xfrm>
            <a:off x="8512310" y="2960632"/>
            <a:ext cx="1865745" cy="1687693"/>
            <a:chOff x="7978140" y="3503865"/>
            <a:chExt cx="1173480" cy="1093232"/>
          </a:xfrm>
        </p:grpSpPr>
        <p:sp>
          <p:nvSpPr>
            <p:cNvPr id="18" name="Rectangle 17">
              <a:extLst>
                <a:ext uri="{FF2B5EF4-FFF2-40B4-BE49-F238E27FC236}">
                  <a16:creationId xmlns:a16="http://schemas.microsoft.com/office/drawing/2014/main" id="{56FD5FE3-2ADE-78C5-30DF-9684326B54FE}"/>
                </a:ext>
              </a:extLst>
            </p:cNvPr>
            <p:cNvSpPr/>
            <p:nvPr/>
          </p:nvSpPr>
          <p:spPr>
            <a:xfrm>
              <a:off x="8084820" y="3503865"/>
              <a:ext cx="1066800" cy="9636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7" name="Rectangle 16">
              <a:extLst>
                <a:ext uri="{FF2B5EF4-FFF2-40B4-BE49-F238E27FC236}">
                  <a16:creationId xmlns:a16="http://schemas.microsoft.com/office/drawing/2014/main" id="{E9B12E24-A637-FB68-F52B-9DCFBA6397CC}"/>
                </a:ext>
              </a:extLst>
            </p:cNvPr>
            <p:cNvSpPr/>
            <p:nvPr/>
          </p:nvSpPr>
          <p:spPr>
            <a:xfrm>
              <a:off x="7978140" y="3633405"/>
              <a:ext cx="1066800" cy="9636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Collector Units</a:t>
              </a:r>
            </a:p>
            <a:p>
              <a:pPr algn="ctr"/>
              <a:r>
                <a:rPr lang="en-US" dirty="0">
                  <a:solidFill>
                    <a:sysClr val="windowText" lastClr="000000"/>
                  </a:solidFill>
                </a:rPr>
                <a:t>(CUs)</a:t>
              </a:r>
            </a:p>
          </p:txBody>
        </p:sp>
      </p:grpSp>
      <p:cxnSp>
        <p:nvCxnSpPr>
          <p:cNvPr id="20" name="Straight Arrow Connector 19">
            <a:extLst>
              <a:ext uri="{FF2B5EF4-FFF2-40B4-BE49-F238E27FC236}">
                <a16:creationId xmlns:a16="http://schemas.microsoft.com/office/drawing/2014/main" id="{B00748E0-ACC5-99AC-4380-AC3C98AFA8CB}"/>
              </a:ext>
            </a:extLst>
          </p:cNvPr>
          <p:cNvCxnSpPr>
            <a:stCxn id="8" idx="3"/>
          </p:cNvCxnSpPr>
          <p:nvPr/>
        </p:nvCxnSpPr>
        <p:spPr>
          <a:xfrm>
            <a:off x="5029200" y="2041684"/>
            <a:ext cx="1143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953D694-E4E3-9951-AD0A-6058B22A5415}"/>
              </a:ext>
            </a:extLst>
          </p:cNvPr>
          <p:cNvCxnSpPr/>
          <p:nvPr/>
        </p:nvCxnSpPr>
        <p:spPr>
          <a:xfrm>
            <a:off x="5029200" y="2246948"/>
            <a:ext cx="1143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813F126-6891-4D0F-E481-2648F3B44FDC}"/>
              </a:ext>
            </a:extLst>
          </p:cNvPr>
          <p:cNvCxnSpPr/>
          <p:nvPr/>
        </p:nvCxnSpPr>
        <p:spPr>
          <a:xfrm>
            <a:off x="5029200" y="2513648"/>
            <a:ext cx="1143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F522A12-2085-4EB6-20ED-921BC646FCAC}"/>
              </a:ext>
            </a:extLst>
          </p:cNvPr>
          <p:cNvCxnSpPr/>
          <p:nvPr/>
        </p:nvCxnSpPr>
        <p:spPr>
          <a:xfrm>
            <a:off x="5029200" y="2727484"/>
            <a:ext cx="1143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22F7D993-3B23-F673-F385-7EFDB0A5CF4B}"/>
              </a:ext>
            </a:extLst>
          </p:cNvPr>
          <p:cNvCxnSpPr>
            <a:stCxn id="16" idx="3"/>
            <a:endCxn id="18" idx="0"/>
          </p:cNvCxnSpPr>
          <p:nvPr/>
        </p:nvCxnSpPr>
        <p:spPr>
          <a:xfrm>
            <a:off x="7673340" y="2155984"/>
            <a:ext cx="1856649" cy="804648"/>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581B3DA-D17C-7D7A-8F1A-034FA2BC1191}"/>
              </a:ext>
            </a:extLst>
          </p:cNvPr>
          <p:cNvSpPr txBox="1"/>
          <p:nvPr/>
        </p:nvSpPr>
        <p:spPr>
          <a:xfrm>
            <a:off x="8137122" y="1833480"/>
            <a:ext cx="2446507" cy="369332"/>
          </a:xfrm>
          <a:prstGeom prst="rect">
            <a:avLst/>
          </a:prstGeom>
          <a:noFill/>
        </p:spPr>
        <p:txBody>
          <a:bodyPr wrap="square" rtlCol="0">
            <a:spAutoFit/>
          </a:bodyPr>
          <a:lstStyle/>
          <a:p>
            <a:r>
              <a:rPr lang="en-US" dirty="0"/>
              <a:t>Issued Warp</a:t>
            </a:r>
          </a:p>
        </p:txBody>
      </p:sp>
    </p:spTree>
    <p:extLst>
      <p:ext uri="{BB962C8B-B14F-4D97-AF65-F5344CB8AC3E}">
        <p14:creationId xmlns:p14="http://schemas.microsoft.com/office/powerpoint/2010/main" val="267168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99857-27E0-6086-B87B-4CC05290E7D7}"/>
              </a:ext>
            </a:extLst>
          </p:cNvPr>
          <p:cNvSpPr>
            <a:spLocks noGrp="1"/>
          </p:cNvSpPr>
          <p:nvPr>
            <p:ph type="title"/>
          </p:nvPr>
        </p:nvSpPr>
        <p:spPr/>
        <p:txBody>
          <a:bodyPr/>
          <a:lstStyle/>
          <a:p>
            <a:r>
              <a:rPr lang="en-US" dirty="0"/>
              <a:t>Register Bank Aware Warp Scheduling</a:t>
            </a:r>
          </a:p>
        </p:txBody>
      </p:sp>
      <p:sp>
        <p:nvSpPr>
          <p:cNvPr id="4" name="Slide Number Placeholder 3">
            <a:extLst>
              <a:ext uri="{FF2B5EF4-FFF2-40B4-BE49-F238E27FC236}">
                <a16:creationId xmlns:a16="http://schemas.microsoft.com/office/drawing/2014/main" id="{0F0995CD-0B6B-A74E-0231-2809D690508A}"/>
              </a:ext>
            </a:extLst>
          </p:cNvPr>
          <p:cNvSpPr>
            <a:spLocks noGrp="1"/>
          </p:cNvSpPr>
          <p:nvPr>
            <p:ph type="sldNum" sz="quarter" idx="12"/>
          </p:nvPr>
        </p:nvSpPr>
        <p:spPr/>
        <p:txBody>
          <a:bodyPr/>
          <a:lstStyle/>
          <a:p>
            <a:pPr>
              <a:defRPr/>
            </a:pPr>
            <a:fld id="{6C6B5308-6B54-4E5B-8185-C4F567049C3B}" type="slidenum">
              <a:rPr lang="en-US" smtClean="0"/>
              <a:pPr>
                <a:defRPr/>
              </a:pPr>
              <a:t>23</a:t>
            </a:fld>
            <a:endParaRPr lang="en-US" dirty="0"/>
          </a:p>
        </p:txBody>
      </p:sp>
      <p:grpSp>
        <p:nvGrpSpPr>
          <p:cNvPr id="15" name="Group 14">
            <a:extLst>
              <a:ext uri="{FF2B5EF4-FFF2-40B4-BE49-F238E27FC236}">
                <a16:creationId xmlns:a16="http://schemas.microsoft.com/office/drawing/2014/main" id="{A68C8C7B-3888-EA5A-00C3-B2B6CBDA7834}"/>
              </a:ext>
            </a:extLst>
          </p:cNvPr>
          <p:cNvGrpSpPr/>
          <p:nvPr/>
        </p:nvGrpSpPr>
        <p:grpSpPr>
          <a:xfrm>
            <a:off x="3200400" y="1371600"/>
            <a:ext cx="1828800" cy="1470184"/>
            <a:chOff x="3230880" y="1364456"/>
            <a:chExt cx="1828800" cy="1470184"/>
          </a:xfrm>
        </p:grpSpPr>
        <p:sp>
          <p:nvSpPr>
            <p:cNvPr id="6" name="Rectangle 5">
              <a:extLst>
                <a:ext uri="{FF2B5EF4-FFF2-40B4-BE49-F238E27FC236}">
                  <a16:creationId xmlns:a16="http://schemas.microsoft.com/office/drawing/2014/main" id="{CECB93EB-CAE1-CBCC-16B5-D5BF16F4B649}"/>
                </a:ext>
              </a:extLst>
            </p:cNvPr>
            <p:cNvSpPr/>
            <p:nvPr/>
          </p:nvSpPr>
          <p:spPr>
            <a:xfrm>
              <a:off x="3230880" y="1364456"/>
              <a:ext cx="1828800" cy="5486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 Entry </a:t>
              </a:r>
            </a:p>
            <a:p>
              <a:pPr algn="ctr"/>
              <a:r>
                <a:rPr lang="en-US" dirty="0"/>
                <a:t>Warp PC Table</a:t>
              </a:r>
            </a:p>
          </p:txBody>
        </p:sp>
        <p:sp>
          <p:nvSpPr>
            <p:cNvPr id="7" name="Rectangle 6">
              <a:extLst>
                <a:ext uri="{FF2B5EF4-FFF2-40B4-BE49-F238E27FC236}">
                  <a16:creationId xmlns:a16="http://schemas.microsoft.com/office/drawing/2014/main" id="{E451E2C4-0D3E-6337-7194-E30CA4179565}"/>
                </a:ext>
              </a:extLst>
            </p:cNvPr>
            <p:cNvSpPr/>
            <p:nvPr/>
          </p:nvSpPr>
          <p:spPr>
            <a:xfrm>
              <a:off x="3230880" y="19202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9B2B6D8-6C3B-BA6F-F6F6-5DC520BE383F}"/>
                </a:ext>
              </a:extLst>
            </p:cNvPr>
            <p:cNvSpPr/>
            <p:nvPr/>
          </p:nvSpPr>
          <p:spPr>
            <a:xfrm>
              <a:off x="4145280" y="19202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AA7A1FD-FA22-DAB6-C937-7D23B00E3C0A}"/>
                </a:ext>
              </a:extLst>
            </p:cNvPr>
            <p:cNvSpPr/>
            <p:nvPr/>
          </p:nvSpPr>
          <p:spPr>
            <a:xfrm>
              <a:off x="3230880" y="21488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074EEF9-B51B-951E-350B-404EC1009289}"/>
                </a:ext>
              </a:extLst>
            </p:cNvPr>
            <p:cNvSpPr/>
            <p:nvPr/>
          </p:nvSpPr>
          <p:spPr>
            <a:xfrm>
              <a:off x="4145280" y="21488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004A2E0-EE52-08FD-ED1C-13E092332682}"/>
                </a:ext>
              </a:extLst>
            </p:cNvPr>
            <p:cNvSpPr/>
            <p:nvPr/>
          </p:nvSpPr>
          <p:spPr>
            <a:xfrm>
              <a:off x="3230880" y="23774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05090B1-853B-9748-9340-A5A6D5722849}"/>
                </a:ext>
              </a:extLst>
            </p:cNvPr>
            <p:cNvSpPr/>
            <p:nvPr/>
          </p:nvSpPr>
          <p:spPr>
            <a:xfrm>
              <a:off x="4145280" y="23774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FF279BC-B69C-5653-F76F-42A2BED9DAA1}"/>
                </a:ext>
              </a:extLst>
            </p:cNvPr>
            <p:cNvSpPr/>
            <p:nvPr/>
          </p:nvSpPr>
          <p:spPr>
            <a:xfrm>
              <a:off x="3230880" y="26060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8989639-D267-3172-2850-6855A42C1E93}"/>
                </a:ext>
              </a:extLst>
            </p:cNvPr>
            <p:cNvSpPr/>
            <p:nvPr/>
          </p:nvSpPr>
          <p:spPr>
            <a:xfrm>
              <a:off x="4145280" y="26060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Rectangle 15">
            <a:extLst>
              <a:ext uri="{FF2B5EF4-FFF2-40B4-BE49-F238E27FC236}">
                <a16:creationId xmlns:a16="http://schemas.microsoft.com/office/drawing/2014/main" id="{9F1D099B-0E53-4089-7C87-5C916A91F60F}"/>
              </a:ext>
            </a:extLst>
          </p:cNvPr>
          <p:cNvSpPr/>
          <p:nvPr/>
        </p:nvSpPr>
        <p:spPr>
          <a:xfrm>
            <a:off x="6172200" y="1420892"/>
            <a:ext cx="1501140" cy="14701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Warp Selection Logic</a:t>
            </a:r>
          </a:p>
        </p:txBody>
      </p:sp>
      <p:grpSp>
        <p:nvGrpSpPr>
          <p:cNvPr id="28" name="Group 27">
            <a:extLst>
              <a:ext uri="{FF2B5EF4-FFF2-40B4-BE49-F238E27FC236}">
                <a16:creationId xmlns:a16="http://schemas.microsoft.com/office/drawing/2014/main" id="{92A447F9-2C88-1F05-0476-530FE880D653}"/>
              </a:ext>
            </a:extLst>
          </p:cNvPr>
          <p:cNvGrpSpPr/>
          <p:nvPr/>
        </p:nvGrpSpPr>
        <p:grpSpPr>
          <a:xfrm>
            <a:off x="8512310" y="2960632"/>
            <a:ext cx="1865745" cy="1687693"/>
            <a:chOff x="7978140" y="3503865"/>
            <a:chExt cx="1173480" cy="1093232"/>
          </a:xfrm>
        </p:grpSpPr>
        <p:sp>
          <p:nvSpPr>
            <p:cNvPr id="18" name="Rectangle 17">
              <a:extLst>
                <a:ext uri="{FF2B5EF4-FFF2-40B4-BE49-F238E27FC236}">
                  <a16:creationId xmlns:a16="http://schemas.microsoft.com/office/drawing/2014/main" id="{56FD5FE3-2ADE-78C5-30DF-9684326B54FE}"/>
                </a:ext>
              </a:extLst>
            </p:cNvPr>
            <p:cNvSpPr/>
            <p:nvPr/>
          </p:nvSpPr>
          <p:spPr>
            <a:xfrm>
              <a:off x="8084820" y="3503865"/>
              <a:ext cx="1066800" cy="9636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7" name="Rectangle 16">
              <a:extLst>
                <a:ext uri="{FF2B5EF4-FFF2-40B4-BE49-F238E27FC236}">
                  <a16:creationId xmlns:a16="http://schemas.microsoft.com/office/drawing/2014/main" id="{E9B12E24-A637-FB68-F52B-9DCFBA6397CC}"/>
                </a:ext>
              </a:extLst>
            </p:cNvPr>
            <p:cNvSpPr/>
            <p:nvPr/>
          </p:nvSpPr>
          <p:spPr>
            <a:xfrm>
              <a:off x="7978140" y="3633405"/>
              <a:ext cx="1066800" cy="9636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Collector Units</a:t>
              </a:r>
            </a:p>
            <a:p>
              <a:pPr algn="ctr"/>
              <a:r>
                <a:rPr lang="en-US" dirty="0">
                  <a:solidFill>
                    <a:sysClr val="windowText" lastClr="000000"/>
                  </a:solidFill>
                </a:rPr>
                <a:t>(CUs)</a:t>
              </a:r>
            </a:p>
          </p:txBody>
        </p:sp>
      </p:grpSp>
      <p:cxnSp>
        <p:nvCxnSpPr>
          <p:cNvPr id="20" name="Straight Arrow Connector 19">
            <a:extLst>
              <a:ext uri="{FF2B5EF4-FFF2-40B4-BE49-F238E27FC236}">
                <a16:creationId xmlns:a16="http://schemas.microsoft.com/office/drawing/2014/main" id="{B00748E0-ACC5-99AC-4380-AC3C98AFA8CB}"/>
              </a:ext>
            </a:extLst>
          </p:cNvPr>
          <p:cNvCxnSpPr>
            <a:stCxn id="8" idx="3"/>
          </p:cNvCxnSpPr>
          <p:nvPr/>
        </p:nvCxnSpPr>
        <p:spPr>
          <a:xfrm>
            <a:off x="5029200" y="2041684"/>
            <a:ext cx="1143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953D694-E4E3-9951-AD0A-6058B22A5415}"/>
              </a:ext>
            </a:extLst>
          </p:cNvPr>
          <p:cNvCxnSpPr/>
          <p:nvPr/>
        </p:nvCxnSpPr>
        <p:spPr>
          <a:xfrm>
            <a:off x="5029200" y="2246948"/>
            <a:ext cx="1143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813F126-6891-4D0F-E481-2648F3B44FDC}"/>
              </a:ext>
            </a:extLst>
          </p:cNvPr>
          <p:cNvCxnSpPr/>
          <p:nvPr/>
        </p:nvCxnSpPr>
        <p:spPr>
          <a:xfrm>
            <a:off x="5029200" y="2513648"/>
            <a:ext cx="1143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F522A12-2085-4EB6-20ED-921BC646FCAC}"/>
              </a:ext>
            </a:extLst>
          </p:cNvPr>
          <p:cNvCxnSpPr/>
          <p:nvPr/>
        </p:nvCxnSpPr>
        <p:spPr>
          <a:xfrm>
            <a:off x="5029200" y="2727484"/>
            <a:ext cx="1143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22F7D993-3B23-F673-F385-7EFDB0A5CF4B}"/>
              </a:ext>
            </a:extLst>
          </p:cNvPr>
          <p:cNvCxnSpPr>
            <a:stCxn id="16" idx="3"/>
            <a:endCxn id="18" idx="0"/>
          </p:cNvCxnSpPr>
          <p:nvPr/>
        </p:nvCxnSpPr>
        <p:spPr>
          <a:xfrm>
            <a:off x="7673340" y="2155984"/>
            <a:ext cx="1856649" cy="804648"/>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44BE47A-E0B1-0C2E-0FED-F2DA69CC2A93}"/>
              </a:ext>
            </a:extLst>
          </p:cNvPr>
          <p:cNvSpPr/>
          <p:nvPr/>
        </p:nvSpPr>
        <p:spPr>
          <a:xfrm>
            <a:off x="5153179" y="3218261"/>
            <a:ext cx="201168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Register File Bank 0</a:t>
            </a:r>
          </a:p>
        </p:txBody>
      </p:sp>
      <p:sp>
        <p:nvSpPr>
          <p:cNvPr id="27" name="Rectangle 26">
            <a:extLst>
              <a:ext uri="{FF2B5EF4-FFF2-40B4-BE49-F238E27FC236}">
                <a16:creationId xmlns:a16="http://schemas.microsoft.com/office/drawing/2014/main" id="{6CD41790-329D-64DE-3373-BD0B70BE9538}"/>
              </a:ext>
            </a:extLst>
          </p:cNvPr>
          <p:cNvSpPr/>
          <p:nvPr/>
        </p:nvSpPr>
        <p:spPr>
          <a:xfrm>
            <a:off x="5153179" y="3935731"/>
            <a:ext cx="201168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Register File Bank 1</a:t>
            </a:r>
          </a:p>
        </p:txBody>
      </p:sp>
      <p:sp>
        <p:nvSpPr>
          <p:cNvPr id="33" name="Rectangle 32">
            <a:extLst>
              <a:ext uri="{FF2B5EF4-FFF2-40B4-BE49-F238E27FC236}">
                <a16:creationId xmlns:a16="http://schemas.microsoft.com/office/drawing/2014/main" id="{D8DC02C4-903E-28E9-E4B4-0083E9D5898D}"/>
              </a:ext>
            </a:extLst>
          </p:cNvPr>
          <p:cNvSpPr/>
          <p:nvPr/>
        </p:nvSpPr>
        <p:spPr>
          <a:xfrm>
            <a:off x="3200399" y="3070383"/>
            <a:ext cx="1422547" cy="14058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Arbitration Unit</a:t>
            </a:r>
          </a:p>
        </p:txBody>
      </p:sp>
      <p:sp>
        <p:nvSpPr>
          <p:cNvPr id="34" name="Rectangle 33">
            <a:extLst>
              <a:ext uri="{FF2B5EF4-FFF2-40B4-BE49-F238E27FC236}">
                <a16:creationId xmlns:a16="http://schemas.microsoft.com/office/drawing/2014/main" id="{ADE5D5A3-2AD5-46F7-9BC0-CE96A859349D}"/>
              </a:ext>
            </a:extLst>
          </p:cNvPr>
          <p:cNvSpPr/>
          <p:nvPr/>
        </p:nvSpPr>
        <p:spPr>
          <a:xfrm>
            <a:off x="7684068" y="3220495"/>
            <a:ext cx="302491" cy="1172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37D56262-9B4D-C720-144D-9C1F070BC869}"/>
              </a:ext>
            </a:extLst>
          </p:cNvPr>
          <p:cNvCxnSpPr>
            <a:cxnSpLocks/>
          </p:cNvCxnSpPr>
          <p:nvPr/>
        </p:nvCxnSpPr>
        <p:spPr>
          <a:xfrm>
            <a:off x="7684068" y="3218261"/>
            <a:ext cx="302491" cy="1172436"/>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8D5034C7-F2EF-5819-2C4F-B75032E2880A}"/>
              </a:ext>
            </a:extLst>
          </p:cNvPr>
          <p:cNvCxnSpPr>
            <a:cxnSpLocks/>
          </p:cNvCxnSpPr>
          <p:nvPr/>
        </p:nvCxnSpPr>
        <p:spPr>
          <a:xfrm flipH="1">
            <a:off x="7684068" y="3218261"/>
            <a:ext cx="302491" cy="1172436"/>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0A7AF522-1553-D1B7-2AB9-7216D3A423E8}"/>
              </a:ext>
            </a:extLst>
          </p:cNvPr>
          <p:cNvCxnSpPr>
            <a:stCxn id="26" idx="3"/>
          </p:cNvCxnSpPr>
          <p:nvPr/>
        </p:nvCxnSpPr>
        <p:spPr>
          <a:xfrm>
            <a:off x="7164859" y="3446861"/>
            <a:ext cx="519209" cy="706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74134251-6ECA-59F5-A69A-E592FE915A5F}"/>
              </a:ext>
            </a:extLst>
          </p:cNvPr>
          <p:cNvCxnSpPr/>
          <p:nvPr/>
        </p:nvCxnSpPr>
        <p:spPr>
          <a:xfrm>
            <a:off x="7173821" y="4157267"/>
            <a:ext cx="519209" cy="706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86CC4835-A025-F86C-79BE-66D311E98D1C}"/>
              </a:ext>
            </a:extLst>
          </p:cNvPr>
          <p:cNvCxnSpPr/>
          <p:nvPr/>
        </p:nvCxnSpPr>
        <p:spPr>
          <a:xfrm>
            <a:off x="7989830" y="3450582"/>
            <a:ext cx="519209" cy="706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7692FCB0-AC17-8C97-ABB8-1B375512B0E8}"/>
              </a:ext>
            </a:extLst>
          </p:cNvPr>
          <p:cNvCxnSpPr/>
          <p:nvPr/>
        </p:nvCxnSpPr>
        <p:spPr>
          <a:xfrm>
            <a:off x="7986559" y="4160799"/>
            <a:ext cx="519209" cy="706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209FAD8A-E9C4-CE5D-A639-C407442E93F1}"/>
              </a:ext>
            </a:extLst>
          </p:cNvPr>
          <p:cNvSpPr txBox="1"/>
          <p:nvPr/>
        </p:nvSpPr>
        <p:spPr>
          <a:xfrm>
            <a:off x="7569056" y="4378096"/>
            <a:ext cx="768417" cy="369332"/>
          </a:xfrm>
          <a:prstGeom prst="rect">
            <a:avLst/>
          </a:prstGeom>
          <a:noFill/>
        </p:spPr>
        <p:txBody>
          <a:bodyPr wrap="square" rtlCol="0">
            <a:spAutoFit/>
          </a:bodyPr>
          <a:lstStyle/>
          <a:p>
            <a:pPr algn="ctr"/>
            <a:r>
              <a:rPr lang="en-US" dirty="0"/>
              <a:t>X-bar</a:t>
            </a:r>
          </a:p>
        </p:txBody>
      </p:sp>
      <p:cxnSp>
        <p:nvCxnSpPr>
          <p:cNvPr id="51" name="Straight Arrow Connector 50">
            <a:extLst>
              <a:ext uri="{FF2B5EF4-FFF2-40B4-BE49-F238E27FC236}">
                <a16:creationId xmlns:a16="http://schemas.microsoft.com/office/drawing/2014/main" id="{E658BE12-1B7B-714E-7941-716DB4CF068C}"/>
              </a:ext>
            </a:extLst>
          </p:cNvPr>
          <p:cNvCxnSpPr/>
          <p:nvPr/>
        </p:nvCxnSpPr>
        <p:spPr>
          <a:xfrm>
            <a:off x="4627428" y="3446861"/>
            <a:ext cx="519209" cy="706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6BEA6241-2AF9-33C3-FD9D-8D3AE568D4B4}"/>
              </a:ext>
            </a:extLst>
          </p:cNvPr>
          <p:cNvCxnSpPr/>
          <p:nvPr/>
        </p:nvCxnSpPr>
        <p:spPr>
          <a:xfrm>
            <a:off x="4633970" y="4162665"/>
            <a:ext cx="519209" cy="706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55" name="Connector: Elbow 54">
            <a:extLst>
              <a:ext uri="{FF2B5EF4-FFF2-40B4-BE49-F238E27FC236}">
                <a16:creationId xmlns:a16="http://schemas.microsoft.com/office/drawing/2014/main" id="{6D60487D-0DD9-65E0-7E05-D148C59FA1EC}"/>
              </a:ext>
            </a:extLst>
          </p:cNvPr>
          <p:cNvCxnSpPr>
            <a:stCxn id="17" idx="2"/>
            <a:endCxn id="33" idx="2"/>
          </p:cNvCxnSpPr>
          <p:nvPr/>
        </p:nvCxnSpPr>
        <p:spPr>
          <a:xfrm rot="5400000" flipH="1">
            <a:off x="6549998" y="1837948"/>
            <a:ext cx="172053" cy="5448703"/>
          </a:xfrm>
          <a:prstGeom prst="bentConnector3">
            <a:avLst>
              <a:gd name="adj1" fmla="val -132866"/>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CF6B630-B738-3642-595C-62C9094BC81B}"/>
              </a:ext>
            </a:extLst>
          </p:cNvPr>
          <p:cNvSpPr txBox="1"/>
          <p:nvPr/>
        </p:nvSpPr>
        <p:spPr>
          <a:xfrm>
            <a:off x="5146637" y="4817347"/>
            <a:ext cx="2446507" cy="369332"/>
          </a:xfrm>
          <a:prstGeom prst="rect">
            <a:avLst/>
          </a:prstGeom>
          <a:noFill/>
        </p:spPr>
        <p:txBody>
          <a:bodyPr wrap="square" rtlCol="0">
            <a:spAutoFit/>
          </a:bodyPr>
          <a:lstStyle/>
          <a:p>
            <a:r>
              <a:rPr lang="en-US" dirty="0"/>
              <a:t>Bank Read Requests</a:t>
            </a:r>
          </a:p>
        </p:txBody>
      </p:sp>
      <p:sp>
        <p:nvSpPr>
          <p:cNvPr id="5" name="TextBox 4">
            <a:extLst>
              <a:ext uri="{FF2B5EF4-FFF2-40B4-BE49-F238E27FC236}">
                <a16:creationId xmlns:a16="http://schemas.microsoft.com/office/drawing/2014/main" id="{641D65E9-7215-8144-C0E4-56904B9AFC8E}"/>
              </a:ext>
            </a:extLst>
          </p:cNvPr>
          <p:cNvSpPr txBox="1"/>
          <p:nvPr/>
        </p:nvSpPr>
        <p:spPr>
          <a:xfrm>
            <a:off x="8137122" y="1833480"/>
            <a:ext cx="2446507" cy="369332"/>
          </a:xfrm>
          <a:prstGeom prst="rect">
            <a:avLst/>
          </a:prstGeom>
          <a:noFill/>
        </p:spPr>
        <p:txBody>
          <a:bodyPr wrap="square" rtlCol="0">
            <a:spAutoFit/>
          </a:bodyPr>
          <a:lstStyle/>
          <a:p>
            <a:r>
              <a:rPr lang="en-US" dirty="0"/>
              <a:t>Issued Warp</a:t>
            </a:r>
          </a:p>
        </p:txBody>
      </p:sp>
    </p:spTree>
    <p:extLst>
      <p:ext uri="{BB962C8B-B14F-4D97-AF65-F5344CB8AC3E}">
        <p14:creationId xmlns:p14="http://schemas.microsoft.com/office/powerpoint/2010/main" val="137879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99857-27E0-6086-B87B-4CC05290E7D7}"/>
              </a:ext>
            </a:extLst>
          </p:cNvPr>
          <p:cNvSpPr>
            <a:spLocks noGrp="1"/>
          </p:cNvSpPr>
          <p:nvPr>
            <p:ph type="title"/>
          </p:nvPr>
        </p:nvSpPr>
        <p:spPr/>
        <p:txBody>
          <a:bodyPr/>
          <a:lstStyle/>
          <a:p>
            <a:r>
              <a:rPr lang="en-US" dirty="0"/>
              <a:t>Register Bank Aware Warp Scheduling</a:t>
            </a:r>
          </a:p>
        </p:txBody>
      </p:sp>
      <p:sp>
        <p:nvSpPr>
          <p:cNvPr id="4" name="Slide Number Placeholder 3">
            <a:extLst>
              <a:ext uri="{FF2B5EF4-FFF2-40B4-BE49-F238E27FC236}">
                <a16:creationId xmlns:a16="http://schemas.microsoft.com/office/drawing/2014/main" id="{0F0995CD-0B6B-A74E-0231-2809D690508A}"/>
              </a:ext>
            </a:extLst>
          </p:cNvPr>
          <p:cNvSpPr>
            <a:spLocks noGrp="1"/>
          </p:cNvSpPr>
          <p:nvPr>
            <p:ph type="sldNum" sz="quarter" idx="12"/>
          </p:nvPr>
        </p:nvSpPr>
        <p:spPr/>
        <p:txBody>
          <a:bodyPr/>
          <a:lstStyle/>
          <a:p>
            <a:pPr>
              <a:defRPr/>
            </a:pPr>
            <a:fld id="{6C6B5308-6B54-4E5B-8185-C4F567049C3B}" type="slidenum">
              <a:rPr lang="en-US" smtClean="0"/>
              <a:pPr>
                <a:defRPr/>
              </a:pPr>
              <a:t>24</a:t>
            </a:fld>
            <a:endParaRPr lang="en-US" dirty="0"/>
          </a:p>
        </p:txBody>
      </p:sp>
      <p:grpSp>
        <p:nvGrpSpPr>
          <p:cNvPr id="15" name="Group 14">
            <a:extLst>
              <a:ext uri="{FF2B5EF4-FFF2-40B4-BE49-F238E27FC236}">
                <a16:creationId xmlns:a16="http://schemas.microsoft.com/office/drawing/2014/main" id="{A68C8C7B-3888-EA5A-00C3-B2B6CBDA7834}"/>
              </a:ext>
            </a:extLst>
          </p:cNvPr>
          <p:cNvGrpSpPr/>
          <p:nvPr/>
        </p:nvGrpSpPr>
        <p:grpSpPr>
          <a:xfrm>
            <a:off x="3200400" y="1371600"/>
            <a:ext cx="1828800" cy="1470184"/>
            <a:chOff x="3230880" y="1364456"/>
            <a:chExt cx="1828800" cy="1470184"/>
          </a:xfrm>
        </p:grpSpPr>
        <p:sp>
          <p:nvSpPr>
            <p:cNvPr id="6" name="Rectangle 5">
              <a:extLst>
                <a:ext uri="{FF2B5EF4-FFF2-40B4-BE49-F238E27FC236}">
                  <a16:creationId xmlns:a16="http://schemas.microsoft.com/office/drawing/2014/main" id="{CECB93EB-CAE1-CBCC-16B5-D5BF16F4B649}"/>
                </a:ext>
              </a:extLst>
            </p:cNvPr>
            <p:cNvSpPr/>
            <p:nvPr/>
          </p:nvSpPr>
          <p:spPr>
            <a:xfrm>
              <a:off x="3230880" y="1364456"/>
              <a:ext cx="1828800" cy="5486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 Entry </a:t>
              </a:r>
            </a:p>
            <a:p>
              <a:pPr algn="ctr"/>
              <a:r>
                <a:rPr lang="en-US" dirty="0"/>
                <a:t>Warp PC Table</a:t>
              </a:r>
            </a:p>
          </p:txBody>
        </p:sp>
        <p:sp>
          <p:nvSpPr>
            <p:cNvPr id="7" name="Rectangle 6">
              <a:extLst>
                <a:ext uri="{FF2B5EF4-FFF2-40B4-BE49-F238E27FC236}">
                  <a16:creationId xmlns:a16="http://schemas.microsoft.com/office/drawing/2014/main" id="{E451E2C4-0D3E-6337-7194-E30CA4179565}"/>
                </a:ext>
              </a:extLst>
            </p:cNvPr>
            <p:cNvSpPr/>
            <p:nvPr/>
          </p:nvSpPr>
          <p:spPr>
            <a:xfrm>
              <a:off x="3230880" y="19202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9B2B6D8-6C3B-BA6F-F6F6-5DC520BE383F}"/>
                </a:ext>
              </a:extLst>
            </p:cNvPr>
            <p:cNvSpPr/>
            <p:nvPr/>
          </p:nvSpPr>
          <p:spPr>
            <a:xfrm>
              <a:off x="4145280" y="19202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AA7A1FD-FA22-DAB6-C937-7D23B00E3C0A}"/>
                </a:ext>
              </a:extLst>
            </p:cNvPr>
            <p:cNvSpPr/>
            <p:nvPr/>
          </p:nvSpPr>
          <p:spPr>
            <a:xfrm>
              <a:off x="3230880" y="21488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074EEF9-B51B-951E-350B-404EC1009289}"/>
                </a:ext>
              </a:extLst>
            </p:cNvPr>
            <p:cNvSpPr/>
            <p:nvPr/>
          </p:nvSpPr>
          <p:spPr>
            <a:xfrm>
              <a:off x="4145280" y="21488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004A2E0-EE52-08FD-ED1C-13E092332682}"/>
                </a:ext>
              </a:extLst>
            </p:cNvPr>
            <p:cNvSpPr/>
            <p:nvPr/>
          </p:nvSpPr>
          <p:spPr>
            <a:xfrm>
              <a:off x="3230880" y="23774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05090B1-853B-9748-9340-A5A6D5722849}"/>
                </a:ext>
              </a:extLst>
            </p:cNvPr>
            <p:cNvSpPr/>
            <p:nvPr/>
          </p:nvSpPr>
          <p:spPr>
            <a:xfrm>
              <a:off x="4145280" y="23774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FF279BC-B69C-5653-F76F-42A2BED9DAA1}"/>
                </a:ext>
              </a:extLst>
            </p:cNvPr>
            <p:cNvSpPr/>
            <p:nvPr/>
          </p:nvSpPr>
          <p:spPr>
            <a:xfrm>
              <a:off x="3230880" y="26060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8989639-D267-3172-2850-6855A42C1E93}"/>
                </a:ext>
              </a:extLst>
            </p:cNvPr>
            <p:cNvSpPr/>
            <p:nvPr/>
          </p:nvSpPr>
          <p:spPr>
            <a:xfrm>
              <a:off x="4145280" y="26060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Rectangle 15">
            <a:extLst>
              <a:ext uri="{FF2B5EF4-FFF2-40B4-BE49-F238E27FC236}">
                <a16:creationId xmlns:a16="http://schemas.microsoft.com/office/drawing/2014/main" id="{9F1D099B-0E53-4089-7C87-5C916A91F60F}"/>
              </a:ext>
            </a:extLst>
          </p:cNvPr>
          <p:cNvSpPr/>
          <p:nvPr/>
        </p:nvSpPr>
        <p:spPr>
          <a:xfrm>
            <a:off x="6172200" y="1420892"/>
            <a:ext cx="1501140" cy="147018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Warp Selection Logic</a:t>
            </a:r>
          </a:p>
        </p:txBody>
      </p:sp>
      <p:grpSp>
        <p:nvGrpSpPr>
          <p:cNvPr id="28" name="Group 27">
            <a:extLst>
              <a:ext uri="{FF2B5EF4-FFF2-40B4-BE49-F238E27FC236}">
                <a16:creationId xmlns:a16="http://schemas.microsoft.com/office/drawing/2014/main" id="{92A447F9-2C88-1F05-0476-530FE880D653}"/>
              </a:ext>
            </a:extLst>
          </p:cNvPr>
          <p:cNvGrpSpPr/>
          <p:nvPr/>
        </p:nvGrpSpPr>
        <p:grpSpPr>
          <a:xfrm>
            <a:off x="8512310" y="2960632"/>
            <a:ext cx="1865745" cy="1687693"/>
            <a:chOff x="7978140" y="3503865"/>
            <a:chExt cx="1173480" cy="1093232"/>
          </a:xfrm>
        </p:grpSpPr>
        <p:sp>
          <p:nvSpPr>
            <p:cNvPr id="18" name="Rectangle 17">
              <a:extLst>
                <a:ext uri="{FF2B5EF4-FFF2-40B4-BE49-F238E27FC236}">
                  <a16:creationId xmlns:a16="http://schemas.microsoft.com/office/drawing/2014/main" id="{56FD5FE3-2ADE-78C5-30DF-9684326B54FE}"/>
                </a:ext>
              </a:extLst>
            </p:cNvPr>
            <p:cNvSpPr/>
            <p:nvPr/>
          </p:nvSpPr>
          <p:spPr>
            <a:xfrm>
              <a:off x="8084820" y="3503865"/>
              <a:ext cx="1066800" cy="9636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7" name="Rectangle 16">
              <a:extLst>
                <a:ext uri="{FF2B5EF4-FFF2-40B4-BE49-F238E27FC236}">
                  <a16:creationId xmlns:a16="http://schemas.microsoft.com/office/drawing/2014/main" id="{E9B12E24-A637-FB68-F52B-9DCFBA6397CC}"/>
                </a:ext>
              </a:extLst>
            </p:cNvPr>
            <p:cNvSpPr/>
            <p:nvPr/>
          </p:nvSpPr>
          <p:spPr>
            <a:xfrm>
              <a:off x="7978140" y="3633405"/>
              <a:ext cx="1066800" cy="9636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Collector Units</a:t>
              </a:r>
            </a:p>
            <a:p>
              <a:pPr algn="ctr"/>
              <a:r>
                <a:rPr lang="en-US" dirty="0">
                  <a:solidFill>
                    <a:sysClr val="windowText" lastClr="000000"/>
                  </a:solidFill>
                </a:rPr>
                <a:t>(CUs)</a:t>
              </a:r>
            </a:p>
          </p:txBody>
        </p:sp>
      </p:grpSp>
      <p:cxnSp>
        <p:nvCxnSpPr>
          <p:cNvPr id="20" name="Straight Arrow Connector 19">
            <a:extLst>
              <a:ext uri="{FF2B5EF4-FFF2-40B4-BE49-F238E27FC236}">
                <a16:creationId xmlns:a16="http://schemas.microsoft.com/office/drawing/2014/main" id="{B00748E0-ACC5-99AC-4380-AC3C98AFA8CB}"/>
              </a:ext>
            </a:extLst>
          </p:cNvPr>
          <p:cNvCxnSpPr>
            <a:stCxn id="8" idx="3"/>
          </p:cNvCxnSpPr>
          <p:nvPr/>
        </p:nvCxnSpPr>
        <p:spPr>
          <a:xfrm>
            <a:off x="5029200" y="2041684"/>
            <a:ext cx="1143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953D694-E4E3-9951-AD0A-6058B22A5415}"/>
              </a:ext>
            </a:extLst>
          </p:cNvPr>
          <p:cNvCxnSpPr/>
          <p:nvPr/>
        </p:nvCxnSpPr>
        <p:spPr>
          <a:xfrm>
            <a:off x="5029200" y="2246948"/>
            <a:ext cx="1143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813F126-6891-4D0F-E481-2648F3B44FDC}"/>
              </a:ext>
            </a:extLst>
          </p:cNvPr>
          <p:cNvCxnSpPr/>
          <p:nvPr/>
        </p:nvCxnSpPr>
        <p:spPr>
          <a:xfrm>
            <a:off x="5029200" y="2513648"/>
            <a:ext cx="1143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F522A12-2085-4EB6-20ED-921BC646FCAC}"/>
              </a:ext>
            </a:extLst>
          </p:cNvPr>
          <p:cNvCxnSpPr/>
          <p:nvPr/>
        </p:nvCxnSpPr>
        <p:spPr>
          <a:xfrm>
            <a:off x="5029200" y="2727484"/>
            <a:ext cx="1143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22F7D993-3B23-F673-F385-7EFDB0A5CF4B}"/>
              </a:ext>
            </a:extLst>
          </p:cNvPr>
          <p:cNvCxnSpPr>
            <a:stCxn id="16" idx="3"/>
            <a:endCxn id="18" idx="0"/>
          </p:cNvCxnSpPr>
          <p:nvPr/>
        </p:nvCxnSpPr>
        <p:spPr>
          <a:xfrm>
            <a:off x="7673340" y="2155984"/>
            <a:ext cx="1856649" cy="804648"/>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44BE47A-E0B1-0C2E-0FED-F2DA69CC2A93}"/>
              </a:ext>
            </a:extLst>
          </p:cNvPr>
          <p:cNvSpPr/>
          <p:nvPr/>
        </p:nvSpPr>
        <p:spPr>
          <a:xfrm>
            <a:off x="5153179" y="3218261"/>
            <a:ext cx="201168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Register File Bank 0</a:t>
            </a:r>
          </a:p>
        </p:txBody>
      </p:sp>
      <p:sp>
        <p:nvSpPr>
          <p:cNvPr id="27" name="Rectangle 26">
            <a:extLst>
              <a:ext uri="{FF2B5EF4-FFF2-40B4-BE49-F238E27FC236}">
                <a16:creationId xmlns:a16="http://schemas.microsoft.com/office/drawing/2014/main" id="{6CD41790-329D-64DE-3373-BD0B70BE9538}"/>
              </a:ext>
            </a:extLst>
          </p:cNvPr>
          <p:cNvSpPr/>
          <p:nvPr/>
        </p:nvSpPr>
        <p:spPr>
          <a:xfrm>
            <a:off x="5153179" y="3935731"/>
            <a:ext cx="201168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Register File Bank 1</a:t>
            </a:r>
          </a:p>
        </p:txBody>
      </p:sp>
      <p:sp>
        <p:nvSpPr>
          <p:cNvPr id="33" name="Rectangle 32">
            <a:extLst>
              <a:ext uri="{FF2B5EF4-FFF2-40B4-BE49-F238E27FC236}">
                <a16:creationId xmlns:a16="http://schemas.microsoft.com/office/drawing/2014/main" id="{D8DC02C4-903E-28E9-E4B4-0083E9D5898D}"/>
              </a:ext>
            </a:extLst>
          </p:cNvPr>
          <p:cNvSpPr/>
          <p:nvPr/>
        </p:nvSpPr>
        <p:spPr>
          <a:xfrm>
            <a:off x="3200399" y="3070383"/>
            <a:ext cx="1422547" cy="14058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Arbitration Unit</a:t>
            </a:r>
          </a:p>
        </p:txBody>
      </p:sp>
      <p:sp>
        <p:nvSpPr>
          <p:cNvPr id="34" name="Rectangle 33">
            <a:extLst>
              <a:ext uri="{FF2B5EF4-FFF2-40B4-BE49-F238E27FC236}">
                <a16:creationId xmlns:a16="http://schemas.microsoft.com/office/drawing/2014/main" id="{ADE5D5A3-2AD5-46F7-9BC0-CE96A859349D}"/>
              </a:ext>
            </a:extLst>
          </p:cNvPr>
          <p:cNvSpPr/>
          <p:nvPr/>
        </p:nvSpPr>
        <p:spPr>
          <a:xfrm>
            <a:off x="7684068" y="3220495"/>
            <a:ext cx="302491" cy="1172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37D56262-9B4D-C720-144D-9C1F070BC869}"/>
              </a:ext>
            </a:extLst>
          </p:cNvPr>
          <p:cNvCxnSpPr>
            <a:cxnSpLocks/>
          </p:cNvCxnSpPr>
          <p:nvPr/>
        </p:nvCxnSpPr>
        <p:spPr>
          <a:xfrm>
            <a:off x="7684068" y="3218261"/>
            <a:ext cx="302491" cy="1172436"/>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8D5034C7-F2EF-5819-2C4F-B75032E2880A}"/>
              </a:ext>
            </a:extLst>
          </p:cNvPr>
          <p:cNvCxnSpPr>
            <a:cxnSpLocks/>
          </p:cNvCxnSpPr>
          <p:nvPr/>
        </p:nvCxnSpPr>
        <p:spPr>
          <a:xfrm flipH="1">
            <a:off x="7684068" y="3218261"/>
            <a:ext cx="302491" cy="1172436"/>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0A7AF522-1553-D1B7-2AB9-7216D3A423E8}"/>
              </a:ext>
            </a:extLst>
          </p:cNvPr>
          <p:cNvCxnSpPr>
            <a:stCxn id="26" idx="3"/>
          </p:cNvCxnSpPr>
          <p:nvPr/>
        </p:nvCxnSpPr>
        <p:spPr>
          <a:xfrm>
            <a:off x="7164859" y="3446861"/>
            <a:ext cx="519209" cy="706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74134251-6ECA-59F5-A69A-E592FE915A5F}"/>
              </a:ext>
            </a:extLst>
          </p:cNvPr>
          <p:cNvCxnSpPr/>
          <p:nvPr/>
        </p:nvCxnSpPr>
        <p:spPr>
          <a:xfrm>
            <a:off x="7173821" y="4157267"/>
            <a:ext cx="519209" cy="706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86CC4835-A025-F86C-79BE-66D311E98D1C}"/>
              </a:ext>
            </a:extLst>
          </p:cNvPr>
          <p:cNvCxnSpPr/>
          <p:nvPr/>
        </p:nvCxnSpPr>
        <p:spPr>
          <a:xfrm>
            <a:off x="7989830" y="3450582"/>
            <a:ext cx="519209" cy="706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7692FCB0-AC17-8C97-ABB8-1B375512B0E8}"/>
              </a:ext>
            </a:extLst>
          </p:cNvPr>
          <p:cNvCxnSpPr/>
          <p:nvPr/>
        </p:nvCxnSpPr>
        <p:spPr>
          <a:xfrm>
            <a:off x="7986559" y="4160799"/>
            <a:ext cx="519209" cy="706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209FAD8A-E9C4-CE5D-A639-C407442E93F1}"/>
              </a:ext>
            </a:extLst>
          </p:cNvPr>
          <p:cNvSpPr txBox="1"/>
          <p:nvPr/>
        </p:nvSpPr>
        <p:spPr>
          <a:xfrm>
            <a:off x="7569056" y="4378096"/>
            <a:ext cx="768417" cy="369332"/>
          </a:xfrm>
          <a:prstGeom prst="rect">
            <a:avLst/>
          </a:prstGeom>
          <a:noFill/>
        </p:spPr>
        <p:txBody>
          <a:bodyPr wrap="square" rtlCol="0">
            <a:spAutoFit/>
          </a:bodyPr>
          <a:lstStyle/>
          <a:p>
            <a:pPr algn="ctr"/>
            <a:r>
              <a:rPr lang="en-US" dirty="0"/>
              <a:t>X-bar</a:t>
            </a:r>
          </a:p>
        </p:txBody>
      </p:sp>
      <p:cxnSp>
        <p:nvCxnSpPr>
          <p:cNvPr id="51" name="Straight Arrow Connector 50">
            <a:extLst>
              <a:ext uri="{FF2B5EF4-FFF2-40B4-BE49-F238E27FC236}">
                <a16:creationId xmlns:a16="http://schemas.microsoft.com/office/drawing/2014/main" id="{E658BE12-1B7B-714E-7941-716DB4CF068C}"/>
              </a:ext>
            </a:extLst>
          </p:cNvPr>
          <p:cNvCxnSpPr/>
          <p:nvPr/>
        </p:nvCxnSpPr>
        <p:spPr>
          <a:xfrm>
            <a:off x="4627428" y="3446861"/>
            <a:ext cx="519209" cy="706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6BEA6241-2AF9-33C3-FD9D-8D3AE568D4B4}"/>
              </a:ext>
            </a:extLst>
          </p:cNvPr>
          <p:cNvCxnSpPr/>
          <p:nvPr/>
        </p:nvCxnSpPr>
        <p:spPr>
          <a:xfrm>
            <a:off x="4633970" y="4162665"/>
            <a:ext cx="519209" cy="706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55" name="Connector: Elbow 54">
            <a:extLst>
              <a:ext uri="{FF2B5EF4-FFF2-40B4-BE49-F238E27FC236}">
                <a16:creationId xmlns:a16="http://schemas.microsoft.com/office/drawing/2014/main" id="{6D60487D-0DD9-65E0-7E05-D148C59FA1EC}"/>
              </a:ext>
            </a:extLst>
          </p:cNvPr>
          <p:cNvCxnSpPr>
            <a:stCxn id="17" idx="2"/>
            <a:endCxn id="33" idx="2"/>
          </p:cNvCxnSpPr>
          <p:nvPr/>
        </p:nvCxnSpPr>
        <p:spPr>
          <a:xfrm rot="5400000" flipH="1">
            <a:off x="6549998" y="1837948"/>
            <a:ext cx="172053" cy="5448703"/>
          </a:xfrm>
          <a:prstGeom prst="bentConnector3">
            <a:avLst>
              <a:gd name="adj1" fmla="val -132866"/>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CF6B630-B738-3642-595C-62C9094BC81B}"/>
              </a:ext>
            </a:extLst>
          </p:cNvPr>
          <p:cNvSpPr txBox="1"/>
          <p:nvPr/>
        </p:nvSpPr>
        <p:spPr>
          <a:xfrm>
            <a:off x="5146637" y="4817347"/>
            <a:ext cx="2446507" cy="369332"/>
          </a:xfrm>
          <a:prstGeom prst="rect">
            <a:avLst/>
          </a:prstGeom>
          <a:noFill/>
        </p:spPr>
        <p:txBody>
          <a:bodyPr wrap="square" rtlCol="0">
            <a:spAutoFit/>
          </a:bodyPr>
          <a:lstStyle/>
          <a:p>
            <a:r>
              <a:rPr lang="en-US" dirty="0"/>
              <a:t>Bank Read Requests</a:t>
            </a:r>
          </a:p>
        </p:txBody>
      </p:sp>
      <p:sp>
        <p:nvSpPr>
          <p:cNvPr id="5" name="TextBox 4">
            <a:extLst>
              <a:ext uri="{FF2B5EF4-FFF2-40B4-BE49-F238E27FC236}">
                <a16:creationId xmlns:a16="http://schemas.microsoft.com/office/drawing/2014/main" id="{641D65E9-7215-8144-C0E4-56904B9AFC8E}"/>
              </a:ext>
            </a:extLst>
          </p:cNvPr>
          <p:cNvSpPr txBox="1"/>
          <p:nvPr/>
        </p:nvSpPr>
        <p:spPr>
          <a:xfrm>
            <a:off x="8137122" y="1833480"/>
            <a:ext cx="2446507" cy="369332"/>
          </a:xfrm>
          <a:prstGeom prst="rect">
            <a:avLst/>
          </a:prstGeom>
          <a:noFill/>
        </p:spPr>
        <p:txBody>
          <a:bodyPr wrap="square" rtlCol="0">
            <a:spAutoFit/>
          </a:bodyPr>
          <a:lstStyle/>
          <a:p>
            <a:r>
              <a:rPr lang="en-US" dirty="0"/>
              <a:t>Issued Warp</a:t>
            </a:r>
          </a:p>
        </p:txBody>
      </p:sp>
    </p:spTree>
    <p:extLst>
      <p:ext uri="{BB962C8B-B14F-4D97-AF65-F5344CB8AC3E}">
        <p14:creationId xmlns:p14="http://schemas.microsoft.com/office/powerpoint/2010/main" val="1659639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99857-27E0-6086-B87B-4CC05290E7D7}"/>
              </a:ext>
            </a:extLst>
          </p:cNvPr>
          <p:cNvSpPr>
            <a:spLocks noGrp="1"/>
          </p:cNvSpPr>
          <p:nvPr>
            <p:ph type="title"/>
          </p:nvPr>
        </p:nvSpPr>
        <p:spPr/>
        <p:txBody>
          <a:bodyPr/>
          <a:lstStyle/>
          <a:p>
            <a:r>
              <a:rPr lang="en-US" dirty="0"/>
              <a:t>Register Bank Aware Warp Scheduling</a:t>
            </a:r>
          </a:p>
        </p:txBody>
      </p:sp>
      <p:sp>
        <p:nvSpPr>
          <p:cNvPr id="4" name="Slide Number Placeholder 3">
            <a:extLst>
              <a:ext uri="{FF2B5EF4-FFF2-40B4-BE49-F238E27FC236}">
                <a16:creationId xmlns:a16="http://schemas.microsoft.com/office/drawing/2014/main" id="{0F0995CD-0B6B-A74E-0231-2809D690508A}"/>
              </a:ext>
            </a:extLst>
          </p:cNvPr>
          <p:cNvSpPr>
            <a:spLocks noGrp="1"/>
          </p:cNvSpPr>
          <p:nvPr>
            <p:ph type="sldNum" sz="quarter" idx="12"/>
          </p:nvPr>
        </p:nvSpPr>
        <p:spPr/>
        <p:txBody>
          <a:bodyPr/>
          <a:lstStyle/>
          <a:p>
            <a:pPr>
              <a:defRPr/>
            </a:pPr>
            <a:fld id="{6C6B5308-6B54-4E5B-8185-C4F567049C3B}" type="slidenum">
              <a:rPr lang="en-US" smtClean="0"/>
              <a:pPr>
                <a:defRPr/>
              </a:pPr>
              <a:t>25</a:t>
            </a:fld>
            <a:endParaRPr lang="en-US" dirty="0"/>
          </a:p>
        </p:txBody>
      </p:sp>
      <p:grpSp>
        <p:nvGrpSpPr>
          <p:cNvPr id="15" name="Group 14">
            <a:extLst>
              <a:ext uri="{FF2B5EF4-FFF2-40B4-BE49-F238E27FC236}">
                <a16:creationId xmlns:a16="http://schemas.microsoft.com/office/drawing/2014/main" id="{A68C8C7B-3888-EA5A-00C3-B2B6CBDA7834}"/>
              </a:ext>
            </a:extLst>
          </p:cNvPr>
          <p:cNvGrpSpPr/>
          <p:nvPr/>
        </p:nvGrpSpPr>
        <p:grpSpPr>
          <a:xfrm>
            <a:off x="3200400" y="1371600"/>
            <a:ext cx="1828800" cy="1470184"/>
            <a:chOff x="3230880" y="1364456"/>
            <a:chExt cx="1828800" cy="1470184"/>
          </a:xfrm>
        </p:grpSpPr>
        <p:sp>
          <p:nvSpPr>
            <p:cNvPr id="6" name="Rectangle 5">
              <a:extLst>
                <a:ext uri="{FF2B5EF4-FFF2-40B4-BE49-F238E27FC236}">
                  <a16:creationId xmlns:a16="http://schemas.microsoft.com/office/drawing/2014/main" id="{CECB93EB-CAE1-CBCC-16B5-D5BF16F4B649}"/>
                </a:ext>
              </a:extLst>
            </p:cNvPr>
            <p:cNvSpPr/>
            <p:nvPr/>
          </p:nvSpPr>
          <p:spPr>
            <a:xfrm>
              <a:off x="3230880" y="1364456"/>
              <a:ext cx="1828800" cy="5486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 Entry </a:t>
              </a:r>
            </a:p>
            <a:p>
              <a:pPr algn="ctr"/>
              <a:r>
                <a:rPr lang="en-US" dirty="0"/>
                <a:t>Warp PC Table</a:t>
              </a:r>
            </a:p>
          </p:txBody>
        </p:sp>
        <p:sp>
          <p:nvSpPr>
            <p:cNvPr id="7" name="Rectangle 6">
              <a:extLst>
                <a:ext uri="{FF2B5EF4-FFF2-40B4-BE49-F238E27FC236}">
                  <a16:creationId xmlns:a16="http://schemas.microsoft.com/office/drawing/2014/main" id="{E451E2C4-0D3E-6337-7194-E30CA4179565}"/>
                </a:ext>
              </a:extLst>
            </p:cNvPr>
            <p:cNvSpPr/>
            <p:nvPr/>
          </p:nvSpPr>
          <p:spPr>
            <a:xfrm>
              <a:off x="3230880" y="19202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9B2B6D8-6C3B-BA6F-F6F6-5DC520BE383F}"/>
                </a:ext>
              </a:extLst>
            </p:cNvPr>
            <p:cNvSpPr/>
            <p:nvPr/>
          </p:nvSpPr>
          <p:spPr>
            <a:xfrm>
              <a:off x="4145280" y="19202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AA7A1FD-FA22-DAB6-C937-7D23B00E3C0A}"/>
                </a:ext>
              </a:extLst>
            </p:cNvPr>
            <p:cNvSpPr/>
            <p:nvPr/>
          </p:nvSpPr>
          <p:spPr>
            <a:xfrm>
              <a:off x="3230880" y="21488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074EEF9-B51B-951E-350B-404EC1009289}"/>
                </a:ext>
              </a:extLst>
            </p:cNvPr>
            <p:cNvSpPr/>
            <p:nvPr/>
          </p:nvSpPr>
          <p:spPr>
            <a:xfrm>
              <a:off x="4145280" y="21488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004A2E0-EE52-08FD-ED1C-13E092332682}"/>
                </a:ext>
              </a:extLst>
            </p:cNvPr>
            <p:cNvSpPr/>
            <p:nvPr/>
          </p:nvSpPr>
          <p:spPr>
            <a:xfrm>
              <a:off x="3230880" y="23774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05090B1-853B-9748-9340-A5A6D5722849}"/>
                </a:ext>
              </a:extLst>
            </p:cNvPr>
            <p:cNvSpPr/>
            <p:nvPr/>
          </p:nvSpPr>
          <p:spPr>
            <a:xfrm>
              <a:off x="4145280" y="23774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FF279BC-B69C-5653-F76F-42A2BED9DAA1}"/>
                </a:ext>
              </a:extLst>
            </p:cNvPr>
            <p:cNvSpPr/>
            <p:nvPr/>
          </p:nvSpPr>
          <p:spPr>
            <a:xfrm>
              <a:off x="3230880" y="26060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8989639-D267-3172-2850-6855A42C1E93}"/>
                </a:ext>
              </a:extLst>
            </p:cNvPr>
            <p:cNvSpPr/>
            <p:nvPr/>
          </p:nvSpPr>
          <p:spPr>
            <a:xfrm>
              <a:off x="4145280" y="26060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Rectangle 15">
            <a:extLst>
              <a:ext uri="{FF2B5EF4-FFF2-40B4-BE49-F238E27FC236}">
                <a16:creationId xmlns:a16="http://schemas.microsoft.com/office/drawing/2014/main" id="{9F1D099B-0E53-4089-7C87-5C916A91F60F}"/>
              </a:ext>
            </a:extLst>
          </p:cNvPr>
          <p:cNvSpPr/>
          <p:nvPr/>
        </p:nvSpPr>
        <p:spPr>
          <a:xfrm>
            <a:off x="6172200" y="1420892"/>
            <a:ext cx="1501140" cy="147018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Warp Selection Logic</a:t>
            </a:r>
          </a:p>
        </p:txBody>
      </p:sp>
      <p:grpSp>
        <p:nvGrpSpPr>
          <p:cNvPr id="28" name="Group 27">
            <a:extLst>
              <a:ext uri="{FF2B5EF4-FFF2-40B4-BE49-F238E27FC236}">
                <a16:creationId xmlns:a16="http://schemas.microsoft.com/office/drawing/2014/main" id="{92A447F9-2C88-1F05-0476-530FE880D653}"/>
              </a:ext>
            </a:extLst>
          </p:cNvPr>
          <p:cNvGrpSpPr/>
          <p:nvPr/>
        </p:nvGrpSpPr>
        <p:grpSpPr>
          <a:xfrm>
            <a:off x="8512310" y="2960632"/>
            <a:ext cx="1865745" cy="1687693"/>
            <a:chOff x="7978140" y="3503865"/>
            <a:chExt cx="1173480" cy="1093232"/>
          </a:xfrm>
        </p:grpSpPr>
        <p:sp>
          <p:nvSpPr>
            <p:cNvPr id="18" name="Rectangle 17">
              <a:extLst>
                <a:ext uri="{FF2B5EF4-FFF2-40B4-BE49-F238E27FC236}">
                  <a16:creationId xmlns:a16="http://schemas.microsoft.com/office/drawing/2014/main" id="{56FD5FE3-2ADE-78C5-30DF-9684326B54FE}"/>
                </a:ext>
              </a:extLst>
            </p:cNvPr>
            <p:cNvSpPr/>
            <p:nvPr/>
          </p:nvSpPr>
          <p:spPr>
            <a:xfrm>
              <a:off x="8084820" y="3503865"/>
              <a:ext cx="1066800" cy="9636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7" name="Rectangle 16">
              <a:extLst>
                <a:ext uri="{FF2B5EF4-FFF2-40B4-BE49-F238E27FC236}">
                  <a16:creationId xmlns:a16="http://schemas.microsoft.com/office/drawing/2014/main" id="{E9B12E24-A637-FB68-F52B-9DCFBA6397CC}"/>
                </a:ext>
              </a:extLst>
            </p:cNvPr>
            <p:cNvSpPr/>
            <p:nvPr/>
          </p:nvSpPr>
          <p:spPr>
            <a:xfrm>
              <a:off x="7978140" y="3633405"/>
              <a:ext cx="1066800" cy="9636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Collector Units</a:t>
              </a:r>
            </a:p>
            <a:p>
              <a:pPr algn="ctr"/>
              <a:r>
                <a:rPr lang="en-US" dirty="0">
                  <a:solidFill>
                    <a:sysClr val="windowText" lastClr="000000"/>
                  </a:solidFill>
                </a:rPr>
                <a:t>(CUs)</a:t>
              </a:r>
            </a:p>
          </p:txBody>
        </p:sp>
      </p:grpSp>
      <p:cxnSp>
        <p:nvCxnSpPr>
          <p:cNvPr id="20" name="Straight Arrow Connector 19">
            <a:extLst>
              <a:ext uri="{FF2B5EF4-FFF2-40B4-BE49-F238E27FC236}">
                <a16:creationId xmlns:a16="http://schemas.microsoft.com/office/drawing/2014/main" id="{B00748E0-ACC5-99AC-4380-AC3C98AFA8CB}"/>
              </a:ext>
            </a:extLst>
          </p:cNvPr>
          <p:cNvCxnSpPr>
            <a:stCxn id="8" idx="3"/>
          </p:cNvCxnSpPr>
          <p:nvPr/>
        </p:nvCxnSpPr>
        <p:spPr>
          <a:xfrm>
            <a:off x="5029200" y="2041684"/>
            <a:ext cx="1143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953D694-E4E3-9951-AD0A-6058B22A5415}"/>
              </a:ext>
            </a:extLst>
          </p:cNvPr>
          <p:cNvCxnSpPr/>
          <p:nvPr/>
        </p:nvCxnSpPr>
        <p:spPr>
          <a:xfrm>
            <a:off x="5029200" y="2246948"/>
            <a:ext cx="1143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813F126-6891-4D0F-E481-2648F3B44FDC}"/>
              </a:ext>
            </a:extLst>
          </p:cNvPr>
          <p:cNvCxnSpPr/>
          <p:nvPr/>
        </p:nvCxnSpPr>
        <p:spPr>
          <a:xfrm>
            <a:off x="5029200" y="2513648"/>
            <a:ext cx="1143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F522A12-2085-4EB6-20ED-921BC646FCAC}"/>
              </a:ext>
            </a:extLst>
          </p:cNvPr>
          <p:cNvCxnSpPr/>
          <p:nvPr/>
        </p:nvCxnSpPr>
        <p:spPr>
          <a:xfrm>
            <a:off x="5029200" y="2727484"/>
            <a:ext cx="1143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22F7D993-3B23-F673-F385-7EFDB0A5CF4B}"/>
              </a:ext>
            </a:extLst>
          </p:cNvPr>
          <p:cNvCxnSpPr>
            <a:stCxn id="16" idx="3"/>
            <a:endCxn id="18" idx="0"/>
          </p:cNvCxnSpPr>
          <p:nvPr/>
        </p:nvCxnSpPr>
        <p:spPr>
          <a:xfrm>
            <a:off x="7673340" y="2155984"/>
            <a:ext cx="1856649" cy="804648"/>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44BE47A-E0B1-0C2E-0FED-F2DA69CC2A93}"/>
              </a:ext>
            </a:extLst>
          </p:cNvPr>
          <p:cNvSpPr/>
          <p:nvPr/>
        </p:nvSpPr>
        <p:spPr>
          <a:xfrm>
            <a:off x="5153179" y="3218261"/>
            <a:ext cx="201168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Register File Bank 0</a:t>
            </a:r>
          </a:p>
        </p:txBody>
      </p:sp>
      <p:sp>
        <p:nvSpPr>
          <p:cNvPr id="27" name="Rectangle 26">
            <a:extLst>
              <a:ext uri="{FF2B5EF4-FFF2-40B4-BE49-F238E27FC236}">
                <a16:creationId xmlns:a16="http://schemas.microsoft.com/office/drawing/2014/main" id="{6CD41790-329D-64DE-3373-BD0B70BE9538}"/>
              </a:ext>
            </a:extLst>
          </p:cNvPr>
          <p:cNvSpPr/>
          <p:nvPr/>
        </p:nvSpPr>
        <p:spPr>
          <a:xfrm>
            <a:off x="5153179" y="3935731"/>
            <a:ext cx="201168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Register File Bank 1</a:t>
            </a:r>
          </a:p>
        </p:txBody>
      </p:sp>
      <p:sp>
        <p:nvSpPr>
          <p:cNvPr id="33" name="Rectangle 32">
            <a:extLst>
              <a:ext uri="{FF2B5EF4-FFF2-40B4-BE49-F238E27FC236}">
                <a16:creationId xmlns:a16="http://schemas.microsoft.com/office/drawing/2014/main" id="{D8DC02C4-903E-28E9-E4B4-0083E9D5898D}"/>
              </a:ext>
            </a:extLst>
          </p:cNvPr>
          <p:cNvSpPr/>
          <p:nvPr/>
        </p:nvSpPr>
        <p:spPr>
          <a:xfrm>
            <a:off x="3200399" y="3070383"/>
            <a:ext cx="1422547" cy="14058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Arbitration Unit</a:t>
            </a:r>
          </a:p>
        </p:txBody>
      </p:sp>
      <p:sp>
        <p:nvSpPr>
          <p:cNvPr id="34" name="Rectangle 33">
            <a:extLst>
              <a:ext uri="{FF2B5EF4-FFF2-40B4-BE49-F238E27FC236}">
                <a16:creationId xmlns:a16="http://schemas.microsoft.com/office/drawing/2014/main" id="{ADE5D5A3-2AD5-46F7-9BC0-CE96A859349D}"/>
              </a:ext>
            </a:extLst>
          </p:cNvPr>
          <p:cNvSpPr/>
          <p:nvPr/>
        </p:nvSpPr>
        <p:spPr>
          <a:xfrm>
            <a:off x="7684068" y="3220495"/>
            <a:ext cx="302491" cy="1172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37D56262-9B4D-C720-144D-9C1F070BC869}"/>
              </a:ext>
            </a:extLst>
          </p:cNvPr>
          <p:cNvCxnSpPr>
            <a:cxnSpLocks/>
          </p:cNvCxnSpPr>
          <p:nvPr/>
        </p:nvCxnSpPr>
        <p:spPr>
          <a:xfrm>
            <a:off x="7684068" y="3218261"/>
            <a:ext cx="302491" cy="1172436"/>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8D5034C7-F2EF-5819-2C4F-B75032E2880A}"/>
              </a:ext>
            </a:extLst>
          </p:cNvPr>
          <p:cNvCxnSpPr>
            <a:cxnSpLocks/>
          </p:cNvCxnSpPr>
          <p:nvPr/>
        </p:nvCxnSpPr>
        <p:spPr>
          <a:xfrm flipH="1">
            <a:off x="7684068" y="3218261"/>
            <a:ext cx="302491" cy="1172436"/>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0A7AF522-1553-D1B7-2AB9-7216D3A423E8}"/>
              </a:ext>
            </a:extLst>
          </p:cNvPr>
          <p:cNvCxnSpPr>
            <a:stCxn id="26" idx="3"/>
          </p:cNvCxnSpPr>
          <p:nvPr/>
        </p:nvCxnSpPr>
        <p:spPr>
          <a:xfrm>
            <a:off x="7164859" y="3446861"/>
            <a:ext cx="519209" cy="706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74134251-6ECA-59F5-A69A-E592FE915A5F}"/>
              </a:ext>
            </a:extLst>
          </p:cNvPr>
          <p:cNvCxnSpPr/>
          <p:nvPr/>
        </p:nvCxnSpPr>
        <p:spPr>
          <a:xfrm>
            <a:off x="7173821" y="4157267"/>
            <a:ext cx="519209" cy="706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86CC4835-A025-F86C-79BE-66D311E98D1C}"/>
              </a:ext>
            </a:extLst>
          </p:cNvPr>
          <p:cNvCxnSpPr/>
          <p:nvPr/>
        </p:nvCxnSpPr>
        <p:spPr>
          <a:xfrm>
            <a:off x="7989830" y="3450582"/>
            <a:ext cx="519209" cy="706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7692FCB0-AC17-8C97-ABB8-1B375512B0E8}"/>
              </a:ext>
            </a:extLst>
          </p:cNvPr>
          <p:cNvCxnSpPr/>
          <p:nvPr/>
        </p:nvCxnSpPr>
        <p:spPr>
          <a:xfrm>
            <a:off x="7986559" y="4160799"/>
            <a:ext cx="519209" cy="706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209FAD8A-E9C4-CE5D-A639-C407442E93F1}"/>
              </a:ext>
            </a:extLst>
          </p:cNvPr>
          <p:cNvSpPr txBox="1"/>
          <p:nvPr/>
        </p:nvSpPr>
        <p:spPr>
          <a:xfrm>
            <a:off x="7569056" y="4378096"/>
            <a:ext cx="768417" cy="369332"/>
          </a:xfrm>
          <a:prstGeom prst="rect">
            <a:avLst/>
          </a:prstGeom>
          <a:noFill/>
        </p:spPr>
        <p:txBody>
          <a:bodyPr wrap="square" rtlCol="0">
            <a:spAutoFit/>
          </a:bodyPr>
          <a:lstStyle/>
          <a:p>
            <a:pPr algn="ctr"/>
            <a:r>
              <a:rPr lang="en-US" dirty="0"/>
              <a:t>X-bar</a:t>
            </a:r>
          </a:p>
        </p:txBody>
      </p:sp>
      <p:cxnSp>
        <p:nvCxnSpPr>
          <p:cNvPr id="51" name="Straight Arrow Connector 50">
            <a:extLst>
              <a:ext uri="{FF2B5EF4-FFF2-40B4-BE49-F238E27FC236}">
                <a16:creationId xmlns:a16="http://schemas.microsoft.com/office/drawing/2014/main" id="{E658BE12-1B7B-714E-7941-716DB4CF068C}"/>
              </a:ext>
            </a:extLst>
          </p:cNvPr>
          <p:cNvCxnSpPr/>
          <p:nvPr/>
        </p:nvCxnSpPr>
        <p:spPr>
          <a:xfrm>
            <a:off x="4627428" y="3446861"/>
            <a:ext cx="519209" cy="706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6BEA6241-2AF9-33C3-FD9D-8D3AE568D4B4}"/>
              </a:ext>
            </a:extLst>
          </p:cNvPr>
          <p:cNvCxnSpPr/>
          <p:nvPr/>
        </p:nvCxnSpPr>
        <p:spPr>
          <a:xfrm>
            <a:off x="4633970" y="4162665"/>
            <a:ext cx="519209" cy="706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55" name="Connector: Elbow 54">
            <a:extLst>
              <a:ext uri="{FF2B5EF4-FFF2-40B4-BE49-F238E27FC236}">
                <a16:creationId xmlns:a16="http://schemas.microsoft.com/office/drawing/2014/main" id="{6D60487D-0DD9-65E0-7E05-D148C59FA1EC}"/>
              </a:ext>
            </a:extLst>
          </p:cNvPr>
          <p:cNvCxnSpPr>
            <a:stCxn id="17" idx="2"/>
            <a:endCxn id="33" idx="2"/>
          </p:cNvCxnSpPr>
          <p:nvPr/>
        </p:nvCxnSpPr>
        <p:spPr>
          <a:xfrm rot="5400000" flipH="1">
            <a:off x="6549998" y="1837948"/>
            <a:ext cx="172053" cy="5448703"/>
          </a:xfrm>
          <a:prstGeom prst="bentConnector3">
            <a:avLst>
              <a:gd name="adj1" fmla="val -132866"/>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CF6B630-B738-3642-595C-62C9094BC81B}"/>
              </a:ext>
            </a:extLst>
          </p:cNvPr>
          <p:cNvSpPr txBox="1"/>
          <p:nvPr/>
        </p:nvSpPr>
        <p:spPr>
          <a:xfrm>
            <a:off x="5146637" y="4817347"/>
            <a:ext cx="2446507" cy="369332"/>
          </a:xfrm>
          <a:prstGeom prst="rect">
            <a:avLst/>
          </a:prstGeom>
          <a:noFill/>
        </p:spPr>
        <p:txBody>
          <a:bodyPr wrap="square" rtlCol="0">
            <a:spAutoFit/>
          </a:bodyPr>
          <a:lstStyle/>
          <a:p>
            <a:r>
              <a:rPr lang="en-US" dirty="0"/>
              <a:t>Bank Read Requests</a:t>
            </a:r>
          </a:p>
        </p:txBody>
      </p:sp>
      <p:sp>
        <p:nvSpPr>
          <p:cNvPr id="5" name="TextBox 4">
            <a:extLst>
              <a:ext uri="{FF2B5EF4-FFF2-40B4-BE49-F238E27FC236}">
                <a16:creationId xmlns:a16="http://schemas.microsoft.com/office/drawing/2014/main" id="{641D65E9-7215-8144-C0E4-56904B9AFC8E}"/>
              </a:ext>
            </a:extLst>
          </p:cNvPr>
          <p:cNvSpPr txBox="1"/>
          <p:nvPr/>
        </p:nvSpPr>
        <p:spPr>
          <a:xfrm>
            <a:off x="8137122" y="1833480"/>
            <a:ext cx="2446507" cy="369332"/>
          </a:xfrm>
          <a:prstGeom prst="rect">
            <a:avLst/>
          </a:prstGeom>
          <a:noFill/>
        </p:spPr>
        <p:txBody>
          <a:bodyPr wrap="square" rtlCol="0">
            <a:spAutoFit/>
          </a:bodyPr>
          <a:lstStyle/>
          <a:p>
            <a:r>
              <a:rPr lang="en-US" dirty="0"/>
              <a:t>Issued Warp</a:t>
            </a:r>
          </a:p>
        </p:txBody>
      </p:sp>
      <p:sp>
        <p:nvSpPr>
          <p:cNvPr id="19" name="Rectangle 18">
            <a:extLst>
              <a:ext uri="{FF2B5EF4-FFF2-40B4-BE49-F238E27FC236}">
                <a16:creationId xmlns:a16="http://schemas.microsoft.com/office/drawing/2014/main" id="{DA67516F-09EF-4A9A-2A14-0119EB8EED84}"/>
              </a:ext>
            </a:extLst>
          </p:cNvPr>
          <p:cNvSpPr/>
          <p:nvPr/>
        </p:nvSpPr>
        <p:spPr>
          <a:xfrm>
            <a:off x="1042208" y="1420892"/>
            <a:ext cx="1015190" cy="147018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RBA Scoring</a:t>
            </a:r>
          </a:p>
          <a:p>
            <a:pPr algn="ctr"/>
            <a:r>
              <a:rPr lang="en-US" dirty="0">
                <a:solidFill>
                  <a:srgbClr val="FF0000"/>
                </a:solidFill>
              </a:rPr>
              <a:t>Logic</a:t>
            </a:r>
          </a:p>
        </p:txBody>
      </p:sp>
      <p:cxnSp>
        <p:nvCxnSpPr>
          <p:cNvPr id="31" name="Straight Arrow Connector 30">
            <a:extLst>
              <a:ext uri="{FF2B5EF4-FFF2-40B4-BE49-F238E27FC236}">
                <a16:creationId xmlns:a16="http://schemas.microsoft.com/office/drawing/2014/main" id="{6E195953-ECE8-5890-DB1B-F70D4C206189}"/>
              </a:ext>
            </a:extLst>
          </p:cNvPr>
          <p:cNvCxnSpPr/>
          <p:nvPr/>
        </p:nvCxnSpPr>
        <p:spPr>
          <a:xfrm>
            <a:off x="2057399" y="2041843"/>
            <a:ext cx="1143000"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1D876D8-4D45-ED5B-8B7B-0FBCA1449963}"/>
              </a:ext>
            </a:extLst>
          </p:cNvPr>
          <p:cNvCxnSpPr/>
          <p:nvPr/>
        </p:nvCxnSpPr>
        <p:spPr>
          <a:xfrm>
            <a:off x="2057399" y="2247107"/>
            <a:ext cx="1143000"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EBC6B7-B427-A462-38E5-7891F229D929}"/>
              </a:ext>
            </a:extLst>
          </p:cNvPr>
          <p:cNvCxnSpPr/>
          <p:nvPr/>
        </p:nvCxnSpPr>
        <p:spPr>
          <a:xfrm>
            <a:off x="2057399" y="2513807"/>
            <a:ext cx="1143000"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8FC2373-63A0-69A3-2D36-B85DFA167282}"/>
              </a:ext>
            </a:extLst>
          </p:cNvPr>
          <p:cNvCxnSpPr/>
          <p:nvPr/>
        </p:nvCxnSpPr>
        <p:spPr>
          <a:xfrm>
            <a:off x="2057399" y="2727643"/>
            <a:ext cx="1143000"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C49E4D9-1CEC-ECD3-C267-F009CED8165A}"/>
              </a:ext>
            </a:extLst>
          </p:cNvPr>
          <p:cNvCxnSpPr>
            <a:stCxn id="33" idx="1"/>
            <a:endCxn id="19" idx="2"/>
          </p:cNvCxnSpPr>
          <p:nvPr/>
        </p:nvCxnSpPr>
        <p:spPr>
          <a:xfrm rot="10800000">
            <a:off x="1549803" y="2891076"/>
            <a:ext cx="1650596" cy="882252"/>
          </a:xfrm>
          <a:prstGeom prst="bentConnector2">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0BBA61C-E189-A8E4-B94F-F5B65701DBF3}"/>
              </a:ext>
            </a:extLst>
          </p:cNvPr>
          <p:cNvSpPr txBox="1"/>
          <p:nvPr/>
        </p:nvSpPr>
        <p:spPr>
          <a:xfrm>
            <a:off x="1554866" y="3155388"/>
            <a:ext cx="2228793" cy="646331"/>
          </a:xfrm>
          <a:prstGeom prst="rect">
            <a:avLst/>
          </a:prstGeom>
          <a:noFill/>
        </p:spPr>
        <p:txBody>
          <a:bodyPr wrap="square" rtlCol="0">
            <a:spAutoFit/>
          </a:bodyPr>
          <a:lstStyle/>
          <a:p>
            <a:r>
              <a:rPr lang="en-US" dirty="0">
                <a:solidFill>
                  <a:srgbClr val="FF0000"/>
                </a:solidFill>
              </a:rPr>
              <a:t>Request Queue Lengths</a:t>
            </a:r>
          </a:p>
        </p:txBody>
      </p:sp>
    </p:spTree>
    <p:extLst>
      <p:ext uri="{BB962C8B-B14F-4D97-AF65-F5344CB8AC3E}">
        <p14:creationId xmlns:p14="http://schemas.microsoft.com/office/powerpoint/2010/main" val="2332889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99857-27E0-6086-B87B-4CC05290E7D7}"/>
              </a:ext>
            </a:extLst>
          </p:cNvPr>
          <p:cNvSpPr>
            <a:spLocks noGrp="1"/>
          </p:cNvSpPr>
          <p:nvPr>
            <p:ph type="title"/>
          </p:nvPr>
        </p:nvSpPr>
        <p:spPr/>
        <p:txBody>
          <a:bodyPr/>
          <a:lstStyle/>
          <a:p>
            <a:r>
              <a:rPr lang="en-US" dirty="0"/>
              <a:t>Register Bank Aware Warp Scheduling</a:t>
            </a:r>
          </a:p>
        </p:txBody>
      </p:sp>
      <p:sp>
        <p:nvSpPr>
          <p:cNvPr id="3" name="Content Placeholder 2">
            <a:extLst>
              <a:ext uri="{FF2B5EF4-FFF2-40B4-BE49-F238E27FC236}">
                <a16:creationId xmlns:a16="http://schemas.microsoft.com/office/drawing/2014/main" id="{50ED7FC8-D4EC-C588-2F61-21C95BB8AED0}"/>
              </a:ext>
            </a:extLst>
          </p:cNvPr>
          <p:cNvSpPr>
            <a:spLocks noGrp="1"/>
          </p:cNvSpPr>
          <p:nvPr>
            <p:ph idx="1"/>
          </p:nvPr>
        </p:nvSpPr>
        <p:spPr>
          <a:xfrm>
            <a:off x="838200" y="5661660"/>
            <a:ext cx="10515600" cy="515302"/>
          </a:xfrm>
        </p:spPr>
        <p:txBody>
          <a:bodyPr/>
          <a:lstStyle/>
          <a:p>
            <a:endParaRPr lang="en-US" dirty="0"/>
          </a:p>
        </p:txBody>
      </p:sp>
      <p:sp>
        <p:nvSpPr>
          <p:cNvPr id="4" name="Slide Number Placeholder 3">
            <a:extLst>
              <a:ext uri="{FF2B5EF4-FFF2-40B4-BE49-F238E27FC236}">
                <a16:creationId xmlns:a16="http://schemas.microsoft.com/office/drawing/2014/main" id="{0F0995CD-0B6B-A74E-0231-2809D690508A}"/>
              </a:ext>
            </a:extLst>
          </p:cNvPr>
          <p:cNvSpPr>
            <a:spLocks noGrp="1"/>
          </p:cNvSpPr>
          <p:nvPr>
            <p:ph type="sldNum" sz="quarter" idx="12"/>
          </p:nvPr>
        </p:nvSpPr>
        <p:spPr/>
        <p:txBody>
          <a:bodyPr/>
          <a:lstStyle/>
          <a:p>
            <a:pPr>
              <a:defRPr/>
            </a:pPr>
            <a:fld id="{6C6B5308-6B54-4E5B-8185-C4F567049C3B}" type="slidenum">
              <a:rPr lang="en-US" smtClean="0"/>
              <a:pPr>
                <a:defRPr/>
              </a:pPr>
              <a:t>26</a:t>
            </a:fld>
            <a:endParaRPr lang="en-US" dirty="0"/>
          </a:p>
        </p:txBody>
      </p:sp>
      <p:grpSp>
        <p:nvGrpSpPr>
          <p:cNvPr id="15" name="Group 14">
            <a:extLst>
              <a:ext uri="{FF2B5EF4-FFF2-40B4-BE49-F238E27FC236}">
                <a16:creationId xmlns:a16="http://schemas.microsoft.com/office/drawing/2014/main" id="{A68C8C7B-3888-EA5A-00C3-B2B6CBDA7834}"/>
              </a:ext>
            </a:extLst>
          </p:cNvPr>
          <p:cNvGrpSpPr/>
          <p:nvPr/>
        </p:nvGrpSpPr>
        <p:grpSpPr>
          <a:xfrm>
            <a:off x="3200400" y="1371600"/>
            <a:ext cx="1828800" cy="1470184"/>
            <a:chOff x="3230880" y="1364456"/>
            <a:chExt cx="1828800" cy="1470184"/>
          </a:xfrm>
        </p:grpSpPr>
        <p:sp>
          <p:nvSpPr>
            <p:cNvPr id="6" name="Rectangle 5">
              <a:extLst>
                <a:ext uri="{FF2B5EF4-FFF2-40B4-BE49-F238E27FC236}">
                  <a16:creationId xmlns:a16="http://schemas.microsoft.com/office/drawing/2014/main" id="{CECB93EB-CAE1-CBCC-16B5-D5BF16F4B649}"/>
                </a:ext>
              </a:extLst>
            </p:cNvPr>
            <p:cNvSpPr/>
            <p:nvPr/>
          </p:nvSpPr>
          <p:spPr>
            <a:xfrm>
              <a:off x="3230880" y="1364456"/>
              <a:ext cx="1828800" cy="54864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 Entry </a:t>
              </a:r>
            </a:p>
            <a:p>
              <a:pPr algn="ctr"/>
              <a:r>
                <a:rPr lang="en-US" dirty="0"/>
                <a:t>Warp PC Table</a:t>
              </a:r>
            </a:p>
          </p:txBody>
        </p:sp>
        <p:sp>
          <p:nvSpPr>
            <p:cNvPr id="7" name="Rectangle 6">
              <a:extLst>
                <a:ext uri="{FF2B5EF4-FFF2-40B4-BE49-F238E27FC236}">
                  <a16:creationId xmlns:a16="http://schemas.microsoft.com/office/drawing/2014/main" id="{E451E2C4-0D3E-6337-7194-E30CA4179565}"/>
                </a:ext>
              </a:extLst>
            </p:cNvPr>
            <p:cNvSpPr/>
            <p:nvPr/>
          </p:nvSpPr>
          <p:spPr>
            <a:xfrm>
              <a:off x="3230880" y="19202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9B2B6D8-6C3B-BA6F-F6F6-5DC520BE383F}"/>
                </a:ext>
              </a:extLst>
            </p:cNvPr>
            <p:cNvSpPr/>
            <p:nvPr/>
          </p:nvSpPr>
          <p:spPr>
            <a:xfrm>
              <a:off x="4145280" y="19202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AA7A1FD-FA22-DAB6-C937-7D23B00E3C0A}"/>
                </a:ext>
              </a:extLst>
            </p:cNvPr>
            <p:cNvSpPr/>
            <p:nvPr/>
          </p:nvSpPr>
          <p:spPr>
            <a:xfrm>
              <a:off x="3230880" y="21488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074EEF9-B51B-951E-350B-404EC1009289}"/>
                </a:ext>
              </a:extLst>
            </p:cNvPr>
            <p:cNvSpPr/>
            <p:nvPr/>
          </p:nvSpPr>
          <p:spPr>
            <a:xfrm>
              <a:off x="4145280" y="21488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004A2E0-EE52-08FD-ED1C-13E092332682}"/>
                </a:ext>
              </a:extLst>
            </p:cNvPr>
            <p:cNvSpPr/>
            <p:nvPr/>
          </p:nvSpPr>
          <p:spPr>
            <a:xfrm>
              <a:off x="3230880" y="23774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05090B1-853B-9748-9340-A5A6D5722849}"/>
                </a:ext>
              </a:extLst>
            </p:cNvPr>
            <p:cNvSpPr/>
            <p:nvPr/>
          </p:nvSpPr>
          <p:spPr>
            <a:xfrm>
              <a:off x="4145280" y="23774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FF279BC-B69C-5653-F76F-42A2BED9DAA1}"/>
                </a:ext>
              </a:extLst>
            </p:cNvPr>
            <p:cNvSpPr/>
            <p:nvPr/>
          </p:nvSpPr>
          <p:spPr>
            <a:xfrm>
              <a:off x="3230880" y="26060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8989639-D267-3172-2850-6855A42C1E93}"/>
                </a:ext>
              </a:extLst>
            </p:cNvPr>
            <p:cNvSpPr/>
            <p:nvPr/>
          </p:nvSpPr>
          <p:spPr>
            <a:xfrm>
              <a:off x="4145280" y="2606040"/>
              <a:ext cx="9144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Rectangle 15">
            <a:extLst>
              <a:ext uri="{FF2B5EF4-FFF2-40B4-BE49-F238E27FC236}">
                <a16:creationId xmlns:a16="http://schemas.microsoft.com/office/drawing/2014/main" id="{9F1D099B-0E53-4089-7C87-5C916A91F60F}"/>
              </a:ext>
            </a:extLst>
          </p:cNvPr>
          <p:cNvSpPr/>
          <p:nvPr/>
        </p:nvSpPr>
        <p:spPr>
          <a:xfrm>
            <a:off x="6172200" y="1420892"/>
            <a:ext cx="1501140" cy="147018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Warp Selection Logic</a:t>
            </a:r>
          </a:p>
        </p:txBody>
      </p:sp>
      <p:grpSp>
        <p:nvGrpSpPr>
          <p:cNvPr id="28" name="Group 27">
            <a:extLst>
              <a:ext uri="{FF2B5EF4-FFF2-40B4-BE49-F238E27FC236}">
                <a16:creationId xmlns:a16="http://schemas.microsoft.com/office/drawing/2014/main" id="{92A447F9-2C88-1F05-0476-530FE880D653}"/>
              </a:ext>
            </a:extLst>
          </p:cNvPr>
          <p:cNvGrpSpPr/>
          <p:nvPr/>
        </p:nvGrpSpPr>
        <p:grpSpPr>
          <a:xfrm>
            <a:off x="8512310" y="2960632"/>
            <a:ext cx="1865745" cy="1687693"/>
            <a:chOff x="7978140" y="3503865"/>
            <a:chExt cx="1173480" cy="1093232"/>
          </a:xfrm>
        </p:grpSpPr>
        <p:sp>
          <p:nvSpPr>
            <p:cNvPr id="18" name="Rectangle 17">
              <a:extLst>
                <a:ext uri="{FF2B5EF4-FFF2-40B4-BE49-F238E27FC236}">
                  <a16:creationId xmlns:a16="http://schemas.microsoft.com/office/drawing/2014/main" id="{56FD5FE3-2ADE-78C5-30DF-9684326B54FE}"/>
                </a:ext>
              </a:extLst>
            </p:cNvPr>
            <p:cNvSpPr/>
            <p:nvPr/>
          </p:nvSpPr>
          <p:spPr>
            <a:xfrm>
              <a:off x="8084820" y="3503865"/>
              <a:ext cx="1066800" cy="9636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17" name="Rectangle 16">
              <a:extLst>
                <a:ext uri="{FF2B5EF4-FFF2-40B4-BE49-F238E27FC236}">
                  <a16:creationId xmlns:a16="http://schemas.microsoft.com/office/drawing/2014/main" id="{E9B12E24-A637-FB68-F52B-9DCFBA6397CC}"/>
                </a:ext>
              </a:extLst>
            </p:cNvPr>
            <p:cNvSpPr/>
            <p:nvPr/>
          </p:nvSpPr>
          <p:spPr>
            <a:xfrm>
              <a:off x="7978140" y="3633405"/>
              <a:ext cx="1066800" cy="9636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Collector Units</a:t>
              </a:r>
            </a:p>
            <a:p>
              <a:pPr algn="ctr"/>
              <a:r>
                <a:rPr lang="en-US" dirty="0">
                  <a:solidFill>
                    <a:sysClr val="windowText" lastClr="000000"/>
                  </a:solidFill>
                </a:rPr>
                <a:t>(CUs)</a:t>
              </a:r>
            </a:p>
          </p:txBody>
        </p:sp>
      </p:grpSp>
      <p:cxnSp>
        <p:nvCxnSpPr>
          <p:cNvPr id="20" name="Straight Arrow Connector 19">
            <a:extLst>
              <a:ext uri="{FF2B5EF4-FFF2-40B4-BE49-F238E27FC236}">
                <a16:creationId xmlns:a16="http://schemas.microsoft.com/office/drawing/2014/main" id="{B00748E0-ACC5-99AC-4380-AC3C98AFA8CB}"/>
              </a:ext>
            </a:extLst>
          </p:cNvPr>
          <p:cNvCxnSpPr>
            <a:stCxn id="8" idx="3"/>
          </p:cNvCxnSpPr>
          <p:nvPr/>
        </p:nvCxnSpPr>
        <p:spPr>
          <a:xfrm>
            <a:off x="5029200" y="2041684"/>
            <a:ext cx="1143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953D694-E4E3-9951-AD0A-6058B22A5415}"/>
              </a:ext>
            </a:extLst>
          </p:cNvPr>
          <p:cNvCxnSpPr/>
          <p:nvPr/>
        </p:nvCxnSpPr>
        <p:spPr>
          <a:xfrm>
            <a:off x="5029200" y="2246948"/>
            <a:ext cx="1143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813F126-6891-4D0F-E481-2648F3B44FDC}"/>
              </a:ext>
            </a:extLst>
          </p:cNvPr>
          <p:cNvCxnSpPr/>
          <p:nvPr/>
        </p:nvCxnSpPr>
        <p:spPr>
          <a:xfrm>
            <a:off x="5029200" y="2513648"/>
            <a:ext cx="1143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F522A12-2085-4EB6-20ED-921BC646FCAC}"/>
              </a:ext>
            </a:extLst>
          </p:cNvPr>
          <p:cNvCxnSpPr/>
          <p:nvPr/>
        </p:nvCxnSpPr>
        <p:spPr>
          <a:xfrm>
            <a:off x="5029200" y="2727484"/>
            <a:ext cx="1143000"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22F7D993-3B23-F673-F385-7EFDB0A5CF4B}"/>
              </a:ext>
            </a:extLst>
          </p:cNvPr>
          <p:cNvCxnSpPr>
            <a:stCxn id="16" idx="3"/>
            <a:endCxn id="18" idx="0"/>
          </p:cNvCxnSpPr>
          <p:nvPr/>
        </p:nvCxnSpPr>
        <p:spPr>
          <a:xfrm>
            <a:off x="7673340" y="2155984"/>
            <a:ext cx="1856649" cy="804648"/>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44BE47A-E0B1-0C2E-0FED-F2DA69CC2A93}"/>
              </a:ext>
            </a:extLst>
          </p:cNvPr>
          <p:cNvSpPr/>
          <p:nvPr/>
        </p:nvSpPr>
        <p:spPr>
          <a:xfrm>
            <a:off x="5153179" y="3218261"/>
            <a:ext cx="201168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Register File Bank 0</a:t>
            </a:r>
          </a:p>
        </p:txBody>
      </p:sp>
      <p:sp>
        <p:nvSpPr>
          <p:cNvPr id="27" name="Rectangle 26">
            <a:extLst>
              <a:ext uri="{FF2B5EF4-FFF2-40B4-BE49-F238E27FC236}">
                <a16:creationId xmlns:a16="http://schemas.microsoft.com/office/drawing/2014/main" id="{6CD41790-329D-64DE-3373-BD0B70BE9538}"/>
              </a:ext>
            </a:extLst>
          </p:cNvPr>
          <p:cNvSpPr/>
          <p:nvPr/>
        </p:nvSpPr>
        <p:spPr>
          <a:xfrm>
            <a:off x="5153179" y="3935731"/>
            <a:ext cx="201168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Register File Bank 1</a:t>
            </a:r>
          </a:p>
        </p:txBody>
      </p:sp>
      <p:sp>
        <p:nvSpPr>
          <p:cNvPr id="33" name="Rectangle 32">
            <a:extLst>
              <a:ext uri="{FF2B5EF4-FFF2-40B4-BE49-F238E27FC236}">
                <a16:creationId xmlns:a16="http://schemas.microsoft.com/office/drawing/2014/main" id="{D8DC02C4-903E-28E9-E4B4-0083E9D5898D}"/>
              </a:ext>
            </a:extLst>
          </p:cNvPr>
          <p:cNvSpPr/>
          <p:nvPr/>
        </p:nvSpPr>
        <p:spPr>
          <a:xfrm>
            <a:off x="3200399" y="3070383"/>
            <a:ext cx="1422547" cy="14058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Arbitration Unit</a:t>
            </a:r>
          </a:p>
        </p:txBody>
      </p:sp>
      <p:sp>
        <p:nvSpPr>
          <p:cNvPr id="34" name="Rectangle 33">
            <a:extLst>
              <a:ext uri="{FF2B5EF4-FFF2-40B4-BE49-F238E27FC236}">
                <a16:creationId xmlns:a16="http://schemas.microsoft.com/office/drawing/2014/main" id="{ADE5D5A3-2AD5-46F7-9BC0-CE96A859349D}"/>
              </a:ext>
            </a:extLst>
          </p:cNvPr>
          <p:cNvSpPr/>
          <p:nvPr/>
        </p:nvSpPr>
        <p:spPr>
          <a:xfrm>
            <a:off x="7684068" y="3220495"/>
            <a:ext cx="302491" cy="11724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37D56262-9B4D-C720-144D-9C1F070BC869}"/>
              </a:ext>
            </a:extLst>
          </p:cNvPr>
          <p:cNvCxnSpPr>
            <a:cxnSpLocks/>
          </p:cNvCxnSpPr>
          <p:nvPr/>
        </p:nvCxnSpPr>
        <p:spPr>
          <a:xfrm>
            <a:off x="7684068" y="3218261"/>
            <a:ext cx="302491" cy="1172436"/>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8D5034C7-F2EF-5819-2C4F-B75032E2880A}"/>
              </a:ext>
            </a:extLst>
          </p:cNvPr>
          <p:cNvCxnSpPr>
            <a:cxnSpLocks/>
          </p:cNvCxnSpPr>
          <p:nvPr/>
        </p:nvCxnSpPr>
        <p:spPr>
          <a:xfrm flipH="1">
            <a:off x="7684068" y="3218261"/>
            <a:ext cx="302491" cy="1172436"/>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0A7AF522-1553-D1B7-2AB9-7216D3A423E8}"/>
              </a:ext>
            </a:extLst>
          </p:cNvPr>
          <p:cNvCxnSpPr>
            <a:stCxn id="26" idx="3"/>
          </p:cNvCxnSpPr>
          <p:nvPr/>
        </p:nvCxnSpPr>
        <p:spPr>
          <a:xfrm>
            <a:off x="7164859" y="3446861"/>
            <a:ext cx="519209" cy="706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74134251-6ECA-59F5-A69A-E592FE915A5F}"/>
              </a:ext>
            </a:extLst>
          </p:cNvPr>
          <p:cNvCxnSpPr/>
          <p:nvPr/>
        </p:nvCxnSpPr>
        <p:spPr>
          <a:xfrm>
            <a:off x="7173821" y="4157267"/>
            <a:ext cx="519209" cy="706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86CC4835-A025-F86C-79BE-66D311E98D1C}"/>
              </a:ext>
            </a:extLst>
          </p:cNvPr>
          <p:cNvCxnSpPr/>
          <p:nvPr/>
        </p:nvCxnSpPr>
        <p:spPr>
          <a:xfrm>
            <a:off x="7989830" y="3450582"/>
            <a:ext cx="519209" cy="706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7692FCB0-AC17-8C97-ABB8-1B375512B0E8}"/>
              </a:ext>
            </a:extLst>
          </p:cNvPr>
          <p:cNvCxnSpPr/>
          <p:nvPr/>
        </p:nvCxnSpPr>
        <p:spPr>
          <a:xfrm>
            <a:off x="7986559" y="4160799"/>
            <a:ext cx="519209" cy="706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209FAD8A-E9C4-CE5D-A639-C407442E93F1}"/>
              </a:ext>
            </a:extLst>
          </p:cNvPr>
          <p:cNvSpPr txBox="1"/>
          <p:nvPr/>
        </p:nvSpPr>
        <p:spPr>
          <a:xfrm>
            <a:off x="7569056" y="4378096"/>
            <a:ext cx="768417" cy="369332"/>
          </a:xfrm>
          <a:prstGeom prst="rect">
            <a:avLst/>
          </a:prstGeom>
          <a:noFill/>
        </p:spPr>
        <p:txBody>
          <a:bodyPr wrap="square" rtlCol="0">
            <a:spAutoFit/>
          </a:bodyPr>
          <a:lstStyle/>
          <a:p>
            <a:pPr algn="ctr"/>
            <a:r>
              <a:rPr lang="en-US" dirty="0"/>
              <a:t>X-bar</a:t>
            </a:r>
          </a:p>
        </p:txBody>
      </p:sp>
      <p:cxnSp>
        <p:nvCxnSpPr>
          <p:cNvPr id="51" name="Straight Arrow Connector 50">
            <a:extLst>
              <a:ext uri="{FF2B5EF4-FFF2-40B4-BE49-F238E27FC236}">
                <a16:creationId xmlns:a16="http://schemas.microsoft.com/office/drawing/2014/main" id="{E658BE12-1B7B-714E-7941-716DB4CF068C}"/>
              </a:ext>
            </a:extLst>
          </p:cNvPr>
          <p:cNvCxnSpPr/>
          <p:nvPr/>
        </p:nvCxnSpPr>
        <p:spPr>
          <a:xfrm>
            <a:off x="4627428" y="3446861"/>
            <a:ext cx="519209" cy="706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6BEA6241-2AF9-33C3-FD9D-8D3AE568D4B4}"/>
              </a:ext>
            </a:extLst>
          </p:cNvPr>
          <p:cNvCxnSpPr/>
          <p:nvPr/>
        </p:nvCxnSpPr>
        <p:spPr>
          <a:xfrm>
            <a:off x="4633970" y="4162665"/>
            <a:ext cx="519209" cy="706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55" name="Connector: Elbow 54">
            <a:extLst>
              <a:ext uri="{FF2B5EF4-FFF2-40B4-BE49-F238E27FC236}">
                <a16:creationId xmlns:a16="http://schemas.microsoft.com/office/drawing/2014/main" id="{6D60487D-0DD9-65E0-7E05-D148C59FA1EC}"/>
              </a:ext>
            </a:extLst>
          </p:cNvPr>
          <p:cNvCxnSpPr>
            <a:stCxn id="17" idx="2"/>
            <a:endCxn id="33" idx="2"/>
          </p:cNvCxnSpPr>
          <p:nvPr/>
        </p:nvCxnSpPr>
        <p:spPr>
          <a:xfrm rot="5400000" flipH="1">
            <a:off x="6549998" y="1837948"/>
            <a:ext cx="172053" cy="5448703"/>
          </a:xfrm>
          <a:prstGeom prst="bentConnector3">
            <a:avLst>
              <a:gd name="adj1" fmla="val -132866"/>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CF6B630-B738-3642-595C-62C9094BC81B}"/>
              </a:ext>
            </a:extLst>
          </p:cNvPr>
          <p:cNvSpPr txBox="1"/>
          <p:nvPr/>
        </p:nvSpPr>
        <p:spPr>
          <a:xfrm>
            <a:off x="5146637" y="4817347"/>
            <a:ext cx="2446507" cy="369332"/>
          </a:xfrm>
          <a:prstGeom prst="rect">
            <a:avLst/>
          </a:prstGeom>
          <a:noFill/>
        </p:spPr>
        <p:txBody>
          <a:bodyPr wrap="square" rtlCol="0">
            <a:spAutoFit/>
          </a:bodyPr>
          <a:lstStyle/>
          <a:p>
            <a:r>
              <a:rPr lang="en-US" dirty="0"/>
              <a:t>Bank Read Requests</a:t>
            </a:r>
          </a:p>
        </p:txBody>
      </p:sp>
      <p:sp>
        <p:nvSpPr>
          <p:cNvPr id="5" name="TextBox 4">
            <a:extLst>
              <a:ext uri="{FF2B5EF4-FFF2-40B4-BE49-F238E27FC236}">
                <a16:creationId xmlns:a16="http://schemas.microsoft.com/office/drawing/2014/main" id="{641D65E9-7215-8144-C0E4-56904B9AFC8E}"/>
              </a:ext>
            </a:extLst>
          </p:cNvPr>
          <p:cNvSpPr txBox="1"/>
          <p:nvPr/>
        </p:nvSpPr>
        <p:spPr>
          <a:xfrm>
            <a:off x="8137122" y="1833480"/>
            <a:ext cx="2446507" cy="369332"/>
          </a:xfrm>
          <a:prstGeom prst="rect">
            <a:avLst/>
          </a:prstGeom>
          <a:noFill/>
        </p:spPr>
        <p:txBody>
          <a:bodyPr wrap="square" rtlCol="0">
            <a:spAutoFit/>
          </a:bodyPr>
          <a:lstStyle/>
          <a:p>
            <a:r>
              <a:rPr lang="en-US" dirty="0"/>
              <a:t>Issued Warp</a:t>
            </a:r>
          </a:p>
        </p:txBody>
      </p:sp>
      <p:sp>
        <p:nvSpPr>
          <p:cNvPr id="19" name="Rectangle 18">
            <a:extLst>
              <a:ext uri="{FF2B5EF4-FFF2-40B4-BE49-F238E27FC236}">
                <a16:creationId xmlns:a16="http://schemas.microsoft.com/office/drawing/2014/main" id="{DA67516F-09EF-4A9A-2A14-0119EB8EED84}"/>
              </a:ext>
            </a:extLst>
          </p:cNvPr>
          <p:cNvSpPr/>
          <p:nvPr/>
        </p:nvSpPr>
        <p:spPr>
          <a:xfrm>
            <a:off x="1042208" y="1420892"/>
            <a:ext cx="1015190" cy="147018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RBA Scoring</a:t>
            </a:r>
          </a:p>
          <a:p>
            <a:pPr algn="ctr"/>
            <a:r>
              <a:rPr lang="en-US" dirty="0">
                <a:solidFill>
                  <a:srgbClr val="FF0000"/>
                </a:solidFill>
              </a:rPr>
              <a:t>Logic</a:t>
            </a:r>
          </a:p>
        </p:txBody>
      </p:sp>
      <p:cxnSp>
        <p:nvCxnSpPr>
          <p:cNvPr id="31" name="Straight Arrow Connector 30">
            <a:extLst>
              <a:ext uri="{FF2B5EF4-FFF2-40B4-BE49-F238E27FC236}">
                <a16:creationId xmlns:a16="http://schemas.microsoft.com/office/drawing/2014/main" id="{6E195953-ECE8-5890-DB1B-F70D4C206189}"/>
              </a:ext>
            </a:extLst>
          </p:cNvPr>
          <p:cNvCxnSpPr/>
          <p:nvPr/>
        </p:nvCxnSpPr>
        <p:spPr>
          <a:xfrm>
            <a:off x="2057399" y="2041843"/>
            <a:ext cx="1143000"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1D876D8-4D45-ED5B-8B7B-0FBCA1449963}"/>
              </a:ext>
            </a:extLst>
          </p:cNvPr>
          <p:cNvCxnSpPr/>
          <p:nvPr/>
        </p:nvCxnSpPr>
        <p:spPr>
          <a:xfrm>
            <a:off x="2057399" y="2247107"/>
            <a:ext cx="1143000"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8EBC6B7-B427-A462-38E5-7891F229D929}"/>
              </a:ext>
            </a:extLst>
          </p:cNvPr>
          <p:cNvCxnSpPr/>
          <p:nvPr/>
        </p:nvCxnSpPr>
        <p:spPr>
          <a:xfrm>
            <a:off x="2057399" y="2513807"/>
            <a:ext cx="1143000"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8FC2373-63A0-69A3-2D36-B85DFA167282}"/>
              </a:ext>
            </a:extLst>
          </p:cNvPr>
          <p:cNvCxnSpPr/>
          <p:nvPr/>
        </p:nvCxnSpPr>
        <p:spPr>
          <a:xfrm>
            <a:off x="2057399" y="2727643"/>
            <a:ext cx="1143000" cy="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C49E4D9-1CEC-ECD3-C267-F009CED8165A}"/>
              </a:ext>
            </a:extLst>
          </p:cNvPr>
          <p:cNvCxnSpPr>
            <a:stCxn id="33" idx="1"/>
            <a:endCxn id="19" idx="2"/>
          </p:cNvCxnSpPr>
          <p:nvPr/>
        </p:nvCxnSpPr>
        <p:spPr>
          <a:xfrm rot="10800000">
            <a:off x="1549803" y="2891076"/>
            <a:ext cx="1650596" cy="882252"/>
          </a:xfrm>
          <a:prstGeom prst="bentConnector2">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0BBA61C-E189-A8E4-B94F-F5B65701DBF3}"/>
              </a:ext>
            </a:extLst>
          </p:cNvPr>
          <p:cNvSpPr txBox="1"/>
          <p:nvPr/>
        </p:nvSpPr>
        <p:spPr>
          <a:xfrm>
            <a:off x="1554866" y="3155388"/>
            <a:ext cx="2228793" cy="646331"/>
          </a:xfrm>
          <a:prstGeom prst="rect">
            <a:avLst/>
          </a:prstGeom>
          <a:noFill/>
        </p:spPr>
        <p:txBody>
          <a:bodyPr wrap="square" rtlCol="0">
            <a:spAutoFit/>
          </a:bodyPr>
          <a:lstStyle/>
          <a:p>
            <a:r>
              <a:rPr lang="en-US" dirty="0">
                <a:solidFill>
                  <a:srgbClr val="FF0000"/>
                </a:solidFill>
              </a:rPr>
              <a:t>Request Queue Lengths</a:t>
            </a:r>
          </a:p>
        </p:txBody>
      </p:sp>
      <p:sp>
        <p:nvSpPr>
          <p:cNvPr id="42" name="Rectangle 41">
            <a:extLst>
              <a:ext uri="{FF2B5EF4-FFF2-40B4-BE49-F238E27FC236}">
                <a16:creationId xmlns:a16="http://schemas.microsoft.com/office/drawing/2014/main" id="{08D268C3-0939-681B-B44B-25D0D6E21493}"/>
              </a:ext>
            </a:extLst>
          </p:cNvPr>
          <p:cNvSpPr/>
          <p:nvPr/>
        </p:nvSpPr>
        <p:spPr>
          <a:xfrm>
            <a:off x="0" y="5205155"/>
            <a:ext cx="12192000" cy="982980"/>
          </a:xfrm>
          <a:prstGeom prst="rect">
            <a:avLst/>
          </a:prstGeom>
          <a:solidFill>
            <a:srgbClr val="9D968D"/>
          </a:solidFill>
          <a:ln>
            <a:solidFill>
              <a:srgbClr val="9D96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373A36"/>
                </a:solidFill>
              </a:rPr>
              <a:t>Main Idea: Use feedback from the Collector Unit to improve Warp Scheduling</a:t>
            </a:r>
          </a:p>
        </p:txBody>
      </p:sp>
    </p:spTree>
    <p:extLst>
      <p:ext uri="{BB962C8B-B14F-4D97-AF65-F5344CB8AC3E}">
        <p14:creationId xmlns:p14="http://schemas.microsoft.com/office/powerpoint/2010/main" val="2364280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57A46-0E1F-FCC9-52B6-6B69C7A1907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C5660B2-9193-F5AA-73E1-1BD90BF7AD60}"/>
              </a:ext>
            </a:extLst>
          </p:cNvPr>
          <p:cNvSpPr>
            <a:spLocks noGrp="1"/>
          </p:cNvSpPr>
          <p:nvPr>
            <p:ph idx="1"/>
          </p:nvPr>
        </p:nvSpPr>
        <p:spPr/>
        <p:txBody>
          <a:bodyPr/>
          <a:lstStyle/>
          <a:p>
            <a:r>
              <a:rPr lang="en-US" dirty="0"/>
              <a:t>Background and Motivation</a:t>
            </a:r>
          </a:p>
          <a:p>
            <a:r>
              <a:rPr lang="en-US" dirty="0"/>
              <a:t>Register Bank Aware (RBA) Warp Scheduling</a:t>
            </a:r>
          </a:p>
          <a:p>
            <a:r>
              <a:rPr lang="en-US" dirty="0">
                <a:solidFill>
                  <a:srgbClr val="FF0000"/>
                </a:solidFill>
              </a:rPr>
              <a:t>Hashed Sub-core Warp Assignment</a:t>
            </a:r>
          </a:p>
          <a:p>
            <a:r>
              <a:rPr lang="en-US" dirty="0"/>
              <a:t>Evaluation and Conclusion</a:t>
            </a:r>
          </a:p>
          <a:p>
            <a:endParaRPr lang="en-US" dirty="0"/>
          </a:p>
        </p:txBody>
      </p:sp>
      <p:sp>
        <p:nvSpPr>
          <p:cNvPr id="4" name="Slide Number Placeholder 3">
            <a:extLst>
              <a:ext uri="{FF2B5EF4-FFF2-40B4-BE49-F238E27FC236}">
                <a16:creationId xmlns:a16="http://schemas.microsoft.com/office/drawing/2014/main" id="{064D1711-61CB-8BC3-BD46-B0CA99B75B87}"/>
              </a:ext>
            </a:extLst>
          </p:cNvPr>
          <p:cNvSpPr>
            <a:spLocks noGrp="1"/>
          </p:cNvSpPr>
          <p:nvPr>
            <p:ph type="sldNum" sz="quarter" idx="12"/>
          </p:nvPr>
        </p:nvSpPr>
        <p:spPr/>
        <p:txBody>
          <a:bodyPr/>
          <a:lstStyle/>
          <a:p>
            <a:pPr>
              <a:defRPr/>
            </a:pPr>
            <a:fld id="{6C6B5308-6B54-4E5B-8185-C4F567049C3B}" type="slidenum">
              <a:rPr lang="en-US" smtClean="0"/>
              <a:pPr>
                <a:defRPr/>
              </a:pPr>
              <a:t>27</a:t>
            </a:fld>
            <a:endParaRPr lang="en-US"/>
          </a:p>
        </p:txBody>
      </p:sp>
    </p:spTree>
    <p:extLst>
      <p:ext uri="{BB962C8B-B14F-4D97-AF65-F5344CB8AC3E}">
        <p14:creationId xmlns:p14="http://schemas.microsoft.com/office/powerpoint/2010/main" val="3494544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B42DA-FBED-3411-3566-D21AA275F985}"/>
              </a:ext>
            </a:extLst>
          </p:cNvPr>
          <p:cNvSpPr>
            <a:spLocks noGrp="1"/>
          </p:cNvSpPr>
          <p:nvPr>
            <p:ph type="title"/>
          </p:nvPr>
        </p:nvSpPr>
        <p:spPr/>
        <p:txBody>
          <a:bodyPr/>
          <a:lstStyle/>
          <a:p>
            <a:r>
              <a:rPr lang="en-US" dirty="0"/>
              <a:t>How are warps assigned to sub-cores in HW?</a:t>
            </a:r>
          </a:p>
        </p:txBody>
      </p:sp>
      <p:sp>
        <p:nvSpPr>
          <p:cNvPr id="4" name="Slide Number Placeholder 3">
            <a:extLst>
              <a:ext uri="{FF2B5EF4-FFF2-40B4-BE49-F238E27FC236}">
                <a16:creationId xmlns:a16="http://schemas.microsoft.com/office/drawing/2014/main" id="{857FACD3-95FA-AF90-064C-85A08B7EB493}"/>
              </a:ext>
            </a:extLst>
          </p:cNvPr>
          <p:cNvSpPr>
            <a:spLocks noGrp="1"/>
          </p:cNvSpPr>
          <p:nvPr>
            <p:ph type="sldNum" sz="quarter" idx="12"/>
          </p:nvPr>
        </p:nvSpPr>
        <p:spPr/>
        <p:txBody>
          <a:bodyPr/>
          <a:lstStyle/>
          <a:p>
            <a:pPr>
              <a:defRPr/>
            </a:pPr>
            <a:fld id="{6C6B5308-6B54-4E5B-8185-C4F567049C3B}" type="slidenum">
              <a:rPr lang="en-US" smtClean="0"/>
              <a:pPr>
                <a:defRPr/>
              </a:pPr>
              <a:t>28</a:t>
            </a:fld>
            <a:endParaRPr lang="en-US" dirty="0"/>
          </a:p>
        </p:txBody>
      </p:sp>
      <p:grpSp>
        <p:nvGrpSpPr>
          <p:cNvPr id="17" name="Group 16">
            <a:extLst>
              <a:ext uri="{FF2B5EF4-FFF2-40B4-BE49-F238E27FC236}">
                <a16:creationId xmlns:a16="http://schemas.microsoft.com/office/drawing/2014/main" id="{B72BB6EC-C0AF-1832-FF96-8B57A88253A8}"/>
              </a:ext>
            </a:extLst>
          </p:cNvPr>
          <p:cNvGrpSpPr/>
          <p:nvPr/>
        </p:nvGrpSpPr>
        <p:grpSpPr>
          <a:xfrm>
            <a:off x="148879" y="2827048"/>
            <a:ext cx="2222715" cy="1742980"/>
            <a:chOff x="838200" y="2622442"/>
            <a:chExt cx="2222715" cy="1742980"/>
          </a:xfrm>
        </p:grpSpPr>
        <p:grpSp>
          <p:nvGrpSpPr>
            <p:cNvPr id="12" name="Group 11">
              <a:extLst>
                <a:ext uri="{FF2B5EF4-FFF2-40B4-BE49-F238E27FC236}">
                  <a16:creationId xmlns:a16="http://schemas.microsoft.com/office/drawing/2014/main" id="{2829881C-CB74-4898-215D-7FF5A898DEE2}"/>
                </a:ext>
              </a:extLst>
            </p:cNvPr>
            <p:cNvGrpSpPr/>
            <p:nvPr/>
          </p:nvGrpSpPr>
          <p:grpSpPr>
            <a:xfrm>
              <a:off x="1150748" y="2622442"/>
              <a:ext cx="1597617" cy="1373648"/>
              <a:chOff x="6323308" y="1714611"/>
              <a:chExt cx="985434" cy="914400"/>
            </a:xfrm>
          </p:grpSpPr>
          <p:sp>
            <p:nvSpPr>
              <p:cNvPr id="11" name="Rectangle: Rounded Corners 10">
                <a:extLst>
                  <a:ext uri="{FF2B5EF4-FFF2-40B4-BE49-F238E27FC236}">
                    <a16:creationId xmlns:a16="http://schemas.microsoft.com/office/drawing/2014/main" id="{F2A749D0-6291-A83C-F0FC-7A43F4B3C214}"/>
                  </a:ext>
                </a:extLst>
              </p:cNvPr>
              <p:cNvSpPr/>
              <p:nvPr/>
            </p:nvSpPr>
            <p:spPr>
              <a:xfrm>
                <a:off x="6323308" y="1714611"/>
                <a:ext cx="985434" cy="9144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Processor outline">
                <a:extLst>
                  <a:ext uri="{FF2B5EF4-FFF2-40B4-BE49-F238E27FC236}">
                    <a16:creationId xmlns:a16="http://schemas.microsoft.com/office/drawing/2014/main" id="{FB186318-7AAF-1C9F-84B4-04D051B48F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58825" y="1714611"/>
                <a:ext cx="914400" cy="914400"/>
              </a:xfrm>
              <a:prstGeom prst="rect">
                <a:avLst/>
              </a:prstGeom>
            </p:spPr>
          </p:pic>
        </p:grpSp>
        <p:sp>
          <p:nvSpPr>
            <p:cNvPr id="15" name="TextBox 14">
              <a:extLst>
                <a:ext uri="{FF2B5EF4-FFF2-40B4-BE49-F238E27FC236}">
                  <a16:creationId xmlns:a16="http://schemas.microsoft.com/office/drawing/2014/main" id="{CED764DB-81B6-FE9C-0106-F2BE7480CFE4}"/>
                </a:ext>
              </a:extLst>
            </p:cNvPr>
            <p:cNvSpPr txBox="1"/>
            <p:nvPr/>
          </p:nvSpPr>
          <p:spPr>
            <a:xfrm>
              <a:off x="838200" y="3996090"/>
              <a:ext cx="2222715" cy="369332"/>
            </a:xfrm>
            <a:prstGeom prst="rect">
              <a:avLst/>
            </a:prstGeom>
            <a:noFill/>
            <a:ln w="25400">
              <a:noFill/>
            </a:ln>
          </p:spPr>
          <p:txBody>
            <a:bodyPr wrap="square" rtlCol="0">
              <a:spAutoFit/>
            </a:bodyPr>
            <a:lstStyle/>
            <a:p>
              <a:pPr algn="ctr"/>
              <a:r>
                <a:rPr lang="en-US" b="1" dirty="0"/>
                <a:t>HOST</a:t>
              </a:r>
            </a:p>
          </p:txBody>
        </p:sp>
      </p:grpSp>
      <p:sp>
        <p:nvSpPr>
          <p:cNvPr id="16" name="Rectangle 15">
            <a:extLst>
              <a:ext uri="{FF2B5EF4-FFF2-40B4-BE49-F238E27FC236}">
                <a16:creationId xmlns:a16="http://schemas.microsoft.com/office/drawing/2014/main" id="{8E8DAE02-0891-0F3B-9CBB-56ECB2B13699}"/>
              </a:ext>
            </a:extLst>
          </p:cNvPr>
          <p:cNvSpPr/>
          <p:nvPr/>
        </p:nvSpPr>
        <p:spPr>
          <a:xfrm>
            <a:off x="3894265" y="1272991"/>
            <a:ext cx="3657600" cy="4572000"/>
          </a:xfrm>
          <a:prstGeom prst="rect">
            <a:avLst/>
          </a:prstGeom>
          <a:solidFill>
            <a:schemeClr val="bg1">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559089F-FA10-1ABD-4E0D-1FFE48CBB911}"/>
              </a:ext>
            </a:extLst>
          </p:cNvPr>
          <p:cNvSpPr/>
          <p:nvPr/>
        </p:nvSpPr>
        <p:spPr>
          <a:xfrm>
            <a:off x="3894265" y="1272991"/>
            <a:ext cx="3657600" cy="260245"/>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PCIe Interface</a:t>
            </a:r>
          </a:p>
        </p:txBody>
      </p:sp>
      <p:sp>
        <p:nvSpPr>
          <p:cNvPr id="19" name="Rectangle 18">
            <a:extLst>
              <a:ext uri="{FF2B5EF4-FFF2-40B4-BE49-F238E27FC236}">
                <a16:creationId xmlns:a16="http://schemas.microsoft.com/office/drawing/2014/main" id="{83557B70-CC7B-4C91-92EC-2104F4C8FDB2}"/>
              </a:ext>
            </a:extLst>
          </p:cNvPr>
          <p:cNvSpPr/>
          <p:nvPr/>
        </p:nvSpPr>
        <p:spPr>
          <a:xfrm>
            <a:off x="3894265" y="1533236"/>
            <a:ext cx="3657600" cy="260245"/>
          </a:xfrm>
          <a:prstGeom prst="rect">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Thread Block Scheduler</a:t>
            </a:r>
          </a:p>
        </p:txBody>
      </p:sp>
      <p:grpSp>
        <p:nvGrpSpPr>
          <p:cNvPr id="61" name="Group 60">
            <a:extLst>
              <a:ext uri="{FF2B5EF4-FFF2-40B4-BE49-F238E27FC236}">
                <a16:creationId xmlns:a16="http://schemas.microsoft.com/office/drawing/2014/main" id="{F6787DB0-A235-D968-A6F4-95139D8AB284}"/>
              </a:ext>
            </a:extLst>
          </p:cNvPr>
          <p:cNvGrpSpPr/>
          <p:nvPr/>
        </p:nvGrpSpPr>
        <p:grpSpPr>
          <a:xfrm>
            <a:off x="4067846" y="1874520"/>
            <a:ext cx="1188720" cy="3886200"/>
            <a:chOff x="4464867" y="1895909"/>
            <a:chExt cx="1215843" cy="3900614"/>
          </a:xfrm>
          <a:solidFill>
            <a:schemeClr val="accent1">
              <a:lumMod val="60000"/>
              <a:lumOff val="40000"/>
            </a:schemeClr>
          </a:solidFill>
        </p:grpSpPr>
        <p:grpSp>
          <p:nvGrpSpPr>
            <p:cNvPr id="30" name="Group 29">
              <a:extLst>
                <a:ext uri="{FF2B5EF4-FFF2-40B4-BE49-F238E27FC236}">
                  <a16:creationId xmlns:a16="http://schemas.microsoft.com/office/drawing/2014/main" id="{9857CCC2-BB1C-676D-9D78-D01C36F9FCD9}"/>
                </a:ext>
              </a:extLst>
            </p:cNvPr>
            <p:cNvGrpSpPr/>
            <p:nvPr/>
          </p:nvGrpSpPr>
          <p:grpSpPr>
            <a:xfrm>
              <a:off x="4464868" y="1895909"/>
              <a:ext cx="1215842" cy="1259357"/>
              <a:chOff x="4309111" y="1907753"/>
              <a:chExt cx="1215842" cy="1259357"/>
            </a:xfrm>
            <a:grpFill/>
          </p:grpSpPr>
          <p:sp>
            <p:nvSpPr>
              <p:cNvPr id="20" name="Rectangle 19">
                <a:extLst>
                  <a:ext uri="{FF2B5EF4-FFF2-40B4-BE49-F238E27FC236}">
                    <a16:creationId xmlns:a16="http://schemas.microsoft.com/office/drawing/2014/main" id="{DD20781D-7DC2-976B-DB6E-A0DFEDD440DD}"/>
                  </a:ext>
                </a:extLst>
              </p:cNvPr>
              <p:cNvSpPr/>
              <p:nvPr/>
            </p:nvSpPr>
            <p:spPr>
              <a:xfrm>
                <a:off x="4309111" y="1907753"/>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23" name="Rectangle 22">
                <a:extLst>
                  <a:ext uri="{FF2B5EF4-FFF2-40B4-BE49-F238E27FC236}">
                    <a16:creationId xmlns:a16="http://schemas.microsoft.com/office/drawing/2014/main" id="{D61D2CF9-0D0F-8277-456F-1D4C0BE64D93}"/>
                  </a:ext>
                </a:extLst>
              </p:cNvPr>
              <p:cNvSpPr/>
              <p:nvPr/>
            </p:nvSpPr>
            <p:spPr>
              <a:xfrm>
                <a:off x="4917032" y="1907753"/>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24" name="Rectangle 23">
                <a:extLst>
                  <a:ext uri="{FF2B5EF4-FFF2-40B4-BE49-F238E27FC236}">
                    <a16:creationId xmlns:a16="http://schemas.microsoft.com/office/drawing/2014/main" id="{EEBBA770-9C03-6711-B424-8EC5DC0B5B02}"/>
                  </a:ext>
                </a:extLst>
              </p:cNvPr>
              <p:cNvSpPr/>
              <p:nvPr/>
            </p:nvSpPr>
            <p:spPr>
              <a:xfrm>
                <a:off x="4309111" y="2537431"/>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25" name="Rectangle 24">
                <a:extLst>
                  <a:ext uri="{FF2B5EF4-FFF2-40B4-BE49-F238E27FC236}">
                    <a16:creationId xmlns:a16="http://schemas.microsoft.com/office/drawing/2014/main" id="{0693F85A-359B-8611-5A4D-814EF4B483C1}"/>
                  </a:ext>
                </a:extLst>
              </p:cNvPr>
              <p:cNvSpPr/>
              <p:nvPr/>
            </p:nvSpPr>
            <p:spPr>
              <a:xfrm>
                <a:off x="4917031" y="2537431"/>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grpSp>
        <p:grpSp>
          <p:nvGrpSpPr>
            <p:cNvPr id="36" name="Group 35">
              <a:extLst>
                <a:ext uri="{FF2B5EF4-FFF2-40B4-BE49-F238E27FC236}">
                  <a16:creationId xmlns:a16="http://schemas.microsoft.com/office/drawing/2014/main" id="{50856429-FB18-496C-66E3-A9B7A9C8ECE4}"/>
                </a:ext>
              </a:extLst>
            </p:cNvPr>
            <p:cNvGrpSpPr/>
            <p:nvPr/>
          </p:nvGrpSpPr>
          <p:grpSpPr>
            <a:xfrm>
              <a:off x="4464868" y="3229341"/>
              <a:ext cx="1215842" cy="1259357"/>
              <a:chOff x="4309111" y="1907753"/>
              <a:chExt cx="1215842" cy="1259357"/>
            </a:xfrm>
            <a:grpFill/>
          </p:grpSpPr>
          <p:sp>
            <p:nvSpPr>
              <p:cNvPr id="37" name="Rectangle 36">
                <a:extLst>
                  <a:ext uri="{FF2B5EF4-FFF2-40B4-BE49-F238E27FC236}">
                    <a16:creationId xmlns:a16="http://schemas.microsoft.com/office/drawing/2014/main" id="{CBCBAA3E-5238-690F-6345-F7F531C76E56}"/>
                  </a:ext>
                </a:extLst>
              </p:cNvPr>
              <p:cNvSpPr/>
              <p:nvPr/>
            </p:nvSpPr>
            <p:spPr>
              <a:xfrm>
                <a:off x="4309111" y="1907753"/>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38" name="Rectangle 37">
                <a:extLst>
                  <a:ext uri="{FF2B5EF4-FFF2-40B4-BE49-F238E27FC236}">
                    <a16:creationId xmlns:a16="http://schemas.microsoft.com/office/drawing/2014/main" id="{98EE52BA-7778-7AD9-0AF2-A1A00E8693AE}"/>
                  </a:ext>
                </a:extLst>
              </p:cNvPr>
              <p:cNvSpPr/>
              <p:nvPr/>
            </p:nvSpPr>
            <p:spPr>
              <a:xfrm>
                <a:off x="4917032" y="1907753"/>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39" name="Rectangle 38">
                <a:extLst>
                  <a:ext uri="{FF2B5EF4-FFF2-40B4-BE49-F238E27FC236}">
                    <a16:creationId xmlns:a16="http://schemas.microsoft.com/office/drawing/2014/main" id="{1A27A524-B9A7-30D6-9407-1B9BDA9A4534}"/>
                  </a:ext>
                </a:extLst>
              </p:cNvPr>
              <p:cNvSpPr/>
              <p:nvPr/>
            </p:nvSpPr>
            <p:spPr>
              <a:xfrm>
                <a:off x="4309111" y="2537431"/>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40" name="Rectangle 39">
                <a:extLst>
                  <a:ext uri="{FF2B5EF4-FFF2-40B4-BE49-F238E27FC236}">
                    <a16:creationId xmlns:a16="http://schemas.microsoft.com/office/drawing/2014/main" id="{FCCA5E82-D2A5-74C6-4840-E5618D78A848}"/>
                  </a:ext>
                </a:extLst>
              </p:cNvPr>
              <p:cNvSpPr/>
              <p:nvPr/>
            </p:nvSpPr>
            <p:spPr>
              <a:xfrm>
                <a:off x="4917031" y="2537431"/>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grpSp>
        <p:grpSp>
          <p:nvGrpSpPr>
            <p:cNvPr id="41" name="Group 40">
              <a:extLst>
                <a:ext uri="{FF2B5EF4-FFF2-40B4-BE49-F238E27FC236}">
                  <a16:creationId xmlns:a16="http://schemas.microsoft.com/office/drawing/2014/main" id="{AA87F3F3-4641-9052-429B-BA3C60F1925C}"/>
                </a:ext>
              </a:extLst>
            </p:cNvPr>
            <p:cNvGrpSpPr/>
            <p:nvPr/>
          </p:nvGrpSpPr>
          <p:grpSpPr>
            <a:xfrm>
              <a:off x="4464867" y="4537166"/>
              <a:ext cx="1215842" cy="1259357"/>
              <a:chOff x="4309111" y="1907753"/>
              <a:chExt cx="1215842" cy="1259357"/>
            </a:xfrm>
            <a:grpFill/>
          </p:grpSpPr>
          <p:sp>
            <p:nvSpPr>
              <p:cNvPr id="42" name="Rectangle 41">
                <a:extLst>
                  <a:ext uri="{FF2B5EF4-FFF2-40B4-BE49-F238E27FC236}">
                    <a16:creationId xmlns:a16="http://schemas.microsoft.com/office/drawing/2014/main" id="{05F07857-2C5F-C6C9-6511-7D6D13C56A2D}"/>
                  </a:ext>
                </a:extLst>
              </p:cNvPr>
              <p:cNvSpPr/>
              <p:nvPr/>
            </p:nvSpPr>
            <p:spPr>
              <a:xfrm>
                <a:off x="4309111" y="1907753"/>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43" name="Rectangle 42">
                <a:extLst>
                  <a:ext uri="{FF2B5EF4-FFF2-40B4-BE49-F238E27FC236}">
                    <a16:creationId xmlns:a16="http://schemas.microsoft.com/office/drawing/2014/main" id="{28638B5D-AB6D-E99F-D5B2-73BE7B70675A}"/>
                  </a:ext>
                </a:extLst>
              </p:cNvPr>
              <p:cNvSpPr/>
              <p:nvPr/>
            </p:nvSpPr>
            <p:spPr>
              <a:xfrm>
                <a:off x="4917032" y="1907753"/>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44" name="Rectangle 43">
                <a:extLst>
                  <a:ext uri="{FF2B5EF4-FFF2-40B4-BE49-F238E27FC236}">
                    <a16:creationId xmlns:a16="http://schemas.microsoft.com/office/drawing/2014/main" id="{6A53DA98-1ADD-402B-17DC-7E42413F9B45}"/>
                  </a:ext>
                </a:extLst>
              </p:cNvPr>
              <p:cNvSpPr/>
              <p:nvPr/>
            </p:nvSpPr>
            <p:spPr>
              <a:xfrm>
                <a:off x="4309111" y="2537431"/>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45" name="Rectangle 44">
                <a:extLst>
                  <a:ext uri="{FF2B5EF4-FFF2-40B4-BE49-F238E27FC236}">
                    <a16:creationId xmlns:a16="http://schemas.microsoft.com/office/drawing/2014/main" id="{C601653B-D6DA-1BEC-9AD1-9596D6A27551}"/>
                  </a:ext>
                </a:extLst>
              </p:cNvPr>
              <p:cNvSpPr/>
              <p:nvPr/>
            </p:nvSpPr>
            <p:spPr>
              <a:xfrm>
                <a:off x="4917031" y="2537431"/>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grpSp>
      </p:grpSp>
      <p:grpSp>
        <p:nvGrpSpPr>
          <p:cNvPr id="62" name="Group 61">
            <a:extLst>
              <a:ext uri="{FF2B5EF4-FFF2-40B4-BE49-F238E27FC236}">
                <a16:creationId xmlns:a16="http://schemas.microsoft.com/office/drawing/2014/main" id="{74702803-27BF-10C9-10D6-E1387155CF9F}"/>
              </a:ext>
            </a:extLst>
          </p:cNvPr>
          <p:cNvGrpSpPr/>
          <p:nvPr/>
        </p:nvGrpSpPr>
        <p:grpSpPr>
          <a:xfrm>
            <a:off x="6190014" y="1874520"/>
            <a:ext cx="1188720" cy="3886200"/>
            <a:chOff x="4464867" y="1895909"/>
            <a:chExt cx="1215843" cy="3900614"/>
          </a:xfrm>
          <a:solidFill>
            <a:schemeClr val="accent1">
              <a:lumMod val="60000"/>
              <a:lumOff val="40000"/>
            </a:schemeClr>
          </a:solidFill>
        </p:grpSpPr>
        <p:grpSp>
          <p:nvGrpSpPr>
            <p:cNvPr id="63" name="Group 62">
              <a:extLst>
                <a:ext uri="{FF2B5EF4-FFF2-40B4-BE49-F238E27FC236}">
                  <a16:creationId xmlns:a16="http://schemas.microsoft.com/office/drawing/2014/main" id="{642EC975-B876-B523-F5B8-33FA7C1D8C1D}"/>
                </a:ext>
              </a:extLst>
            </p:cNvPr>
            <p:cNvGrpSpPr/>
            <p:nvPr/>
          </p:nvGrpSpPr>
          <p:grpSpPr>
            <a:xfrm>
              <a:off x="4464868" y="1895909"/>
              <a:ext cx="1215842" cy="1259357"/>
              <a:chOff x="4309111" y="1907753"/>
              <a:chExt cx="1215842" cy="1259357"/>
            </a:xfrm>
            <a:grpFill/>
          </p:grpSpPr>
          <p:sp>
            <p:nvSpPr>
              <p:cNvPr id="74" name="Rectangle 73">
                <a:extLst>
                  <a:ext uri="{FF2B5EF4-FFF2-40B4-BE49-F238E27FC236}">
                    <a16:creationId xmlns:a16="http://schemas.microsoft.com/office/drawing/2014/main" id="{C620540C-12BD-08B0-A9FD-3D80E803ABE8}"/>
                  </a:ext>
                </a:extLst>
              </p:cNvPr>
              <p:cNvSpPr/>
              <p:nvPr/>
            </p:nvSpPr>
            <p:spPr>
              <a:xfrm>
                <a:off x="4309111" y="1907753"/>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75" name="Rectangle 74">
                <a:extLst>
                  <a:ext uri="{FF2B5EF4-FFF2-40B4-BE49-F238E27FC236}">
                    <a16:creationId xmlns:a16="http://schemas.microsoft.com/office/drawing/2014/main" id="{69A50D97-2330-9531-B3D2-33C9BB586ADD}"/>
                  </a:ext>
                </a:extLst>
              </p:cNvPr>
              <p:cNvSpPr/>
              <p:nvPr/>
            </p:nvSpPr>
            <p:spPr>
              <a:xfrm>
                <a:off x="4917032" y="1907753"/>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76" name="Rectangle 75">
                <a:extLst>
                  <a:ext uri="{FF2B5EF4-FFF2-40B4-BE49-F238E27FC236}">
                    <a16:creationId xmlns:a16="http://schemas.microsoft.com/office/drawing/2014/main" id="{A2CCF39F-8594-CBA1-5DEE-CC4B9B26C54A}"/>
                  </a:ext>
                </a:extLst>
              </p:cNvPr>
              <p:cNvSpPr/>
              <p:nvPr/>
            </p:nvSpPr>
            <p:spPr>
              <a:xfrm>
                <a:off x="4309111" y="2537431"/>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77" name="Rectangle 76">
                <a:extLst>
                  <a:ext uri="{FF2B5EF4-FFF2-40B4-BE49-F238E27FC236}">
                    <a16:creationId xmlns:a16="http://schemas.microsoft.com/office/drawing/2014/main" id="{F351C337-27BC-5F78-F82F-5F3137843246}"/>
                  </a:ext>
                </a:extLst>
              </p:cNvPr>
              <p:cNvSpPr/>
              <p:nvPr/>
            </p:nvSpPr>
            <p:spPr>
              <a:xfrm>
                <a:off x="4917031" y="2537431"/>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grpSp>
        <p:grpSp>
          <p:nvGrpSpPr>
            <p:cNvPr id="64" name="Group 63">
              <a:extLst>
                <a:ext uri="{FF2B5EF4-FFF2-40B4-BE49-F238E27FC236}">
                  <a16:creationId xmlns:a16="http://schemas.microsoft.com/office/drawing/2014/main" id="{332E574D-5F62-4895-B124-B2E81E44E5DA}"/>
                </a:ext>
              </a:extLst>
            </p:cNvPr>
            <p:cNvGrpSpPr/>
            <p:nvPr/>
          </p:nvGrpSpPr>
          <p:grpSpPr>
            <a:xfrm>
              <a:off x="4464868" y="3229341"/>
              <a:ext cx="1215842" cy="1259357"/>
              <a:chOff x="4309111" y="1907753"/>
              <a:chExt cx="1215842" cy="1259357"/>
            </a:xfrm>
            <a:grpFill/>
          </p:grpSpPr>
          <p:sp>
            <p:nvSpPr>
              <p:cNvPr id="70" name="Rectangle 69">
                <a:extLst>
                  <a:ext uri="{FF2B5EF4-FFF2-40B4-BE49-F238E27FC236}">
                    <a16:creationId xmlns:a16="http://schemas.microsoft.com/office/drawing/2014/main" id="{C7EAE9EF-E8E5-2F2F-F807-6BF1E93E721F}"/>
                  </a:ext>
                </a:extLst>
              </p:cNvPr>
              <p:cNvSpPr/>
              <p:nvPr/>
            </p:nvSpPr>
            <p:spPr>
              <a:xfrm>
                <a:off x="4309111" y="1907753"/>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71" name="Rectangle 70">
                <a:extLst>
                  <a:ext uri="{FF2B5EF4-FFF2-40B4-BE49-F238E27FC236}">
                    <a16:creationId xmlns:a16="http://schemas.microsoft.com/office/drawing/2014/main" id="{7E0549AC-425D-8A8D-FD88-84357B086992}"/>
                  </a:ext>
                </a:extLst>
              </p:cNvPr>
              <p:cNvSpPr/>
              <p:nvPr/>
            </p:nvSpPr>
            <p:spPr>
              <a:xfrm>
                <a:off x="4917032" y="1907753"/>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72" name="Rectangle 71">
                <a:extLst>
                  <a:ext uri="{FF2B5EF4-FFF2-40B4-BE49-F238E27FC236}">
                    <a16:creationId xmlns:a16="http://schemas.microsoft.com/office/drawing/2014/main" id="{62113F62-F47C-301E-10E4-619D7F91E38E}"/>
                  </a:ext>
                </a:extLst>
              </p:cNvPr>
              <p:cNvSpPr/>
              <p:nvPr/>
            </p:nvSpPr>
            <p:spPr>
              <a:xfrm>
                <a:off x="4309111" y="2537431"/>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73" name="Rectangle 72">
                <a:extLst>
                  <a:ext uri="{FF2B5EF4-FFF2-40B4-BE49-F238E27FC236}">
                    <a16:creationId xmlns:a16="http://schemas.microsoft.com/office/drawing/2014/main" id="{22EE21F8-587E-75C1-FA1F-7BD0E658E712}"/>
                  </a:ext>
                </a:extLst>
              </p:cNvPr>
              <p:cNvSpPr/>
              <p:nvPr/>
            </p:nvSpPr>
            <p:spPr>
              <a:xfrm>
                <a:off x="4917031" y="2537431"/>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grpSp>
        <p:grpSp>
          <p:nvGrpSpPr>
            <p:cNvPr id="65" name="Group 64">
              <a:extLst>
                <a:ext uri="{FF2B5EF4-FFF2-40B4-BE49-F238E27FC236}">
                  <a16:creationId xmlns:a16="http://schemas.microsoft.com/office/drawing/2014/main" id="{4403705D-E011-5113-3793-7DA15571BB1C}"/>
                </a:ext>
              </a:extLst>
            </p:cNvPr>
            <p:cNvGrpSpPr/>
            <p:nvPr/>
          </p:nvGrpSpPr>
          <p:grpSpPr>
            <a:xfrm>
              <a:off x="4464867" y="4537166"/>
              <a:ext cx="1215842" cy="1259357"/>
              <a:chOff x="4309111" y="1907753"/>
              <a:chExt cx="1215842" cy="1259357"/>
            </a:xfrm>
            <a:grpFill/>
          </p:grpSpPr>
          <p:sp>
            <p:nvSpPr>
              <p:cNvPr id="66" name="Rectangle 65">
                <a:extLst>
                  <a:ext uri="{FF2B5EF4-FFF2-40B4-BE49-F238E27FC236}">
                    <a16:creationId xmlns:a16="http://schemas.microsoft.com/office/drawing/2014/main" id="{9A29513B-6B36-16AC-BEAD-74FE91608C4D}"/>
                  </a:ext>
                </a:extLst>
              </p:cNvPr>
              <p:cNvSpPr/>
              <p:nvPr/>
            </p:nvSpPr>
            <p:spPr>
              <a:xfrm>
                <a:off x="4309111" y="1907753"/>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67" name="Rectangle 66">
                <a:extLst>
                  <a:ext uri="{FF2B5EF4-FFF2-40B4-BE49-F238E27FC236}">
                    <a16:creationId xmlns:a16="http://schemas.microsoft.com/office/drawing/2014/main" id="{52A85588-8764-F996-CC0B-D1D616680D42}"/>
                  </a:ext>
                </a:extLst>
              </p:cNvPr>
              <p:cNvSpPr/>
              <p:nvPr/>
            </p:nvSpPr>
            <p:spPr>
              <a:xfrm>
                <a:off x="4917032" y="1907753"/>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68" name="Rectangle 67">
                <a:extLst>
                  <a:ext uri="{FF2B5EF4-FFF2-40B4-BE49-F238E27FC236}">
                    <a16:creationId xmlns:a16="http://schemas.microsoft.com/office/drawing/2014/main" id="{80BFD16C-11EB-4A23-DEC6-BE94F88B8A0A}"/>
                  </a:ext>
                </a:extLst>
              </p:cNvPr>
              <p:cNvSpPr/>
              <p:nvPr/>
            </p:nvSpPr>
            <p:spPr>
              <a:xfrm>
                <a:off x="4309111" y="2537431"/>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69" name="Rectangle 68">
                <a:extLst>
                  <a:ext uri="{FF2B5EF4-FFF2-40B4-BE49-F238E27FC236}">
                    <a16:creationId xmlns:a16="http://schemas.microsoft.com/office/drawing/2014/main" id="{0BB74514-9A7A-AFE4-2836-3E84E7AC7951}"/>
                  </a:ext>
                </a:extLst>
              </p:cNvPr>
              <p:cNvSpPr/>
              <p:nvPr/>
            </p:nvSpPr>
            <p:spPr>
              <a:xfrm>
                <a:off x="4917031" y="2537431"/>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grpSp>
      </p:grpSp>
      <p:sp>
        <p:nvSpPr>
          <p:cNvPr id="78" name="Rectangle 77">
            <a:extLst>
              <a:ext uri="{FF2B5EF4-FFF2-40B4-BE49-F238E27FC236}">
                <a16:creationId xmlns:a16="http://schemas.microsoft.com/office/drawing/2014/main" id="{0AB542DF-2AA9-F6C9-160F-46911EB0716F}"/>
              </a:ext>
            </a:extLst>
          </p:cNvPr>
          <p:cNvSpPr/>
          <p:nvPr/>
        </p:nvSpPr>
        <p:spPr>
          <a:xfrm rot="16200000">
            <a:off x="3778707" y="3455019"/>
            <a:ext cx="3889900" cy="728433"/>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 Cache</a:t>
            </a:r>
          </a:p>
        </p:txBody>
      </p:sp>
      <p:sp>
        <p:nvSpPr>
          <p:cNvPr id="79" name="Arrow: Right 78">
            <a:extLst>
              <a:ext uri="{FF2B5EF4-FFF2-40B4-BE49-F238E27FC236}">
                <a16:creationId xmlns:a16="http://schemas.microsoft.com/office/drawing/2014/main" id="{8E4A94B0-5902-9009-762E-1A6C5783056E}"/>
              </a:ext>
            </a:extLst>
          </p:cNvPr>
          <p:cNvSpPr/>
          <p:nvPr/>
        </p:nvSpPr>
        <p:spPr>
          <a:xfrm>
            <a:off x="2232626" y="3001237"/>
            <a:ext cx="1419034" cy="1043354"/>
          </a:xfrm>
          <a:prstGeom prst="rightArrow">
            <a:avLst/>
          </a:prstGeom>
          <a:solidFill>
            <a:srgbClr val="FF0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 Launch</a:t>
            </a:r>
          </a:p>
        </p:txBody>
      </p:sp>
      <p:sp>
        <p:nvSpPr>
          <p:cNvPr id="82" name="TextBox 81">
            <a:extLst>
              <a:ext uri="{FF2B5EF4-FFF2-40B4-BE49-F238E27FC236}">
                <a16:creationId xmlns:a16="http://schemas.microsoft.com/office/drawing/2014/main" id="{8E39D718-7DCD-0F40-8E2B-4B34BA2DD341}"/>
              </a:ext>
            </a:extLst>
          </p:cNvPr>
          <p:cNvSpPr txBox="1"/>
          <p:nvPr/>
        </p:nvSpPr>
        <p:spPr>
          <a:xfrm>
            <a:off x="4611707" y="5893195"/>
            <a:ext cx="2222715" cy="369332"/>
          </a:xfrm>
          <a:prstGeom prst="rect">
            <a:avLst/>
          </a:prstGeom>
          <a:noFill/>
          <a:ln w="25400">
            <a:noFill/>
          </a:ln>
        </p:spPr>
        <p:txBody>
          <a:bodyPr wrap="square" rtlCol="0">
            <a:spAutoFit/>
          </a:bodyPr>
          <a:lstStyle/>
          <a:p>
            <a:pPr algn="ctr"/>
            <a:r>
              <a:rPr lang="en-US" b="1" dirty="0"/>
              <a:t>GPU</a:t>
            </a:r>
          </a:p>
        </p:txBody>
      </p:sp>
    </p:spTree>
    <p:extLst>
      <p:ext uri="{BB962C8B-B14F-4D97-AF65-F5344CB8AC3E}">
        <p14:creationId xmlns:p14="http://schemas.microsoft.com/office/powerpoint/2010/main" val="576950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B42DA-FBED-3411-3566-D21AA275F985}"/>
              </a:ext>
            </a:extLst>
          </p:cNvPr>
          <p:cNvSpPr>
            <a:spLocks noGrp="1"/>
          </p:cNvSpPr>
          <p:nvPr>
            <p:ph type="title"/>
          </p:nvPr>
        </p:nvSpPr>
        <p:spPr/>
        <p:txBody>
          <a:bodyPr/>
          <a:lstStyle/>
          <a:p>
            <a:r>
              <a:rPr lang="en-US" dirty="0"/>
              <a:t>How are warps assigned to sub-cores in HW?</a:t>
            </a:r>
          </a:p>
        </p:txBody>
      </p:sp>
      <p:sp>
        <p:nvSpPr>
          <p:cNvPr id="4" name="Slide Number Placeholder 3">
            <a:extLst>
              <a:ext uri="{FF2B5EF4-FFF2-40B4-BE49-F238E27FC236}">
                <a16:creationId xmlns:a16="http://schemas.microsoft.com/office/drawing/2014/main" id="{857FACD3-95FA-AF90-064C-85A08B7EB493}"/>
              </a:ext>
            </a:extLst>
          </p:cNvPr>
          <p:cNvSpPr>
            <a:spLocks noGrp="1"/>
          </p:cNvSpPr>
          <p:nvPr>
            <p:ph type="sldNum" sz="quarter" idx="12"/>
          </p:nvPr>
        </p:nvSpPr>
        <p:spPr/>
        <p:txBody>
          <a:bodyPr/>
          <a:lstStyle/>
          <a:p>
            <a:pPr>
              <a:defRPr/>
            </a:pPr>
            <a:fld id="{6C6B5308-6B54-4E5B-8185-C4F567049C3B}" type="slidenum">
              <a:rPr lang="en-US" smtClean="0"/>
              <a:pPr>
                <a:defRPr/>
              </a:pPr>
              <a:t>29</a:t>
            </a:fld>
            <a:endParaRPr lang="en-US" dirty="0"/>
          </a:p>
        </p:txBody>
      </p:sp>
      <p:grpSp>
        <p:nvGrpSpPr>
          <p:cNvPr id="17" name="Group 16">
            <a:extLst>
              <a:ext uri="{FF2B5EF4-FFF2-40B4-BE49-F238E27FC236}">
                <a16:creationId xmlns:a16="http://schemas.microsoft.com/office/drawing/2014/main" id="{B72BB6EC-C0AF-1832-FF96-8B57A88253A8}"/>
              </a:ext>
            </a:extLst>
          </p:cNvPr>
          <p:cNvGrpSpPr/>
          <p:nvPr/>
        </p:nvGrpSpPr>
        <p:grpSpPr>
          <a:xfrm>
            <a:off x="148879" y="2827048"/>
            <a:ext cx="2222715" cy="1742980"/>
            <a:chOff x="838200" y="2622442"/>
            <a:chExt cx="2222715" cy="1742980"/>
          </a:xfrm>
        </p:grpSpPr>
        <p:grpSp>
          <p:nvGrpSpPr>
            <p:cNvPr id="12" name="Group 11">
              <a:extLst>
                <a:ext uri="{FF2B5EF4-FFF2-40B4-BE49-F238E27FC236}">
                  <a16:creationId xmlns:a16="http://schemas.microsoft.com/office/drawing/2014/main" id="{2829881C-CB74-4898-215D-7FF5A898DEE2}"/>
                </a:ext>
              </a:extLst>
            </p:cNvPr>
            <p:cNvGrpSpPr/>
            <p:nvPr/>
          </p:nvGrpSpPr>
          <p:grpSpPr>
            <a:xfrm>
              <a:off x="1150748" y="2622442"/>
              <a:ext cx="1597617" cy="1373648"/>
              <a:chOff x="6323308" y="1714611"/>
              <a:chExt cx="985434" cy="914400"/>
            </a:xfrm>
          </p:grpSpPr>
          <p:sp>
            <p:nvSpPr>
              <p:cNvPr id="11" name="Rectangle: Rounded Corners 10">
                <a:extLst>
                  <a:ext uri="{FF2B5EF4-FFF2-40B4-BE49-F238E27FC236}">
                    <a16:creationId xmlns:a16="http://schemas.microsoft.com/office/drawing/2014/main" id="{F2A749D0-6291-A83C-F0FC-7A43F4B3C214}"/>
                  </a:ext>
                </a:extLst>
              </p:cNvPr>
              <p:cNvSpPr/>
              <p:nvPr/>
            </p:nvSpPr>
            <p:spPr>
              <a:xfrm>
                <a:off x="6323308" y="1714611"/>
                <a:ext cx="985434" cy="91440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descr="Processor outline">
                <a:extLst>
                  <a:ext uri="{FF2B5EF4-FFF2-40B4-BE49-F238E27FC236}">
                    <a16:creationId xmlns:a16="http://schemas.microsoft.com/office/drawing/2014/main" id="{FB186318-7AAF-1C9F-84B4-04D051B48F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58825" y="1714611"/>
                <a:ext cx="914400" cy="914400"/>
              </a:xfrm>
              <a:prstGeom prst="rect">
                <a:avLst/>
              </a:prstGeom>
            </p:spPr>
          </p:pic>
        </p:grpSp>
        <p:sp>
          <p:nvSpPr>
            <p:cNvPr id="15" name="TextBox 14">
              <a:extLst>
                <a:ext uri="{FF2B5EF4-FFF2-40B4-BE49-F238E27FC236}">
                  <a16:creationId xmlns:a16="http://schemas.microsoft.com/office/drawing/2014/main" id="{CED764DB-81B6-FE9C-0106-F2BE7480CFE4}"/>
                </a:ext>
              </a:extLst>
            </p:cNvPr>
            <p:cNvSpPr txBox="1"/>
            <p:nvPr/>
          </p:nvSpPr>
          <p:spPr>
            <a:xfrm>
              <a:off x="838200" y="3996090"/>
              <a:ext cx="2222715" cy="369332"/>
            </a:xfrm>
            <a:prstGeom prst="rect">
              <a:avLst/>
            </a:prstGeom>
            <a:noFill/>
            <a:ln w="25400">
              <a:noFill/>
            </a:ln>
          </p:spPr>
          <p:txBody>
            <a:bodyPr wrap="square" rtlCol="0">
              <a:spAutoFit/>
            </a:bodyPr>
            <a:lstStyle/>
            <a:p>
              <a:pPr algn="ctr"/>
              <a:r>
                <a:rPr lang="en-US" b="1" dirty="0"/>
                <a:t>HOST</a:t>
              </a:r>
            </a:p>
          </p:txBody>
        </p:sp>
      </p:grpSp>
      <p:sp>
        <p:nvSpPr>
          <p:cNvPr id="16" name="Rectangle 15">
            <a:extLst>
              <a:ext uri="{FF2B5EF4-FFF2-40B4-BE49-F238E27FC236}">
                <a16:creationId xmlns:a16="http://schemas.microsoft.com/office/drawing/2014/main" id="{8E8DAE02-0891-0F3B-9CBB-56ECB2B13699}"/>
              </a:ext>
            </a:extLst>
          </p:cNvPr>
          <p:cNvSpPr/>
          <p:nvPr/>
        </p:nvSpPr>
        <p:spPr>
          <a:xfrm>
            <a:off x="3894265" y="1272991"/>
            <a:ext cx="3657600" cy="4572000"/>
          </a:xfrm>
          <a:prstGeom prst="rect">
            <a:avLst/>
          </a:prstGeom>
          <a:solidFill>
            <a:schemeClr val="bg1">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559089F-FA10-1ABD-4E0D-1FFE48CBB911}"/>
              </a:ext>
            </a:extLst>
          </p:cNvPr>
          <p:cNvSpPr/>
          <p:nvPr/>
        </p:nvSpPr>
        <p:spPr>
          <a:xfrm>
            <a:off x="3894265" y="1272991"/>
            <a:ext cx="3657600" cy="260245"/>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PCIe Interface</a:t>
            </a:r>
          </a:p>
        </p:txBody>
      </p:sp>
      <p:sp>
        <p:nvSpPr>
          <p:cNvPr id="19" name="Rectangle 18">
            <a:extLst>
              <a:ext uri="{FF2B5EF4-FFF2-40B4-BE49-F238E27FC236}">
                <a16:creationId xmlns:a16="http://schemas.microsoft.com/office/drawing/2014/main" id="{83557B70-CC7B-4C91-92EC-2104F4C8FDB2}"/>
              </a:ext>
            </a:extLst>
          </p:cNvPr>
          <p:cNvSpPr/>
          <p:nvPr/>
        </p:nvSpPr>
        <p:spPr>
          <a:xfrm>
            <a:off x="3894265" y="1533236"/>
            <a:ext cx="3657600" cy="260245"/>
          </a:xfrm>
          <a:prstGeom prst="rect">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Thread Block Scheduler</a:t>
            </a:r>
          </a:p>
        </p:txBody>
      </p:sp>
      <p:grpSp>
        <p:nvGrpSpPr>
          <p:cNvPr id="61" name="Group 60">
            <a:extLst>
              <a:ext uri="{FF2B5EF4-FFF2-40B4-BE49-F238E27FC236}">
                <a16:creationId xmlns:a16="http://schemas.microsoft.com/office/drawing/2014/main" id="{F6787DB0-A235-D968-A6F4-95139D8AB284}"/>
              </a:ext>
            </a:extLst>
          </p:cNvPr>
          <p:cNvGrpSpPr/>
          <p:nvPr/>
        </p:nvGrpSpPr>
        <p:grpSpPr>
          <a:xfrm>
            <a:off x="4067846" y="1874520"/>
            <a:ext cx="1188720" cy="3886200"/>
            <a:chOff x="4464867" y="1895909"/>
            <a:chExt cx="1215843" cy="3900614"/>
          </a:xfrm>
          <a:solidFill>
            <a:schemeClr val="accent1">
              <a:lumMod val="60000"/>
              <a:lumOff val="40000"/>
            </a:schemeClr>
          </a:solidFill>
        </p:grpSpPr>
        <p:grpSp>
          <p:nvGrpSpPr>
            <p:cNvPr id="30" name="Group 29">
              <a:extLst>
                <a:ext uri="{FF2B5EF4-FFF2-40B4-BE49-F238E27FC236}">
                  <a16:creationId xmlns:a16="http://schemas.microsoft.com/office/drawing/2014/main" id="{9857CCC2-BB1C-676D-9D78-D01C36F9FCD9}"/>
                </a:ext>
              </a:extLst>
            </p:cNvPr>
            <p:cNvGrpSpPr/>
            <p:nvPr/>
          </p:nvGrpSpPr>
          <p:grpSpPr>
            <a:xfrm>
              <a:off x="4464868" y="1895909"/>
              <a:ext cx="1215842" cy="1259357"/>
              <a:chOff x="4309111" y="1907753"/>
              <a:chExt cx="1215842" cy="1259357"/>
            </a:xfrm>
            <a:grpFill/>
          </p:grpSpPr>
          <p:sp>
            <p:nvSpPr>
              <p:cNvPr id="20" name="Rectangle 19">
                <a:extLst>
                  <a:ext uri="{FF2B5EF4-FFF2-40B4-BE49-F238E27FC236}">
                    <a16:creationId xmlns:a16="http://schemas.microsoft.com/office/drawing/2014/main" id="{DD20781D-7DC2-976B-DB6E-A0DFEDD440DD}"/>
                  </a:ext>
                </a:extLst>
              </p:cNvPr>
              <p:cNvSpPr/>
              <p:nvPr/>
            </p:nvSpPr>
            <p:spPr>
              <a:xfrm>
                <a:off x="4309111" y="1907753"/>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23" name="Rectangle 22">
                <a:extLst>
                  <a:ext uri="{FF2B5EF4-FFF2-40B4-BE49-F238E27FC236}">
                    <a16:creationId xmlns:a16="http://schemas.microsoft.com/office/drawing/2014/main" id="{D61D2CF9-0D0F-8277-456F-1D4C0BE64D93}"/>
                  </a:ext>
                </a:extLst>
              </p:cNvPr>
              <p:cNvSpPr/>
              <p:nvPr/>
            </p:nvSpPr>
            <p:spPr>
              <a:xfrm>
                <a:off x="4917032" y="1907753"/>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24" name="Rectangle 23">
                <a:extLst>
                  <a:ext uri="{FF2B5EF4-FFF2-40B4-BE49-F238E27FC236}">
                    <a16:creationId xmlns:a16="http://schemas.microsoft.com/office/drawing/2014/main" id="{EEBBA770-9C03-6711-B424-8EC5DC0B5B02}"/>
                  </a:ext>
                </a:extLst>
              </p:cNvPr>
              <p:cNvSpPr/>
              <p:nvPr/>
            </p:nvSpPr>
            <p:spPr>
              <a:xfrm>
                <a:off x="4309111" y="2537431"/>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25" name="Rectangle 24">
                <a:extLst>
                  <a:ext uri="{FF2B5EF4-FFF2-40B4-BE49-F238E27FC236}">
                    <a16:creationId xmlns:a16="http://schemas.microsoft.com/office/drawing/2014/main" id="{0693F85A-359B-8611-5A4D-814EF4B483C1}"/>
                  </a:ext>
                </a:extLst>
              </p:cNvPr>
              <p:cNvSpPr/>
              <p:nvPr/>
            </p:nvSpPr>
            <p:spPr>
              <a:xfrm>
                <a:off x="4917031" y="2537431"/>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grpSp>
        <p:grpSp>
          <p:nvGrpSpPr>
            <p:cNvPr id="36" name="Group 35">
              <a:extLst>
                <a:ext uri="{FF2B5EF4-FFF2-40B4-BE49-F238E27FC236}">
                  <a16:creationId xmlns:a16="http://schemas.microsoft.com/office/drawing/2014/main" id="{50856429-FB18-496C-66E3-A9B7A9C8ECE4}"/>
                </a:ext>
              </a:extLst>
            </p:cNvPr>
            <p:cNvGrpSpPr/>
            <p:nvPr/>
          </p:nvGrpSpPr>
          <p:grpSpPr>
            <a:xfrm>
              <a:off x="4464868" y="3229341"/>
              <a:ext cx="1215842" cy="1259357"/>
              <a:chOff x="4309111" y="1907753"/>
              <a:chExt cx="1215842" cy="1259357"/>
            </a:xfrm>
            <a:grpFill/>
          </p:grpSpPr>
          <p:sp>
            <p:nvSpPr>
              <p:cNvPr id="37" name="Rectangle 36">
                <a:extLst>
                  <a:ext uri="{FF2B5EF4-FFF2-40B4-BE49-F238E27FC236}">
                    <a16:creationId xmlns:a16="http://schemas.microsoft.com/office/drawing/2014/main" id="{CBCBAA3E-5238-690F-6345-F7F531C76E56}"/>
                  </a:ext>
                </a:extLst>
              </p:cNvPr>
              <p:cNvSpPr/>
              <p:nvPr/>
            </p:nvSpPr>
            <p:spPr>
              <a:xfrm>
                <a:off x="4309111" y="1907753"/>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38" name="Rectangle 37">
                <a:extLst>
                  <a:ext uri="{FF2B5EF4-FFF2-40B4-BE49-F238E27FC236}">
                    <a16:creationId xmlns:a16="http://schemas.microsoft.com/office/drawing/2014/main" id="{98EE52BA-7778-7AD9-0AF2-A1A00E8693AE}"/>
                  </a:ext>
                </a:extLst>
              </p:cNvPr>
              <p:cNvSpPr/>
              <p:nvPr/>
            </p:nvSpPr>
            <p:spPr>
              <a:xfrm>
                <a:off x="4917032" y="1907753"/>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39" name="Rectangle 38">
                <a:extLst>
                  <a:ext uri="{FF2B5EF4-FFF2-40B4-BE49-F238E27FC236}">
                    <a16:creationId xmlns:a16="http://schemas.microsoft.com/office/drawing/2014/main" id="{1A27A524-B9A7-30D6-9407-1B9BDA9A4534}"/>
                  </a:ext>
                </a:extLst>
              </p:cNvPr>
              <p:cNvSpPr/>
              <p:nvPr/>
            </p:nvSpPr>
            <p:spPr>
              <a:xfrm>
                <a:off x="4309111" y="2537431"/>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40" name="Rectangle 39">
                <a:extLst>
                  <a:ext uri="{FF2B5EF4-FFF2-40B4-BE49-F238E27FC236}">
                    <a16:creationId xmlns:a16="http://schemas.microsoft.com/office/drawing/2014/main" id="{FCCA5E82-D2A5-74C6-4840-E5618D78A848}"/>
                  </a:ext>
                </a:extLst>
              </p:cNvPr>
              <p:cNvSpPr/>
              <p:nvPr/>
            </p:nvSpPr>
            <p:spPr>
              <a:xfrm>
                <a:off x="4917031" y="2537431"/>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grpSp>
        <p:grpSp>
          <p:nvGrpSpPr>
            <p:cNvPr id="41" name="Group 40">
              <a:extLst>
                <a:ext uri="{FF2B5EF4-FFF2-40B4-BE49-F238E27FC236}">
                  <a16:creationId xmlns:a16="http://schemas.microsoft.com/office/drawing/2014/main" id="{AA87F3F3-4641-9052-429B-BA3C60F1925C}"/>
                </a:ext>
              </a:extLst>
            </p:cNvPr>
            <p:cNvGrpSpPr/>
            <p:nvPr/>
          </p:nvGrpSpPr>
          <p:grpSpPr>
            <a:xfrm>
              <a:off x="4464867" y="4537166"/>
              <a:ext cx="1215842" cy="1259357"/>
              <a:chOff x="4309111" y="1907753"/>
              <a:chExt cx="1215842" cy="1259357"/>
            </a:xfrm>
            <a:grpFill/>
          </p:grpSpPr>
          <p:sp>
            <p:nvSpPr>
              <p:cNvPr id="42" name="Rectangle 41">
                <a:extLst>
                  <a:ext uri="{FF2B5EF4-FFF2-40B4-BE49-F238E27FC236}">
                    <a16:creationId xmlns:a16="http://schemas.microsoft.com/office/drawing/2014/main" id="{05F07857-2C5F-C6C9-6511-7D6D13C56A2D}"/>
                  </a:ext>
                </a:extLst>
              </p:cNvPr>
              <p:cNvSpPr/>
              <p:nvPr/>
            </p:nvSpPr>
            <p:spPr>
              <a:xfrm>
                <a:off x="4309111" y="1907753"/>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43" name="Rectangle 42">
                <a:extLst>
                  <a:ext uri="{FF2B5EF4-FFF2-40B4-BE49-F238E27FC236}">
                    <a16:creationId xmlns:a16="http://schemas.microsoft.com/office/drawing/2014/main" id="{28638B5D-AB6D-E99F-D5B2-73BE7B70675A}"/>
                  </a:ext>
                </a:extLst>
              </p:cNvPr>
              <p:cNvSpPr/>
              <p:nvPr/>
            </p:nvSpPr>
            <p:spPr>
              <a:xfrm>
                <a:off x="4917032" y="1907753"/>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44" name="Rectangle 43">
                <a:extLst>
                  <a:ext uri="{FF2B5EF4-FFF2-40B4-BE49-F238E27FC236}">
                    <a16:creationId xmlns:a16="http://schemas.microsoft.com/office/drawing/2014/main" id="{6A53DA98-1ADD-402B-17DC-7E42413F9B45}"/>
                  </a:ext>
                </a:extLst>
              </p:cNvPr>
              <p:cNvSpPr/>
              <p:nvPr/>
            </p:nvSpPr>
            <p:spPr>
              <a:xfrm>
                <a:off x="4309111" y="2537431"/>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45" name="Rectangle 44">
                <a:extLst>
                  <a:ext uri="{FF2B5EF4-FFF2-40B4-BE49-F238E27FC236}">
                    <a16:creationId xmlns:a16="http://schemas.microsoft.com/office/drawing/2014/main" id="{C601653B-D6DA-1BEC-9AD1-9596D6A27551}"/>
                  </a:ext>
                </a:extLst>
              </p:cNvPr>
              <p:cNvSpPr/>
              <p:nvPr/>
            </p:nvSpPr>
            <p:spPr>
              <a:xfrm>
                <a:off x="4917031" y="2537431"/>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grpSp>
      </p:grpSp>
      <p:grpSp>
        <p:nvGrpSpPr>
          <p:cNvPr id="62" name="Group 61">
            <a:extLst>
              <a:ext uri="{FF2B5EF4-FFF2-40B4-BE49-F238E27FC236}">
                <a16:creationId xmlns:a16="http://schemas.microsoft.com/office/drawing/2014/main" id="{74702803-27BF-10C9-10D6-E1387155CF9F}"/>
              </a:ext>
            </a:extLst>
          </p:cNvPr>
          <p:cNvGrpSpPr/>
          <p:nvPr/>
        </p:nvGrpSpPr>
        <p:grpSpPr>
          <a:xfrm>
            <a:off x="6190014" y="1874520"/>
            <a:ext cx="1188720" cy="3886200"/>
            <a:chOff x="4464867" y="1895909"/>
            <a:chExt cx="1215843" cy="3900614"/>
          </a:xfrm>
          <a:solidFill>
            <a:schemeClr val="accent1">
              <a:lumMod val="60000"/>
              <a:lumOff val="40000"/>
            </a:schemeClr>
          </a:solidFill>
        </p:grpSpPr>
        <p:grpSp>
          <p:nvGrpSpPr>
            <p:cNvPr id="63" name="Group 62">
              <a:extLst>
                <a:ext uri="{FF2B5EF4-FFF2-40B4-BE49-F238E27FC236}">
                  <a16:creationId xmlns:a16="http://schemas.microsoft.com/office/drawing/2014/main" id="{642EC975-B876-B523-F5B8-33FA7C1D8C1D}"/>
                </a:ext>
              </a:extLst>
            </p:cNvPr>
            <p:cNvGrpSpPr/>
            <p:nvPr/>
          </p:nvGrpSpPr>
          <p:grpSpPr>
            <a:xfrm>
              <a:off x="4464868" y="1895909"/>
              <a:ext cx="1215842" cy="1259357"/>
              <a:chOff x="4309111" y="1907753"/>
              <a:chExt cx="1215842" cy="1259357"/>
            </a:xfrm>
            <a:grpFill/>
          </p:grpSpPr>
          <p:sp>
            <p:nvSpPr>
              <p:cNvPr id="74" name="Rectangle 73">
                <a:extLst>
                  <a:ext uri="{FF2B5EF4-FFF2-40B4-BE49-F238E27FC236}">
                    <a16:creationId xmlns:a16="http://schemas.microsoft.com/office/drawing/2014/main" id="{C620540C-12BD-08B0-A9FD-3D80E803ABE8}"/>
                  </a:ext>
                </a:extLst>
              </p:cNvPr>
              <p:cNvSpPr/>
              <p:nvPr/>
            </p:nvSpPr>
            <p:spPr>
              <a:xfrm>
                <a:off x="4309111" y="1907753"/>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75" name="Rectangle 74">
                <a:extLst>
                  <a:ext uri="{FF2B5EF4-FFF2-40B4-BE49-F238E27FC236}">
                    <a16:creationId xmlns:a16="http://schemas.microsoft.com/office/drawing/2014/main" id="{69A50D97-2330-9531-B3D2-33C9BB586ADD}"/>
                  </a:ext>
                </a:extLst>
              </p:cNvPr>
              <p:cNvSpPr/>
              <p:nvPr/>
            </p:nvSpPr>
            <p:spPr>
              <a:xfrm>
                <a:off x="4917032" y="1907753"/>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76" name="Rectangle 75">
                <a:extLst>
                  <a:ext uri="{FF2B5EF4-FFF2-40B4-BE49-F238E27FC236}">
                    <a16:creationId xmlns:a16="http://schemas.microsoft.com/office/drawing/2014/main" id="{A2CCF39F-8594-CBA1-5DEE-CC4B9B26C54A}"/>
                  </a:ext>
                </a:extLst>
              </p:cNvPr>
              <p:cNvSpPr/>
              <p:nvPr/>
            </p:nvSpPr>
            <p:spPr>
              <a:xfrm>
                <a:off x="4309111" y="2537431"/>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77" name="Rectangle 76">
                <a:extLst>
                  <a:ext uri="{FF2B5EF4-FFF2-40B4-BE49-F238E27FC236}">
                    <a16:creationId xmlns:a16="http://schemas.microsoft.com/office/drawing/2014/main" id="{F351C337-27BC-5F78-F82F-5F3137843246}"/>
                  </a:ext>
                </a:extLst>
              </p:cNvPr>
              <p:cNvSpPr/>
              <p:nvPr/>
            </p:nvSpPr>
            <p:spPr>
              <a:xfrm>
                <a:off x="4917031" y="2537431"/>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grpSp>
        <p:grpSp>
          <p:nvGrpSpPr>
            <p:cNvPr id="64" name="Group 63">
              <a:extLst>
                <a:ext uri="{FF2B5EF4-FFF2-40B4-BE49-F238E27FC236}">
                  <a16:creationId xmlns:a16="http://schemas.microsoft.com/office/drawing/2014/main" id="{332E574D-5F62-4895-B124-B2E81E44E5DA}"/>
                </a:ext>
              </a:extLst>
            </p:cNvPr>
            <p:cNvGrpSpPr/>
            <p:nvPr/>
          </p:nvGrpSpPr>
          <p:grpSpPr>
            <a:xfrm>
              <a:off x="4464868" y="3229341"/>
              <a:ext cx="1215842" cy="1259357"/>
              <a:chOff x="4309111" y="1907753"/>
              <a:chExt cx="1215842" cy="1259357"/>
            </a:xfrm>
            <a:grpFill/>
          </p:grpSpPr>
          <p:sp>
            <p:nvSpPr>
              <p:cNvPr id="70" name="Rectangle 69">
                <a:extLst>
                  <a:ext uri="{FF2B5EF4-FFF2-40B4-BE49-F238E27FC236}">
                    <a16:creationId xmlns:a16="http://schemas.microsoft.com/office/drawing/2014/main" id="{C7EAE9EF-E8E5-2F2F-F807-6BF1E93E721F}"/>
                  </a:ext>
                </a:extLst>
              </p:cNvPr>
              <p:cNvSpPr/>
              <p:nvPr/>
            </p:nvSpPr>
            <p:spPr>
              <a:xfrm>
                <a:off x="4309111" y="1907753"/>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71" name="Rectangle 70">
                <a:extLst>
                  <a:ext uri="{FF2B5EF4-FFF2-40B4-BE49-F238E27FC236}">
                    <a16:creationId xmlns:a16="http://schemas.microsoft.com/office/drawing/2014/main" id="{7E0549AC-425D-8A8D-FD88-84357B086992}"/>
                  </a:ext>
                </a:extLst>
              </p:cNvPr>
              <p:cNvSpPr/>
              <p:nvPr/>
            </p:nvSpPr>
            <p:spPr>
              <a:xfrm>
                <a:off x="4917032" y="1907753"/>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72" name="Rectangle 71">
                <a:extLst>
                  <a:ext uri="{FF2B5EF4-FFF2-40B4-BE49-F238E27FC236}">
                    <a16:creationId xmlns:a16="http://schemas.microsoft.com/office/drawing/2014/main" id="{62113F62-F47C-301E-10E4-619D7F91E38E}"/>
                  </a:ext>
                </a:extLst>
              </p:cNvPr>
              <p:cNvSpPr/>
              <p:nvPr/>
            </p:nvSpPr>
            <p:spPr>
              <a:xfrm>
                <a:off x="4309111" y="2537431"/>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73" name="Rectangle 72">
                <a:extLst>
                  <a:ext uri="{FF2B5EF4-FFF2-40B4-BE49-F238E27FC236}">
                    <a16:creationId xmlns:a16="http://schemas.microsoft.com/office/drawing/2014/main" id="{22EE21F8-587E-75C1-FA1F-7BD0E658E712}"/>
                  </a:ext>
                </a:extLst>
              </p:cNvPr>
              <p:cNvSpPr/>
              <p:nvPr/>
            </p:nvSpPr>
            <p:spPr>
              <a:xfrm>
                <a:off x="4917031" y="2537431"/>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grpSp>
        <p:grpSp>
          <p:nvGrpSpPr>
            <p:cNvPr id="65" name="Group 64">
              <a:extLst>
                <a:ext uri="{FF2B5EF4-FFF2-40B4-BE49-F238E27FC236}">
                  <a16:creationId xmlns:a16="http://schemas.microsoft.com/office/drawing/2014/main" id="{4403705D-E011-5113-3793-7DA15571BB1C}"/>
                </a:ext>
              </a:extLst>
            </p:cNvPr>
            <p:cNvGrpSpPr/>
            <p:nvPr/>
          </p:nvGrpSpPr>
          <p:grpSpPr>
            <a:xfrm>
              <a:off x="4464867" y="4537166"/>
              <a:ext cx="1215842" cy="1259357"/>
              <a:chOff x="4309111" y="1907753"/>
              <a:chExt cx="1215842" cy="1259357"/>
            </a:xfrm>
            <a:grpFill/>
          </p:grpSpPr>
          <p:sp>
            <p:nvSpPr>
              <p:cNvPr id="66" name="Rectangle 65">
                <a:extLst>
                  <a:ext uri="{FF2B5EF4-FFF2-40B4-BE49-F238E27FC236}">
                    <a16:creationId xmlns:a16="http://schemas.microsoft.com/office/drawing/2014/main" id="{9A29513B-6B36-16AC-BEAD-74FE91608C4D}"/>
                  </a:ext>
                </a:extLst>
              </p:cNvPr>
              <p:cNvSpPr/>
              <p:nvPr/>
            </p:nvSpPr>
            <p:spPr>
              <a:xfrm>
                <a:off x="4309111" y="1907753"/>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67" name="Rectangle 66">
                <a:extLst>
                  <a:ext uri="{FF2B5EF4-FFF2-40B4-BE49-F238E27FC236}">
                    <a16:creationId xmlns:a16="http://schemas.microsoft.com/office/drawing/2014/main" id="{52A85588-8764-F996-CC0B-D1D616680D42}"/>
                  </a:ext>
                </a:extLst>
              </p:cNvPr>
              <p:cNvSpPr/>
              <p:nvPr/>
            </p:nvSpPr>
            <p:spPr>
              <a:xfrm>
                <a:off x="4917032" y="1907753"/>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68" name="Rectangle 67">
                <a:extLst>
                  <a:ext uri="{FF2B5EF4-FFF2-40B4-BE49-F238E27FC236}">
                    <a16:creationId xmlns:a16="http://schemas.microsoft.com/office/drawing/2014/main" id="{80BFD16C-11EB-4A23-DEC6-BE94F88B8A0A}"/>
                  </a:ext>
                </a:extLst>
              </p:cNvPr>
              <p:cNvSpPr/>
              <p:nvPr/>
            </p:nvSpPr>
            <p:spPr>
              <a:xfrm>
                <a:off x="4309111" y="2537431"/>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sp>
            <p:nvSpPr>
              <p:cNvPr id="69" name="Rectangle 68">
                <a:extLst>
                  <a:ext uri="{FF2B5EF4-FFF2-40B4-BE49-F238E27FC236}">
                    <a16:creationId xmlns:a16="http://schemas.microsoft.com/office/drawing/2014/main" id="{0BB74514-9A7A-AFE4-2836-3E84E7AC7951}"/>
                  </a:ext>
                </a:extLst>
              </p:cNvPr>
              <p:cNvSpPr/>
              <p:nvPr/>
            </p:nvSpPr>
            <p:spPr>
              <a:xfrm>
                <a:off x="4917031" y="2537431"/>
                <a:ext cx="607921" cy="629679"/>
              </a:xfrm>
              <a:prstGeom prst="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SM</a:t>
                </a:r>
              </a:p>
            </p:txBody>
          </p:sp>
        </p:grpSp>
      </p:grpSp>
      <p:sp>
        <p:nvSpPr>
          <p:cNvPr id="78" name="Rectangle 77">
            <a:extLst>
              <a:ext uri="{FF2B5EF4-FFF2-40B4-BE49-F238E27FC236}">
                <a16:creationId xmlns:a16="http://schemas.microsoft.com/office/drawing/2014/main" id="{0AB542DF-2AA9-F6C9-160F-46911EB0716F}"/>
              </a:ext>
            </a:extLst>
          </p:cNvPr>
          <p:cNvSpPr/>
          <p:nvPr/>
        </p:nvSpPr>
        <p:spPr>
          <a:xfrm rot="16200000">
            <a:off x="3778707" y="3455019"/>
            <a:ext cx="3889900" cy="728433"/>
          </a:xfrm>
          <a:prstGeom prst="rect">
            <a:avLst/>
          </a:prstGeom>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L2 Cache</a:t>
            </a:r>
          </a:p>
        </p:txBody>
      </p:sp>
      <p:sp>
        <p:nvSpPr>
          <p:cNvPr id="79" name="Arrow: Right 78">
            <a:extLst>
              <a:ext uri="{FF2B5EF4-FFF2-40B4-BE49-F238E27FC236}">
                <a16:creationId xmlns:a16="http://schemas.microsoft.com/office/drawing/2014/main" id="{8E4A94B0-5902-9009-762E-1A6C5783056E}"/>
              </a:ext>
            </a:extLst>
          </p:cNvPr>
          <p:cNvSpPr/>
          <p:nvPr/>
        </p:nvSpPr>
        <p:spPr>
          <a:xfrm>
            <a:off x="2232626" y="3001237"/>
            <a:ext cx="1419034" cy="1043354"/>
          </a:xfrm>
          <a:prstGeom prst="rightArrow">
            <a:avLst/>
          </a:prstGeom>
          <a:solidFill>
            <a:srgbClr val="FF0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 Launch</a:t>
            </a:r>
          </a:p>
        </p:txBody>
      </p:sp>
      <p:sp>
        <p:nvSpPr>
          <p:cNvPr id="81" name="Rectangle 80">
            <a:extLst>
              <a:ext uri="{FF2B5EF4-FFF2-40B4-BE49-F238E27FC236}">
                <a16:creationId xmlns:a16="http://schemas.microsoft.com/office/drawing/2014/main" id="{3AF9BABE-E228-F0BA-E7B4-EA4A93C346FB}"/>
              </a:ext>
            </a:extLst>
          </p:cNvPr>
          <p:cNvSpPr/>
          <p:nvPr/>
        </p:nvSpPr>
        <p:spPr>
          <a:xfrm>
            <a:off x="9017040" y="1272991"/>
            <a:ext cx="2755860" cy="3297037"/>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8E39D718-7DCD-0F40-8E2B-4B34BA2DD341}"/>
              </a:ext>
            </a:extLst>
          </p:cNvPr>
          <p:cNvSpPr txBox="1"/>
          <p:nvPr/>
        </p:nvSpPr>
        <p:spPr>
          <a:xfrm>
            <a:off x="4611707" y="5893195"/>
            <a:ext cx="2222715" cy="369332"/>
          </a:xfrm>
          <a:prstGeom prst="rect">
            <a:avLst/>
          </a:prstGeom>
          <a:noFill/>
          <a:ln w="25400">
            <a:noFill/>
          </a:ln>
        </p:spPr>
        <p:txBody>
          <a:bodyPr wrap="square" rtlCol="0">
            <a:spAutoFit/>
          </a:bodyPr>
          <a:lstStyle/>
          <a:p>
            <a:pPr algn="ctr"/>
            <a:r>
              <a:rPr lang="en-US" b="1" dirty="0"/>
              <a:t>GPU</a:t>
            </a:r>
          </a:p>
        </p:txBody>
      </p:sp>
      <p:sp>
        <p:nvSpPr>
          <p:cNvPr id="83" name="Rectangle 82">
            <a:extLst>
              <a:ext uri="{FF2B5EF4-FFF2-40B4-BE49-F238E27FC236}">
                <a16:creationId xmlns:a16="http://schemas.microsoft.com/office/drawing/2014/main" id="{FEF1B98F-93CA-6BBE-3775-C53E5DD489D7}"/>
              </a:ext>
            </a:extLst>
          </p:cNvPr>
          <p:cNvSpPr/>
          <p:nvPr/>
        </p:nvSpPr>
        <p:spPr>
          <a:xfrm>
            <a:off x="9017040" y="1272991"/>
            <a:ext cx="2755860" cy="260245"/>
          </a:xfrm>
          <a:prstGeom prst="rect">
            <a:avLst/>
          </a:prstGeom>
          <a:solidFill>
            <a:schemeClr val="bg1">
              <a:lumMod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Interconnect Arbiter</a:t>
            </a:r>
          </a:p>
        </p:txBody>
      </p:sp>
      <p:sp>
        <p:nvSpPr>
          <p:cNvPr id="84" name="Rectangle 83">
            <a:extLst>
              <a:ext uri="{FF2B5EF4-FFF2-40B4-BE49-F238E27FC236}">
                <a16:creationId xmlns:a16="http://schemas.microsoft.com/office/drawing/2014/main" id="{8EB39928-A8FE-F96C-306C-DC962D06C6AB}"/>
              </a:ext>
            </a:extLst>
          </p:cNvPr>
          <p:cNvSpPr/>
          <p:nvPr/>
        </p:nvSpPr>
        <p:spPr>
          <a:xfrm>
            <a:off x="9017040" y="1533236"/>
            <a:ext cx="2755860" cy="260245"/>
          </a:xfrm>
          <a:prstGeom prst="rect">
            <a:avLst/>
          </a:prstGeom>
          <a:solidFill>
            <a:srgbClr val="FF0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 Core Scheduler</a:t>
            </a:r>
          </a:p>
        </p:txBody>
      </p:sp>
      <p:cxnSp>
        <p:nvCxnSpPr>
          <p:cNvPr id="88" name="Straight Connector 87">
            <a:extLst>
              <a:ext uri="{FF2B5EF4-FFF2-40B4-BE49-F238E27FC236}">
                <a16:creationId xmlns:a16="http://schemas.microsoft.com/office/drawing/2014/main" id="{D7C027D9-F703-C848-B6AC-E77685EE7481}"/>
              </a:ext>
            </a:extLst>
          </p:cNvPr>
          <p:cNvCxnSpPr>
            <a:cxnSpLocks/>
          </p:cNvCxnSpPr>
          <p:nvPr/>
        </p:nvCxnSpPr>
        <p:spPr>
          <a:xfrm flipV="1">
            <a:off x="7378733" y="1272991"/>
            <a:ext cx="1638307" cy="1930034"/>
          </a:xfrm>
          <a:prstGeom prst="line">
            <a:avLst/>
          </a:prstGeom>
          <a:ln w="25400">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F41F5BB1-62BF-DB21-1A76-82034876F3E0}"/>
              </a:ext>
            </a:extLst>
          </p:cNvPr>
          <p:cNvCxnSpPr>
            <a:cxnSpLocks/>
          </p:cNvCxnSpPr>
          <p:nvPr/>
        </p:nvCxnSpPr>
        <p:spPr>
          <a:xfrm>
            <a:off x="7378733" y="3830376"/>
            <a:ext cx="1638307" cy="73965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08585806-5E1E-8753-DE87-369A226299EE}"/>
              </a:ext>
            </a:extLst>
          </p:cNvPr>
          <p:cNvSpPr txBox="1"/>
          <p:nvPr/>
        </p:nvSpPr>
        <p:spPr>
          <a:xfrm>
            <a:off x="9017040" y="4570028"/>
            <a:ext cx="2755860" cy="369332"/>
          </a:xfrm>
          <a:prstGeom prst="rect">
            <a:avLst/>
          </a:prstGeom>
          <a:noFill/>
          <a:ln w="25400">
            <a:noFill/>
          </a:ln>
        </p:spPr>
        <p:txBody>
          <a:bodyPr wrap="square" rtlCol="0">
            <a:spAutoFit/>
          </a:bodyPr>
          <a:lstStyle/>
          <a:p>
            <a:pPr algn="ctr"/>
            <a:r>
              <a:rPr lang="en-US" b="1" dirty="0"/>
              <a:t>Streaming Multiprocessor</a:t>
            </a:r>
          </a:p>
        </p:txBody>
      </p:sp>
      <p:sp>
        <p:nvSpPr>
          <p:cNvPr id="92" name="Rectangle 91">
            <a:extLst>
              <a:ext uri="{FF2B5EF4-FFF2-40B4-BE49-F238E27FC236}">
                <a16:creationId xmlns:a16="http://schemas.microsoft.com/office/drawing/2014/main" id="{864CF988-B89A-2126-EE4D-71D2A58C1532}"/>
              </a:ext>
            </a:extLst>
          </p:cNvPr>
          <p:cNvSpPr/>
          <p:nvPr/>
        </p:nvSpPr>
        <p:spPr>
          <a:xfrm>
            <a:off x="9017040" y="1793481"/>
            <a:ext cx="1371600" cy="1389888"/>
          </a:xfrm>
          <a:prstGeom prst="rect">
            <a:avLst/>
          </a:prstGeom>
          <a:solidFill>
            <a:schemeClr val="accent2">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Sub-core 0</a:t>
            </a:r>
          </a:p>
        </p:txBody>
      </p:sp>
      <p:sp>
        <p:nvSpPr>
          <p:cNvPr id="93" name="Rectangle 92">
            <a:extLst>
              <a:ext uri="{FF2B5EF4-FFF2-40B4-BE49-F238E27FC236}">
                <a16:creationId xmlns:a16="http://schemas.microsoft.com/office/drawing/2014/main" id="{7DE93C9F-EE38-1F94-F452-1749CCE295D4}"/>
              </a:ext>
            </a:extLst>
          </p:cNvPr>
          <p:cNvSpPr/>
          <p:nvPr/>
        </p:nvSpPr>
        <p:spPr>
          <a:xfrm>
            <a:off x="9017040" y="3184233"/>
            <a:ext cx="1371600" cy="1389888"/>
          </a:xfrm>
          <a:prstGeom prst="rect">
            <a:avLst/>
          </a:prstGeom>
          <a:solidFill>
            <a:schemeClr val="accent2">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Sub-core 2</a:t>
            </a:r>
          </a:p>
          <a:p>
            <a:pPr algn="ctr"/>
            <a:endParaRPr lang="en-US" dirty="0"/>
          </a:p>
        </p:txBody>
      </p:sp>
      <p:sp>
        <p:nvSpPr>
          <p:cNvPr id="94" name="Rectangle 93">
            <a:extLst>
              <a:ext uri="{FF2B5EF4-FFF2-40B4-BE49-F238E27FC236}">
                <a16:creationId xmlns:a16="http://schemas.microsoft.com/office/drawing/2014/main" id="{51BE1FB0-5CD6-C876-EF4B-583DF4C2CB58}"/>
              </a:ext>
            </a:extLst>
          </p:cNvPr>
          <p:cNvSpPr/>
          <p:nvPr/>
        </p:nvSpPr>
        <p:spPr>
          <a:xfrm>
            <a:off x="10401300" y="1791435"/>
            <a:ext cx="1371600" cy="1389888"/>
          </a:xfrm>
          <a:prstGeom prst="rect">
            <a:avLst/>
          </a:prstGeom>
          <a:solidFill>
            <a:schemeClr val="accent2">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Sub-core 1</a:t>
            </a:r>
          </a:p>
        </p:txBody>
      </p:sp>
      <p:sp>
        <p:nvSpPr>
          <p:cNvPr id="95" name="Rectangle 94">
            <a:extLst>
              <a:ext uri="{FF2B5EF4-FFF2-40B4-BE49-F238E27FC236}">
                <a16:creationId xmlns:a16="http://schemas.microsoft.com/office/drawing/2014/main" id="{A5968CBD-F241-0888-4D9C-6FA952E91B76}"/>
              </a:ext>
            </a:extLst>
          </p:cNvPr>
          <p:cNvSpPr/>
          <p:nvPr/>
        </p:nvSpPr>
        <p:spPr>
          <a:xfrm>
            <a:off x="10401300" y="3182187"/>
            <a:ext cx="1371600" cy="1389888"/>
          </a:xfrm>
          <a:prstGeom prst="rect">
            <a:avLst/>
          </a:prstGeom>
          <a:solidFill>
            <a:schemeClr val="accent2">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Sub-core 3</a:t>
            </a:r>
          </a:p>
          <a:p>
            <a:pPr algn="ctr"/>
            <a:endParaRPr lang="en-US" dirty="0"/>
          </a:p>
        </p:txBody>
      </p:sp>
    </p:spTree>
    <p:extLst>
      <p:ext uri="{BB962C8B-B14F-4D97-AF65-F5344CB8AC3E}">
        <p14:creationId xmlns:p14="http://schemas.microsoft.com/office/powerpoint/2010/main" val="681896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11AD2-26A7-4B27-A773-A7AA29E2DDEF}"/>
              </a:ext>
            </a:extLst>
          </p:cNvPr>
          <p:cNvSpPr>
            <a:spLocks noGrp="1"/>
          </p:cNvSpPr>
          <p:nvPr>
            <p:ph type="title"/>
          </p:nvPr>
        </p:nvSpPr>
        <p:spPr/>
        <p:txBody>
          <a:bodyPr>
            <a:normAutofit/>
          </a:bodyPr>
          <a:lstStyle/>
          <a:p>
            <a:r>
              <a:rPr lang="en-US" dirty="0"/>
              <a:t>Two Generations of SM Architectures</a:t>
            </a:r>
          </a:p>
        </p:txBody>
      </p:sp>
      <p:sp>
        <p:nvSpPr>
          <p:cNvPr id="4" name="Slide Number Placeholder 3">
            <a:extLst>
              <a:ext uri="{FF2B5EF4-FFF2-40B4-BE49-F238E27FC236}">
                <a16:creationId xmlns:a16="http://schemas.microsoft.com/office/drawing/2014/main" id="{BDBCAC45-161F-4E0B-AB72-ACFF4668DA6B}"/>
              </a:ext>
            </a:extLst>
          </p:cNvPr>
          <p:cNvSpPr>
            <a:spLocks noGrp="1"/>
          </p:cNvSpPr>
          <p:nvPr>
            <p:ph type="sldNum" sz="quarter" idx="12"/>
          </p:nvPr>
        </p:nvSpPr>
        <p:spPr/>
        <p:txBody>
          <a:bodyPr/>
          <a:lstStyle/>
          <a:p>
            <a:pPr>
              <a:defRPr/>
            </a:pPr>
            <a:fld id="{6C6B5308-6B54-4E5B-8185-C4F567049C3B}" type="slidenum">
              <a:rPr lang="en-US" smtClean="0"/>
              <a:pPr>
                <a:defRPr/>
              </a:pPr>
              <a:t>3</a:t>
            </a:fld>
            <a:endParaRPr lang="en-US"/>
          </a:p>
        </p:txBody>
      </p:sp>
      <p:pic>
        <p:nvPicPr>
          <p:cNvPr id="29" name="Picture 28" descr="A screenshot of a computer&#10;&#10;Description automatically generated with low confidence">
            <a:extLst>
              <a:ext uri="{FF2B5EF4-FFF2-40B4-BE49-F238E27FC236}">
                <a16:creationId xmlns:a16="http://schemas.microsoft.com/office/drawing/2014/main" id="{E1B5D40C-CB7B-49A0-8464-C33D97FB77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0" y="1181897"/>
            <a:ext cx="4500936" cy="4494205"/>
          </a:xfrm>
          <a:prstGeom prst="rect">
            <a:avLst/>
          </a:prstGeom>
        </p:spPr>
      </p:pic>
      <p:pic>
        <p:nvPicPr>
          <p:cNvPr id="31" name="Picture 30" descr="Graphical user interface&#10;&#10;Description automatically generated">
            <a:extLst>
              <a:ext uri="{FF2B5EF4-FFF2-40B4-BE49-F238E27FC236}">
                <a16:creationId xmlns:a16="http://schemas.microsoft.com/office/drawing/2014/main" id="{55391448-0436-438F-A2D6-3DB68E57B8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4064" y="1181897"/>
            <a:ext cx="4500937" cy="4494205"/>
          </a:xfrm>
          <a:prstGeom prst="rect">
            <a:avLst/>
          </a:prstGeom>
        </p:spPr>
      </p:pic>
      <p:sp>
        <p:nvSpPr>
          <p:cNvPr id="32" name="TextBox 31">
            <a:extLst>
              <a:ext uri="{FF2B5EF4-FFF2-40B4-BE49-F238E27FC236}">
                <a16:creationId xmlns:a16="http://schemas.microsoft.com/office/drawing/2014/main" id="{BD03030E-1B9C-4ACF-A85C-0C7F79E47069}"/>
              </a:ext>
            </a:extLst>
          </p:cNvPr>
          <p:cNvSpPr txBox="1"/>
          <p:nvPr/>
        </p:nvSpPr>
        <p:spPr>
          <a:xfrm>
            <a:off x="3006048" y="5676102"/>
            <a:ext cx="916968" cy="646331"/>
          </a:xfrm>
          <a:prstGeom prst="rect">
            <a:avLst/>
          </a:prstGeom>
          <a:noFill/>
        </p:spPr>
        <p:txBody>
          <a:bodyPr wrap="square" rtlCol="0">
            <a:spAutoFit/>
          </a:bodyPr>
          <a:lstStyle/>
          <a:p>
            <a:pPr algn="ctr"/>
            <a:r>
              <a:rPr lang="en-US" b="1" dirty="0"/>
              <a:t>Kepler (2012)</a:t>
            </a:r>
          </a:p>
        </p:txBody>
      </p:sp>
      <p:sp>
        <p:nvSpPr>
          <p:cNvPr id="33" name="TextBox 32">
            <a:extLst>
              <a:ext uri="{FF2B5EF4-FFF2-40B4-BE49-F238E27FC236}">
                <a16:creationId xmlns:a16="http://schemas.microsoft.com/office/drawing/2014/main" id="{D94D2DAD-DFC8-4840-A516-8739FCFB9F45}"/>
              </a:ext>
            </a:extLst>
          </p:cNvPr>
          <p:cNvSpPr txBox="1"/>
          <p:nvPr/>
        </p:nvSpPr>
        <p:spPr>
          <a:xfrm>
            <a:off x="8109948" y="5676101"/>
            <a:ext cx="1235039" cy="646331"/>
          </a:xfrm>
          <a:prstGeom prst="rect">
            <a:avLst/>
          </a:prstGeom>
          <a:noFill/>
        </p:spPr>
        <p:txBody>
          <a:bodyPr wrap="square" rtlCol="0">
            <a:spAutoFit/>
          </a:bodyPr>
          <a:lstStyle/>
          <a:p>
            <a:pPr algn="ctr"/>
            <a:r>
              <a:rPr lang="en-US" b="1" dirty="0"/>
              <a:t>Hopper</a:t>
            </a:r>
          </a:p>
          <a:p>
            <a:pPr algn="ctr"/>
            <a:r>
              <a:rPr lang="en-US" b="1" dirty="0"/>
              <a:t>(2022)</a:t>
            </a:r>
          </a:p>
        </p:txBody>
      </p:sp>
    </p:spTree>
    <p:extLst>
      <p:ext uri="{BB962C8B-B14F-4D97-AF65-F5344CB8AC3E}">
        <p14:creationId xmlns:p14="http://schemas.microsoft.com/office/powerpoint/2010/main" val="4220598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2A82-60F8-44BB-ABB1-DB4DDA908A94}"/>
              </a:ext>
            </a:extLst>
          </p:cNvPr>
          <p:cNvSpPr>
            <a:spLocks noGrp="1"/>
          </p:cNvSpPr>
          <p:nvPr>
            <p:ph type="title"/>
          </p:nvPr>
        </p:nvSpPr>
        <p:spPr>
          <a:xfrm>
            <a:off x="508840" y="99349"/>
            <a:ext cx="10515600" cy="1025690"/>
          </a:xfrm>
        </p:spPr>
        <p:txBody>
          <a:bodyPr/>
          <a:lstStyle/>
          <a:p>
            <a:r>
              <a:rPr lang="en-US" dirty="0"/>
              <a:t>Sub-Core Assignment Microbenchmark</a:t>
            </a:r>
          </a:p>
        </p:txBody>
      </p:sp>
      <p:sp>
        <p:nvSpPr>
          <p:cNvPr id="4" name="Slide Number Placeholder 3">
            <a:extLst>
              <a:ext uri="{FF2B5EF4-FFF2-40B4-BE49-F238E27FC236}">
                <a16:creationId xmlns:a16="http://schemas.microsoft.com/office/drawing/2014/main" id="{9A3FC53A-8F94-427C-A1E6-7EF81A54E8F6}"/>
              </a:ext>
            </a:extLst>
          </p:cNvPr>
          <p:cNvSpPr>
            <a:spLocks noGrp="1"/>
          </p:cNvSpPr>
          <p:nvPr>
            <p:ph type="sldNum" sz="quarter" idx="12"/>
          </p:nvPr>
        </p:nvSpPr>
        <p:spPr/>
        <p:txBody>
          <a:bodyPr/>
          <a:lstStyle/>
          <a:p>
            <a:pPr>
              <a:defRPr/>
            </a:pPr>
            <a:fld id="{6C6B5308-6B54-4E5B-8185-C4F567049C3B}" type="slidenum">
              <a:rPr lang="en-US" smtClean="0"/>
              <a:pPr>
                <a:defRPr/>
              </a:pPr>
              <a:t>30</a:t>
            </a:fld>
            <a:endParaRPr lang="en-US"/>
          </a:p>
        </p:txBody>
      </p:sp>
      <p:pic>
        <p:nvPicPr>
          <p:cNvPr id="35" name="Picture 34">
            <a:extLst>
              <a:ext uri="{FF2B5EF4-FFF2-40B4-BE49-F238E27FC236}">
                <a16:creationId xmlns:a16="http://schemas.microsoft.com/office/drawing/2014/main" id="{3E1EE94D-E782-FA01-CB34-CA302A4D3535}"/>
              </a:ext>
            </a:extLst>
          </p:cNvPr>
          <p:cNvPicPr preferRelativeResize="0">
            <a:picLocks/>
          </p:cNvPicPr>
          <p:nvPr/>
        </p:nvPicPr>
        <p:blipFill>
          <a:blip r:embed="rId3">
            <a:extLst>
              <a:ext uri="{28A0092B-C50C-407E-A947-70E740481C1C}">
                <a14:useLocalDpi xmlns:a14="http://schemas.microsoft.com/office/drawing/2010/main" val="0"/>
              </a:ext>
            </a:extLst>
          </a:blip>
          <a:srcRect/>
          <a:stretch/>
        </p:blipFill>
        <p:spPr>
          <a:xfrm>
            <a:off x="685800" y="960120"/>
            <a:ext cx="3099816" cy="3118660"/>
          </a:xfrm>
          <a:prstGeom prst="rect">
            <a:avLst/>
          </a:prstGeom>
          <a:effectLst>
            <a:outerShdw blurRad="50800" dist="38100" dir="13500000" algn="br" rotWithShape="0">
              <a:prstClr val="black">
                <a:alpha val="40000"/>
              </a:prstClr>
            </a:outerShdw>
          </a:effectLst>
        </p:spPr>
      </p:pic>
      <p:graphicFrame>
        <p:nvGraphicFramePr>
          <p:cNvPr id="3" name="Chart 2">
            <a:extLst>
              <a:ext uri="{FF2B5EF4-FFF2-40B4-BE49-F238E27FC236}">
                <a16:creationId xmlns:a16="http://schemas.microsoft.com/office/drawing/2014/main" id="{58C8FE35-F3F4-54E5-2F0B-13FCF2667AB8}"/>
              </a:ext>
            </a:extLst>
          </p:cNvPr>
          <p:cNvGraphicFramePr>
            <a:graphicFrameLocks noChangeAspect="1"/>
          </p:cNvGraphicFramePr>
          <p:nvPr>
            <p:extLst>
              <p:ext uri="{D42A27DB-BD31-4B8C-83A1-F6EECF244321}">
                <p14:modId xmlns:p14="http://schemas.microsoft.com/office/powerpoint/2010/main" val="1686989780"/>
              </p:ext>
            </p:extLst>
          </p:nvPr>
        </p:nvGraphicFramePr>
        <p:xfrm>
          <a:off x="4403251" y="901203"/>
          <a:ext cx="6798148" cy="2516781"/>
        </p:xfrm>
        <a:graphic>
          <a:graphicData uri="http://schemas.openxmlformats.org/drawingml/2006/chart">
            <c:chart xmlns:c="http://schemas.openxmlformats.org/drawingml/2006/chart" xmlns:r="http://schemas.openxmlformats.org/officeDocument/2006/relationships" r:id="rId4"/>
          </a:graphicData>
        </a:graphic>
      </p:graphicFrame>
      <p:grpSp>
        <p:nvGrpSpPr>
          <p:cNvPr id="7" name="Group 6">
            <a:extLst>
              <a:ext uri="{FF2B5EF4-FFF2-40B4-BE49-F238E27FC236}">
                <a16:creationId xmlns:a16="http://schemas.microsoft.com/office/drawing/2014/main" id="{537099B4-FA8D-47A0-C2CC-4F4086989BE0}"/>
              </a:ext>
            </a:extLst>
          </p:cNvPr>
          <p:cNvGrpSpPr/>
          <p:nvPr/>
        </p:nvGrpSpPr>
        <p:grpSpPr>
          <a:xfrm>
            <a:off x="680290" y="4329871"/>
            <a:ext cx="3124200" cy="1642625"/>
            <a:chOff x="762000" y="4072375"/>
            <a:chExt cx="3124200" cy="1642625"/>
          </a:xfrm>
        </p:grpSpPr>
        <p:sp>
          <p:nvSpPr>
            <p:cNvPr id="8" name="Rectangle 7">
              <a:extLst>
                <a:ext uri="{FF2B5EF4-FFF2-40B4-BE49-F238E27FC236}">
                  <a16:creationId xmlns:a16="http://schemas.microsoft.com/office/drawing/2014/main" id="{D8D2EEF0-D2F9-5394-34C7-6927166D4350}"/>
                </a:ext>
              </a:extLst>
            </p:cNvPr>
            <p:cNvSpPr/>
            <p:nvPr/>
          </p:nvSpPr>
          <p:spPr>
            <a:xfrm>
              <a:off x="762000" y="4094481"/>
              <a:ext cx="3124200" cy="162051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3358F88-162C-E69A-E656-0F1245BFEFF1}"/>
                </a:ext>
              </a:extLst>
            </p:cNvPr>
            <p:cNvSpPr/>
            <p:nvPr/>
          </p:nvSpPr>
          <p:spPr>
            <a:xfrm>
              <a:off x="914400" y="4419600"/>
              <a:ext cx="533400" cy="457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0" name="Rectangle 19">
              <a:extLst>
                <a:ext uri="{FF2B5EF4-FFF2-40B4-BE49-F238E27FC236}">
                  <a16:creationId xmlns:a16="http://schemas.microsoft.com/office/drawing/2014/main" id="{6D9388EC-CA78-4700-EB87-DA9408697445}"/>
                </a:ext>
              </a:extLst>
            </p:cNvPr>
            <p:cNvSpPr/>
            <p:nvPr/>
          </p:nvSpPr>
          <p:spPr>
            <a:xfrm>
              <a:off x="3044190" y="4419600"/>
              <a:ext cx="533400" cy="457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Rectangle 20">
              <a:extLst>
                <a:ext uri="{FF2B5EF4-FFF2-40B4-BE49-F238E27FC236}">
                  <a16:creationId xmlns:a16="http://schemas.microsoft.com/office/drawing/2014/main" id="{19B00210-39EA-032A-B5F3-1D0A4E2ABBAC}"/>
                </a:ext>
              </a:extLst>
            </p:cNvPr>
            <p:cNvSpPr/>
            <p:nvPr/>
          </p:nvSpPr>
          <p:spPr>
            <a:xfrm>
              <a:off x="1562100" y="4419600"/>
              <a:ext cx="533400" cy="457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2" name="Rectangle 21">
              <a:extLst>
                <a:ext uri="{FF2B5EF4-FFF2-40B4-BE49-F238E27FC236}">
                  <a16:creationId xmlns:a16="http://schemas.microsoft.com/office/drawing/2014/main" id="{D137CCD7-CD08-5364-9200-CF2D94683000}"/>
                </a:ext>
              </a:extLst>
            </p:cNvPr>
            <p:cNvSpPr/>
            <p:nvPr/>
          </p:nvSpPr>
          <p:spPr>
            <a:xfrm>
              <a:off x="2305050" y="4419600"/>
              <a:ext cx="533400" cy="457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3" name="Rectangle 22">
              <a:extLst>
                <a:ext uri="{FF2B5EF4-FFF2-40B4-BE49-F238E27FC236}">
                  <a16:creationId xmlns:a16="http://schemas.microsoft.com/office/drawing/2014/main" id="{B9E17E1B-B88B-742F-13A5-5BA8FF34F15B}"/>
                </a:ext>
              </a:extLst>
            </p:cNvPr>
            <p:cNvSpPr/>
            <p:nvPr/>
          </p:nvSpPr>
          <p:spPr>
            <a:xfrm>
              <a:off x="910590" y="5067300"/>
              <a:ext cx="533400" cy="457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4" name="Rectangle 23">
              <a:extLst>
                <a:ext uri="{FF2B5EF4-FFF2-40B4-BE49-F238E27FC236}">
                  <a16:creationId xmlns:a16="http://schemas.microsoft.com/office/drawing/2014/main" id="{7953F203-B40C-C3A4-2FF2-D91721B34884}"/>
                </a:ext>
              </a:extLst>
            </p:cNvPr>
            <p:cNvSpPr/>
            <p:nvPr/>
          </p:nvSpPr>
          <p:spPr>
            <a:xfrm>
              <a:off x="1558290" y="5067300"/>
              <a:ext cx="533400" cy="457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5" name="Rectangle 24">
              <a:extLst>
                <a:ext uri="{FF2B5EF4-FFF2-40B4-BE49-F238E27FC236}">
                  <a16:creationId xmlns:a16="http://schemas.microsoft.com/office/drawing/2014/main" id="{17864F81-47D9-70E8-E23B-F057BFDB2D9E}"/>
                </a:ext>
              </a:extLst>
            </p:cNvPr>
            <p:cNvSpPr/>
            <p:nvPr/>
          </p:nvSpPr>
          <p:spPr>
            <a:xfrm>
              <a:off x="2305050" y="5067300"/>
              <a:ext cx="533400" cy="457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6" name="Rectangle 25">
              <a:extLst>
                <a:ext uri="{FF2B5EF4-FFF2-40B4-BE49-F238E27FC236}">
                  <a16:creationId xmlns:a16="http://schemas.microsoft.com/office/drawing/2014/main" id="{4AAF49BC-B86A-4F52-41A5-7113E20139C8}"/>
                </a:ext>
              </a:extLst>
            </p:cNvPr>
            <p:cNvSpPr/>
            <p:nvPr/>
          </p:nvSpPr>
          <p:spPr>
            <a:xfrm>
              <a:off x="3051810" y="5063490"/>
              <a:ext cx="533400" cy="457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7" name="TextBox 26">
              <a:extLst>
                <a:ext uri="{FF2B5EF4-FFF2-40B4-BE49-F238E27FC236}">
                  <a16:creationId xmlns:a16="http://schemas.microsoft.com/office/drawing/2014/main" id="{B010A2EA-B60C-D493-05EA-9234BCD168C1}"/>
                </a:ext>
              </a:extLst>
            </p:cNvPr>
            <p:cNvSpPr txBox="1"/>
            <p:nvPr/>
          </p:nvSpPr>
          <p:spPr>
            <a:xfrm>
              <a:off x="762000" y="4072375"/>
              <a:ext cx="3105324" cy="369332"/>
            </a:xfrm>
            <a:prstGeom prst="rect">
              <a:avLst/>
            </a:prstGeom>
            <a:noFill/>
          </p:spPr>
          <p:txBody>
            <a:bodyPr wrap="square" rtlCol="0">
              <a:spAutoFit/>
            </a:bodyPr>
            <a:lstStyle/>
            <a:p>
              <a:pPr algn="ctr"/>
              <a:r>
                <a:rPr lang="en-US" dirty="0"/>
                <a:t>Thread Block (Baseline)</a:t>
              </a:r>
            </a:p>
          </p:txBody>
        </p:sp>
      </p:grpSp>
      <p:cxnSp>
        <p:nvCxnSpPr>
          <p:cNvPr id="28" name="Straight Arrow Connector 27">
            <a:extLst>
              <a:ext uri="{FF2B5EF4-FFF2-40B4-BE49-F238E27FC236}">
                <a16:creationId xmlns:a16="http://schemas.microsoft.com/office/drawing/2014/main" id="{DAA5060C-7519-D48B-F277-B7A4994C065D}"/>
              </a:ext>
            </a:extLst>
          </p:cNvPr>
          <p:cNvCxnSpPr>
            <a:cxnSpLocks/>
          </p:cNvCxnSpPr>
          <p:nvPr/>
        </p:nvCxnSpPr>
        <p:spPr>
          <a:xfrm>
            <a:off x="680290" y="6177600"/>
            <a:ext cx="3105324"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4AD11B44-0F65-E150-3783-74A9159AECBD}"/>
              </a:ext>
            </a:extLst>
          </p:cNvPr>
          <p:cNvSpPr/>
          <p:nvPr/>
        </p:nvSpPr>
        <p:spPr>
          <a:xfrm>
            <a:off x="1658140" y="6017648"/>
            <a:ext cx="1130400" cy="324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Sub-Cores</a:t>
            </a:r>
          </a:p>
        </p:txBody>
      </p:sp>
    </p:spTree>
    <p:extLst>
      <p:ext uri="{BB962C8B-B14F-4D97-AF65-F5344CB8AC3E}">
        <p14:creationId xmlns:p14="http://schemas.microsoft.com/office/powerpoint/2010/main" val="1461943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2A82-60F8-44BB-ABB1-DB4DDA908A94}"/>
              </a:ext>
            </a:extLst>
          </p:cNvPr>
          <p:cNvSpPr>
            <a:spLocks noGrp="1"/>
          </p:cNvSpPr>
          <p:nvPr>
            <p:ph type="title"/>
          </p:nvPr>
        </p:nvSpPr>
        <p:spPr>
          <a:xfrm>
            <a:off x="508840" y="99349"/>
            <a:ext cx="10515600" cy="1025690"/>
          </a:xfrm>
        </p:spPr>
        <p:txBody>
          <a:bodyPr/>
          <a:lstStyle/>
          <a:p>
            <a:r>
              <a:rPr lang="en-US" dirty="0"/>
              <a:t>Sub-Core Assignment Microbenchmark</a:t>
            </a:r>
          </a:p>
        </p:txBody>
      </p:sp>
      <p:sp>
        <p:nvSpPr>
          <p:cNvPr id="4" name="Slide Number Placeholder 3">
            <a:extLst>
              <a:ext uri="{FF2B5EF4-FFF2-40B4-BE49-F238E27FC236}">
                <a16:creationId xmlns:a16="http://schemas.microsoft.com/office/drawing/2014/main" id="{9A3FC53A-8F94-427C-A1E6-7EF81A54E8F6}"/>
              </a:ext>
            </a:extLst>
          </p:cNvPr>
          <p:cNvSpPr>
            <a:spLocks noGrp="1"/>
          </p:cNvSpPr>
          <p:nvPr>
            <p:ph type="sldNum" sz="quarter" idx="12"/>
          </p:nvPr>
        </p:nvSpPr>
        <p:spPr/>
        <p:txBody>
          <a:bodyPr/>
          <a:lstStyle/>
          <a:p>
            <a:pPr>
              <a:defRPr/>
            </a:pPr>
            <a:fld id="{6C6B5308-6B54-4E5B-8185-C4F567049C3B}" type="slidenum">
              <a:rPr lang="en-US" smtClean="0"/>
              <a:pPr>
                <a:defRPr/>
              </a:pPr>
              <a:t>31</a:t>
            </a:fld>
            <a:endParaRPr lang="en-US"/>
          </a:p>
        </p:txBody>
      </p:sp>
      <p:pic>
        <p:nvPicPr>
          <p:cNvPr id="27" name="Picture 26">
            <a:extLst>
              <a:ext uri="{FF2B5EF4-FFF2-40B4-BE49-F238E27FC236}">
                <a16:creationId xmlns:a16="http://schemas.microsoft.com/office/drawing/2014/main" id="{5AD6E1E9-C609-A8CD-C4A6-A929F7D146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5799" y="960120"/>
            <a:ext cx="3099816" cy="3344787"/>
          </a:xfrm>
          <a:prstGeom prst="rect">
            <a:avLst/>
          </a:prstGeom>
          <a:effectLst>
            <a:outerShdw blurRad="50800" dist="38100" dir="13500000" algn="br" rotWithShape="0">
              <a:prstClr val="black">
                <a:alpha val="40000"/>
              </a:prstClr>
            </a:outerShdw>
          </a:effectLst>
        </p:spPr>
      </p:pic>
      <p:graphicFrame>
        <p:nvGraphicFramePr>
          <p:cNvPr id="3" name="Chart 2">
            <a:extLst>
              <a:ext uri="{FF2B5EF4-FFF2-40B4-BE49-F238E27FC236}">
                <a16:creationId xmlns:a16="http://schemas.microsoft.com/office/drawing/2014/main" id="{96CD7EEF-E805-9CD4-E1DD-F8E4D2C50058}"/>
              </a:ext>
            </a:extLst>
          </p:cNvPr>
          <p:cNvGraphicFramePr>
            <a:graphicFrameLocks noChangeAspect="1"/>
          </p:cNvGraphicFramePr>
          <p:nvPr>
            <p:extLst>
              <p:ext uri="{D42A27DB-BD31-4B8C-83A1-F6EECF244321}">
                <p14:modId xmlns:p14="http://schemas.microsoft.com/office/powerpoint/2010/main" val="3243324996"/>
              </p:ext>
            </p:extLst>
          </p:nvPr>
        </p:nvGraphicFramePr>
        <p:xfrm>
          <a:off x="4403251" y="901203"/>
          <a:ext cx="6798148" cy="2516781"/>
        </p:xfrm>
        <a:graphic>
          <a:graphicData uri="http://schemas.openxmlformats.org/drawingml/2006/chart">
            <c:chart xmlns:c="http://schemas.openxmlformats.org/drawingml/2006/chart" xmlns:r="http://schemas.openxmlformats.org/officeDocument/2006/relationships" r:id="rId4"/>
          </a:graphicData>
        </a:graphic>
      </p:graphicFrame>
      <p:grpSp>
        <p:nvGrpSpPr>
          <p:cNvPr id="7" name="Group 6">
            <a:extLst>
              <a:ext uri="{FF2B5EF4-FFF2-40B4-BE49-F238E27FC236}">
                <a16:creationId xmlns:a16="http://schemas.microsoft.com/office/drawing/2014/main" id="{06644C46-0480-A911-4267-FDF7F8BE0A7B}"/>
              </a:ext>
            </a:extLst>
          </p:cNvPr>
          <p:cNvGrpSpPr/>
          <p:nvPr/>
        </p:nvGrpSpPr>
        <p:grpSpPr>
          <a:xfrm>
            <a:off x="680290" y="4329871"/>
            <a:ext cx="3124200" cy="1642625"/>
            <a:chOff x="762000" y="4072375"/>
            <a:chExt cx="3124200" cy="1642625"/>
          </a:xfrm>
        </p:grpSpPr>
        <p:sp>
          <p:nvSpPr>
            <p:cNvPr id="8" name="Rectangle 7">
              <a:extLst>
                <a:ext uri="{FF2B5EF4-FFF2-40B4-BE49-F238E27FC236}">
                  <a16:creationId xmlns:a16="http://schemas.microsoft.com/office/drawing/2014/main" id="{59E47E0D-FB3A-8F14-D6EC-C2DBD3B03EDB}"/>
                </a:ext>
              </a:extLst>
            </p:cNvPr>
            <p:cNvSpPr/>
            <p:nvPr/>
          </p:nvSpPr>
          <p:spPr>
            <a:xfrm>
              <a:off x="762000" y="4094481"/>
              <a:ext cx="3124200" cy="162051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41E7BDC-2519-9AEE-0A55-A6B003C49077}"/>
                </a:ext>
              </a:extLst>
            </p:cNvPr>
            <p:cNvSpPr/>
            <p:nvPr/>
          </p:nvSpPr>
          <p:spPr>
            <a:xfrm>
              <a:off x="914400" y="4419600"/>
              <a:ext cx="533400" cy="457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5" name="Rectangle 24">
              <a:extLst>
                <a:ext uri="{FF2B5EF4-FFF2-40B4-BE49-F238E27FC236}">
                  <a16:creationId xmlns:a16="http://schemas.microsoft.com/office/drawing/2014/main" id="{7C621A23-513C-EBB4-C819-3B51834F67ED}"/>
                </a:ext>
              </a:extLst>
            </p:cNvPr>
            <p:cNvSpPr/>
            <p:nvPr/>
          </p:nvSpPr>
          <p:spPr>
            <a:xfrm>
              <a:off x="3044190" y="4419600"/>
              <a:ext cx="533400" cy="457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6" name="Rectangle 25">
              <a:extLst>
                <a:ext uri="{FF2B5EF4-FFF2-40B4-BE49-F238E27FC236}">
                  <a16:creationId xmlns:a16="http://schemas.microsoft.com/office/drawing/2014/main" id="{5684EE59-4DF3-14FE-D827-9F452047EB89}"/>
                </a:ext>
              </a:extLst>
            </p:cNvPr>
            <p:cNvSpPr/>
            <p:nvPr/>
          </p:nvSpPr>
          <p:spPr>
            <a:xfrm>
              <a:off x="1562100" y="4419600"/>
              <a:ext cx="533400" cy="457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0" name="Rectangle 29">
              <a:extLst>
                <a:ext uri="{FF2B5EF4-FFF2-40B4-BE49-F238E27FC236}">
                  <a16:creationId xmlns:a16="http://schemas.microsoft.com/office/drawing/2014/main" id="{53DA20FA-1244-714B-AA91-C7AA7F451492}"/>
                </a:ext>
              </a:extLst>
            </p:cNvPr>
            <p:cNvSpPr/>
            <p:nvPr/>
          </p:nvSpPr>
          <p:spPr>
            <a:xfrm>
              <a:off x="2305050" y="4419600"/>
              <a:ext cx="533400" cy="457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1" name="Rectangle 30">
              <a:extLst>
                <a:ext uri="{FF2B5EF4-FFF2-40B4-BE49-F238E27FC236}">
                  <a16:creationId xmlns:a16="http://schemas.microsoft.com/office/drawing/2014/main" id="{BA0394F6-FD96-F1EC-1742-66AC03279D4D}"/>
                </a:ext>
              </a:extLst>
            </p:cNvPr>
            <p:cNvSpPr/>
            <p:nvPr/>
          </p:nvSpPr>
          <p:spPr>
            <a:xfrm>
              <a:off x="910590" y="5067300"/>
              <a:ext cx="533400" cy="457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2" name="Rectangle 31">
              <a:extLst>
                <a:ext uri="{FF2B5EF4-FFF2-40B4-BE49-F238E27FC236}">
                  <a16:creationId xmlns:a16="http://schemas.microsoft.com/office/drawing/2014/main" id="{91B71DD8-6420-D6C6-863A-A274E2CCD283}"/>
                </a:ext>
              </a:extLst>
            </p:cNvPr>
            <p:cNvSpPr/>
            <p:nvPr/>
          </p:nvSpPr>
          <p:spPr>
            <a:xfrm>
              <a:off x="1558290" y="5067300"/>
              <a:ext cx="533400" cy="457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3" name="Rectangle 32">
              <a:extLst>
                <a:ext uri="{FF2B5EF4-FFF2-40B4-BE49-F238E27FC236}">
                  <a16:creationId xmlns:a16="http://schemas.microsoft.com/office/drawing/2014/main" id="{DF8F5124-C11F-36B8-8A6F-E7DF1C089769}"/>
                </a:ext>
              </a:extLst>
            </p:cNvPr>
            <p:cNvSpPr/>
            <p:nvPr/>
          </p:nvSpPr>
          <p:spPr>
            <a:xfrm>
              <a:off x="2305050" y="5067300"/>
              <a:ext cx="533400" cy="457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34" name="Rectangle 33">
              <a:extLst>
                <a:ext uri="{FF2B5EF4-FFF2-40B4-BE49-F238E27FC236}">
                  <a16:creationId xmlns:a16="http://schemas.microsoft.com/office/drawing/2014/main" id="{5DD0F2E7-67DE-663C-93C2-D7E5F19735B4}"/>
                </a:ext>
              </a:extLst>
            </p:cNvPr>
            <p:cNvSpPr/>
            <p:nvPr/>
          </p:nvSpPr>
          <p:spPr>
            <a:xfrm>
              <a:off x="3051810" y="5063490"/>
              <a:ext cx="533400" cy="457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35" name="TextBox 34">
              <a:extLst>
                <a:ext uri="{FF2B5EF4-FFF2-40B4-BE49-F238E27FC236}">
                  <a16:creationId xmlns:a16="http://schemas.microsoft.com/office/drawing/2014/main" id="{0838D383-ABE0-C71C-15D1-576A3AB35995}"/>
                </a:ext>
              </a:extLst>
            </p:cNvPr>
            <p:cNvSpPr txBox="1"/>
            <p:nvPr/>
          </p:nvSpPr>
          <p:spPr>
            <a:xfrm>
              <a:off x="762000" y="4072375"/>
              <a:ext cx="3105324" cy="369332"/>
            </a:xfrm>
            <a:prstGeom prst="rect">
              <a:avLst/>
            </a:prstGeom>
            <a:noFill/>
          </p:spPr>
          <p:txBody>
            <a:bodyPr wrap="square" rtlCol="0">
              <a:spAutoFit/>
            </a:bodyPr>
            <a:lstStyle/>
            <a:p>
              <a:pPr algn="ctr"/>
              <a:r>
                <a:rPr lang="en-US" dirty="0"/>
                <a:t>Thread Block (Baseline)</a:t>
              </a:r>
            </a:p>
          </p:txBody>
        </p:sp>
      </p:grpSp>
      <p:grpSp>
        <p:nvGrpSpPr>
          <p:cNvPr id="36" name="Group 35">
            <a:extLst>
              <a:ext uri="{FF2B5EF4-FFF2-40B4-BE49-F238E27FC236}">
                <a16:creationId xmlns:a16="http://schemas.microsoft.com/office/drawing/2014/main" id="{EDE5B50A-8B9A-2D70-C65D-A35CA35D71E4}"/>
              </a:ext>
            </a:extLst>
          </p:cNvPr>
          <p:cNvGrpSpPr/>
          <p:nvPr/>
        </p:nvGrpSpPr>
        <p:grpSpPr>
          <a:xfrm>
            <a:off x="4403251" y="3436942"/>
            <a:ext cx="3124200" cy="2527797"/>
            <a:chOff x="4819650" y="3429000"/>
            <a:chExt cx="3124200" cy="2527797"/>
          </a:xfrm>
        </p:grpSpPr>
        <p:sp>
          <p:nvSpPr>
            <p:cNvPr id="37" name="Rectangle 36">
              <a:extLst>
                <a:ext uri="{FF2B5EF4-FFF2-40B4-BE49-F238E27FC236}">
                  <a16:creationId xmlns:a16="http://schemas.microsoft.com/office/drawing/2014/main" id="{F72A080D-3F26-A09B-632F-2A5988B8788A}"/>
                </a:ext>
              </a:extLst>
            </p:cNvPr>
            <p:cNvSpPr/>
            <p:nvPr/>
          </p:nvSpPr>
          <p:spPr>
            <a:xfrm>
              <a:off x="4819650" y="3429001"/>
              <a:ext cx="3124200" cy="2527796"/>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48C88890-357C-82C9-64F1-2DCDB2EA817B}"/>
                </a:ext>
              </a:extLst>
            </p:cNvPr>
            <p:cNvSpPr txBox="1"/>
            <p:nvPr/>
          </p:nvSpPr>
          <p:spPr>
            <a:xfrm>
              <a:off x="4819650" y="3429000"/>
              <a:ext cx="3124200" cy="369332"/>
            </a:xfrm>
            <a:prstGeom prst="rect">
              <a:avLst/>
            </a:prstGeom>
            <a:noFill/>
            <a:ln>
              <a:noFill/>
            </a:ln>
          </p:spPr>
          <p:txBody>
            <a:bodyPr wrap="square" rtlCol="0">
              <a:spAutoFit/>
            </a:bodyPr>
            <a:lstStyle/>
            <a:p>
              <a:pPr algn="ctr"/>
              <a:r>
                <a:rPr lang="en-US" dirty="0"/>
                <a:t>Thread Block (Unbalanced)</a:t>
              </a:r>
            </a:p>
          </p:txBody>
        </p:sp>
        <p:grpSp>
          <p:nvGrpSpPr>
            <p:cNvPr id="39" name="Group 38">
              <a:extLst>
                <a:ext uri="{FF2B5EF4-FFF2-40B4-BE49-F238E27FC236}">
                  <a16:creationId xmlns:a16="http://schemas.microsoft.com/office/drawing/2014/main" id="{D82D7DEB-EDFE-7AE2-3E83-D7ABA1C6C35F}"/>
                </a:ext>
              </a:extLst>
            </p:cNvPr>
            <p:cNvGrpSpPr/>
            <p:nvPr/>
          </p:nvGrpSpPr>
          <p:grpSpPr>
            <a:xfrm>
              <a:off x="5054982" y="3789952"/>
              <a:ext cx="2714910" cy="1038688"/>
              <a:chOff x="5054982" y="3789952"/>
              <a:chExt cx="2714910" cy="1038688"/>
            </a:xfrm>
          </p:grpSpPr>
          <p:grpSp>
            <p:nvGrpSpPr>
              <p:cNvPr id="62" name="Group 61">
                <a:extLst>
                  <a:ext uri="{FF2B5EF4-FFF2-40B4-BE49-F238E27FC236}">
                    <a16:creationId xmlns:a16="http://schemas.microsoft.com/office/drawing/2014/main" id="{03692337-6249-D30E-D2BB-AD8F20AA11C7}"/>
                  </a:ext>
                </a:extLst>
              </p:cNvPr>
              <p:cNvGrpSpPr/>
              <p:nvPr/>
            </p:nvGrpSpPr>
            <p:grpSpPr>
              <a:xfrm>
                <a:off x="5054982" y="3789952"/>
                <a:ext cx="2714910" cy="240545"/>
                <a:chOff x="5054982" y="3789952"/>
                <a:chExt cx="2714910" cy="240545"/>
              </a:xfrm>
            </p:grpSpPr>
            <p:sp>
              <p:nvSpPr>
                <p:cNvPr id="117" name="Rectangle 116">
                  <a:extLst>
                    <a:ext uri="{FF2B5EF4-FFF2-40B4-BE49-F238E27FC236}">
                      <a16:creationId xmlns:a16="http://schemas.microsoft.com/office/drawing/2014/main" id="{500BF768-4FCA-C0D5-48A1-738B52B23633}"/>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18" name="Rectangle 117">
                  <a:extLst>
                    <a:ext uri="{FF2B5EF4-FFF2-40B4-BE49-F238E27FC236}">
                      <a16:creationId xmlns:a16="http://schemas.microsoft.com/office/drawing/2014/main" id="{CF50BBED-E9D1-E1DA-DF2F-BD825B20AA55}"/>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9" name="Rectangle 118">
                  <a:extLst>
                    <a:ext uri="{FF2B5EF4-FFF2-40B4-BE49-F238E27FC236}">
                      <a16:creationId xmlns:a16="http://schemas.microsoft.com/office/drawing/2014/main" id="{0317C830-8DDA-5CC7-E3EC-9B68C457FD17}"/>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0" name="Rectangle 119">
                  <a:extLst>
                    <a:ext uri="{FF2B5EF4-FFF2-40B4-BE49-F238E27FC236}">
                      <a16:creationId xmlns:a16="http://schemas.microsoft.com/office/drawing/2014/main" id="{008909AB-00CB-E4C1-189F-DAE8CAB60C77}"/>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grpSp>
            <p:nvGrpSpPr>
              <p:cNvPr id="63" name="Group 62">
                <a:extLst>
                  <a:ext uri="{FF2B5EF4-FFF2-40B4-BE49-F238E27FC236}">
                    <a16:creationId xmlns:a16="http://schemas.microsoft.com/office/drawing/2014/main" id="{57ADE5B1-0448-9ABD-46D6-8E4B5A554CE4}"/>
                  </a:ext>
                </a:extLst>
              </p:cNvPr>
              <p:cNvGrpSpPr/>
              <p:nvPr/>
            </p:nvGrpSpPr>
            <p:grpSpPr>
              <a:xfrm>
                <a:off x="5054982" y="4058199"/>
                <a:ext cx="2714910" cy="240545"/>
                <a:chOff x="5054982" y="3789952"/>
                <a:chExt cx="2714910" cy="240545"/>
              </a:xfrm>
            </p:grpSpPr>
            <p:sp>
              <p:nvSpPr>
                <p:cNvPr id="113" name="Rectangle 112">
                  <a:extLst>
                    <a:ext uri="{FF2B5EF4-FFF2-40B4-BE49-F238E27FC236}">
                      <a16:creationId xmlns:a16="http://schemas.microsoft.com/office/drawing/2014/main" id="{5259D21D-277F-737B-C65B-A7BFC478C4F6}"/>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4" name="Rectangle 113">
                  <a:extLst>
                    <a:ext uri="{FF2B5EF4-FFF2-40B4-BE49-F238E27FC236}">
                      <a16:creationId xmlns:a16="http://schemas.microsoft.com/office/drawing/2014/main" id="{D31341DC-B43D-7174-2800-3F980367A6A6}"/>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15" name="Rectangle 114">
                  <a:extLst>
                    <a:ext uri="{FF2B5EF4-FFF2-40B4-BE49-F238E27FC236}">
                      <a16:creationId xmlns:a16="http://schemas.microsoft.com/office/drawing/2014/main" id="{16E35951-3E81-6D31-20D2-E47571DBF137}"/>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16" name="Rectangle 115">
                  <a:extLst>
                    <a:ext uri="{FF2B5EF4-FFF2-40B4-BE49-F238E27FC236}">
                      <a16:creationId xmlns:a16="http://schemas.microsoft.com/office/drawing/2014/main" id="{EDDB50BB-815C-C3FE-5FD1-BF7EF74AF67A}"/>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grpSp>
            <p:nvGrpSpPr>
              <p:cNvPr id="64" name="Group 63">
                <a:extLst>
                  <a:ext uri="{FF2B5EF4-FFF2-40B4-BE49-F238E27FC236}">
                    <a16:creationId xmlns:a16="http://schemas.microsoft.com/office/drawing/2014/main" id="{6FC8034B-C462-C1C6-A4EC-BB3CD8D04286}"/>
                  </a:ext>
                </a:extLst>
              </p:cNvPr>
              <p:cNvGrpSpPr/>
              <p:nvPr/>
            </p:nvGrpSpPr>
            <p:grpSpPr>
              <a:xfrm>
                <a:off x="5054982" y="4322824"/>
                <a:ext cx="2714910" cy="240545"/>
                <a:chOff x="5054982" y="3789952"/>
                <a:chExt cx="2714910" cy="240545"/>
              </a:xfrm>
            </p:grpSpPr>
            <p:sp>
              <p:nvSpPr>
                <p:cNvPr id="109" name="Rectangle 108">
                  <a:extLst>
                    <a:ext uri="{FF2B5EF4-FFF2-40B4-BE49-F238E27FC236}">
                      <a16:creationId xmlns:a16="http://schemas.microsoft.com/office/drawing/2014/main" id="{720DECC9-1537-4B4F-E2F5-E67393A2BFF2}"/>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10" name="Rectangle 109">
                  <a:extLst>
                    <a:ext uri="{FF2B5EF4-FFF2-40B4-BE49-F238E27FC236}">
                      <a16:creationId xmlns:a16="http://schemas.microsoft.com/office/drawing/2014/main" id="{A6031079-CC4B-E6D8-5F01-3C5EF64A7D83}"/>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111" name="Rectangle 110">
                  <a:extLst>
                    <a:ext uri="{FF2B5EF4-FFF2-40B4-BE49-F238E27FC236}">
                      <a16:creationId xmlns:a16="http://schemas.microsoft.com/office/drawing/2014/main" id="{2EBB88DE-BA81-5B47-5D93-06693472663A}"/>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12" name="Rectangle 111">
                  <a:extLst>
                    <a:ext uri="{FF2B5EF4-FFF2-40B4-BE49-F238E27FC236}">
                      <a16:creationId xmlns:a16="http://schemas.microsoft.com/office/drawing/2014/main" id="{8BE51364-0AD6-BEBC-4F90-F45975076D36}"/>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65" name="Group 64">
                <a:extLst>
                  <a:ext uri="{FF2B5EF4-FFF2-40B4-BE49-F238E27FC236}">
                    <a16:creationId xmlns:a16="http://schemas.microsoft.com/office/drawing/2014/main" id="{DE645B53-27D9-C9D6-3D9D-C95EC19F38C3}"/>
                  </a:ext>
                </a:extLst>
              </p:cNvPr>
              <p:cNvGrpSpPr/>
              <p:nvPr/>
            </p:nvGrpSpPr>
            <p:grpSpPr>
              <a:xfrm>
                <a:off x="5054982" y="4588095"/>
                <a:ext cx="2714910" cy="240545"/>
                <a:chOff x="5054982" y="3789952"/>
                <a:chExt cx="2714910" cy="240545"/>
              </a:xfrm>
            </p:grpSpPr>
            <p:sp>
              <p:nvSpPr>
                <p:cNvPr id="72" name="Rectangle 71">
                  <a:extLst>
                    <a:ext uri="{FF2B5EF4-FFF2-40B4-BE49-F238E27FC236}">
                      <a16:creationId xmlns:a16="http://schemas.microsoft.com/office/drawing/2014/main" id="{842C8102-5436-5C74-6368-F9693DA75A72}"/>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
              <p:nvSpPr>
                <p:cNvPr id="105" name="Rectangle 104">
                  <a:extLst>
                    <a:ext uri="{FF2B5EF4-FFF2-40B4-BE49-F238E27FC236}">
                      <a16:creationId xmlns:a16="http://schemas.microsoft.com/office/drawing/2014/main" id="{0F598361-A902-C998-0C00-5FE2D9157C8B}"/>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sp>
              <p:nvSpPr>
                <p:cNvPr id="107" name="Rectangle 106">
                  <a:extLst>
                    <a:ext uri="{FF2B5EF4-FFF2-40B4-BE49-F238E27FC236}">
                      <a16:creationId xmlns:a16="http://schemas.microsoft.com/office/drawing/2014/main" id="{449B854B-31EF-E419-6716-08EBBA397597}"/>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108" name="Rectangle 107">
                  <a:extLst>
                    <a:ext uri="{FF2B5EF4-FFF2-40B4-BE49-F238E27FC236}">
                      <a16:creationId xmlns:a16="http://schemas.microsoft.com/office/drawing/2014/main" id="{6449942F-C33D-7048-D99F-CDAC942C4096}"/>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p>
              </p:txBody>
            </p:sp>
          </p:grpSp>
        </p:grpSp>
        <p:grpSp>
          <p:nvGrpSpPr>
            <p:cNvPr id="40" name="Group 39">
              <a:extLst>
                <a:ext uri="{FF2B5EF4-FFF2-40B4-BE49-F238E27FC236}">
                  <a16:creationId xmlns:a16="http://schemas.microsoft.com/office/drawing/2014/main" id="{923CDA4A-C542-F7CC-2702-5540532294C2}"/>
                </a:ext>
              </a:extLst>
            </p:cNvPr>
            <p:cNvGrpSpPr/>
            <p:nvPr/>
          </p:nvGrpSpPr>
          <p:grpSpPr>
            <a:xfrm>
              <a:off x="5054982" y="4843034"/>
              <a:ext cx="2714910" cy="1038688"/>
              <a:chOff x="5054982" y="3789952"/>
              <a:chExt cx="2714910" cy="1038688"/>
            </a:xfrm>
          </p:grpSpPr>
          <p:grpSp>
            <p:nvGrpSpPr>
              <p:cNvPr id="41" name="Group 40">
                <a:extLst>
                  <a:ext uri="{FF2B5EF4-FFF2-40B4-BE49-F238E27FC236}">
                    <a16:creationId xmlns:a16="http://schemas.microsoft.com/office/drawing/2014/main" id="{951B4A3A-68E8-7A10-8146-36E9872ACC09}"/>
                  </a:ext>
                </a:extLst>
              </p:cNvPr>
              <p:cNvGrpSpPr/>
              <p:nvPr/>
            </p:nvGrpSpPr>
            <p:grpSpPr>
              <a:xfrm>
                <a:off x="5054982" y="3789952"/>
                <a:ext cx="2714910" cy="240545"/>
                <a:chOff x="5054982" y="3789952"/>
                <a:chExt cx="2714910" cy="240545"/>
              </a:xfrm>
            </p:grpSpPr>
            <p:sp>
              <p:nvSpPr>
                <p:cNvPr id="58" name="Rectangle 57">
                  <a:extLst>
                    <a:ext uri="{FF2B5EF4-FFF2-40B4-BE49-F238E27FC236}">
                      <a16:creationId xmlns:a16="http://schemas.microsoft.com/office/drawing/2014/main" id="{4D8CB65A-A6F2-C502-3861-5CEC0368C3AF}"/>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a:t>
                  </a:r>
                </a:p>
              </p:txBody>
            </p:sp>
            <p:sp>
              <p:nvSpPr>
                <p:cNvPr id="59" name="Rectangle 58">
                  <a:extLst>
                    <a:ext uri="{FF2B5EF4-FFF2-40B4-BE49-F238E27FC236}">
                      <a16:creationId xmlns:a16="http://schemas.microsoft.com/office/drawing/2014/main" id="{3ED34EF9-DA82-CD0E-CC66-C531067CC7AC}"/>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a:t>
                  </a:r>
                </a:p>
              </p:txBody>
            </p:sp>
            <p:sp>
              <p:nvSpPr>
                <p:cNvPr id="60" name="Rectangle 59">
                  <a:extLst>
                    <a:ext uri="{FF2B5EF4-FFF2-40B4-BE49-F238E27FC236}">
                      <a16:creationId xmlns:a16="http://schemas.microsoft.com/office/drawing/2014/main" id="{9BC86D03-5835-B9A6-2F72-B11179BCF33E}"/>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17</a:t>
                  </a:r>
                </a:p>
              </p:txBody>
            </p:sp>
            <p:sp>
              <p:nvSpPr>
                <p:cNvPr id="61" name="Rectangle 60">
                  <a:extLst>
                    <a:ext uri="{FF2B5EF4-FFF2-40B4-BE49-F238E27FC236}">
                      <a16:creationId xmlns:a16="http://schemas.microsoft.com/office/drawing/2014/main" id="{6C59B861-DF1E-A170-62B9-269893AD137D}"/>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grpSp>
          <p:grpSp>
            <p:nvGrpSpPr>
              <p:cNvPr id="42" name="Group 41">
                <a:extLst>
                  <a:ext uri="{FF2B5EF4-FFF2-40B4-BE49-F238E27FC236}">
                    <a16:creationId xmlns:a16="http://schemas.microsoft.com/office/drawing/2014/main" id="{74776500-E9B8-BA77-2BD1-D3CF56680644}"/>
                  </a:ext>
                </a:extLst>
              </p:cNvPr>
              <p:cNvGrpSpPr/>
              <p:nvPr/>
            </p:nvGrpSpPr>
            <p:grpSpPr>
              <a:xfrm>
                <a:off x="5054982" y="4058199"/>
                <a:ext cx="2714910" cy="240545"/>
                <a:chOff x="5054982" y="3789952"/>
                <a:chExt cx="2714910" cy="240545"/>
              </a:xfrm>
            </p:grpSpPr>
            <p:sp>
              <p:nvSpPr>
                <p:cNvPr id="54" name="Rectangle 53">
                  <a:extLst>
                    <a:ext uri="{FF2B5EF4-FFF2-40B4-BE49-F238E27FC236}">
                      <a16:creationId xmlns:a16="http://schemas.microsoft.com/office/drawing/2014/main" id="{A0E2B0CA-B132-7705-FB7D-CF9D65E04FD9}"/>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55" name="Rectangle 54">
                  <a:extLst>
                    <a:ext uri="{FF2B5EF4-FFF2-40B4-BE49-F238E27FC236}">
                      <a16:creationId xmlns:a16="http://schemas.microsoft.com/office/drawing/2014/main" id="{F673F9B0-62EA-FAC3-2A03-BB5F9186C15F}"/>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a:t>
                  </a:r>
                </a:p>
              </p:txBody>
            </p:sp>
            <p:sp>
              <p:nvSpPr>
                <p:cNvPr id="56" name="Rectangle 55">
                  <a:extLst>
                    <a:ext uri="{FF2B5EF4-FFF2-40B4-BE49-F238E27FC236}">
                      <a16:creationId xmlns:a16="http://schemas.microsoft.com/office/drawing/2014/main" id="{EC2C61A7-0C45-28E1-F88A-3BB2A18334D7}"/>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a:t>
                  </a:r>
                </a:p>
              </p:txBody>
            </p:sp>
            <p:sp>
              <p:nvSpPr>
                <p:cNvPr id="57" name="Rectangle 56">
                  <a:extLst>
                    <a:ext uri="{FF2B5EF4-FFF2-40B4-BE49-F238E27FC236}">
                      <a16:creationId xmlns:a16="http://schemas.microsoft.com/office/drawing/2014/main" id="{3DECFCB8-C199-7379-4FB5-FFD9A6E7D166}"/>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43" name="Group 42">
                <a:extLst>
                  <a:ext uri="{FF2B5EF4-FFF2-40B4-BE49-F238E27FC236}">
                    <a16:creationId xmlns:a16="http://schemas.microsoft.com/office/drawing/2014/main" id="{B4392C23-C60D-4D98-0941-8BBB05028F1B}"/>
                  </a:ext>
                </a:extLst>
              </p:cNvPr>
              <p:cNvGrpSpPr/>
              <p:nvPr/>
            </p:nvGrpSpPr>
            <p:grpSpPr>
              <a:xfrm>
                <a:off x="5054982" y="4322824"/>
                <a:ext cx="2714910" cy="240545"/>
                <a:chOff x="5054982" y="3789952"/>
                <a:chExt cx="2714910" cy="240545"/>
              </a:xfrm>
            </p:grpSpPr>
            <p:sp>
              <p:nvSpPr>
                <p:cNvPr id="50" name="Rectangle 49">
                  <a:extLst>
                    <a:ext uri="{FF2B5EF4-FFF2-40B4-BE49-F238E27FC236}">
                      <a16:creationId xmlns:a16="http://schemas.microsoft.com/office/drawing/2014/main" id="{451C7418-03DC-61DE-EFD0-E37F0E8415EC}"/>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24</a:t>
                  </a:r>
                </a:p>
              </p:txBody>
            </p:sp>
            <p:sp>
              <p:nvSpPr>
                <p:cNvPr id="51" name="Rectangle 50">
                  <a:extLst>
                    <a:ext uri="{FF2B5EF4-FFF2-40B4-BE49-F238E27FC236}">
                      <a16:creationId xmlns:a16="http://schemas.microsoft.com/office/drawing/2014/main" id="{87CC8023-C58C-2A80-A427-BA713F57D884}"/>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27</a:t>
                  </a:r>
                </a:p>
              </p:txBody>
            </p:sp>
            <p:sp>
              <p:nvSpPr>
                <p:cNvPr id="52" name="Rectangle 51">
                  <a:extLst>
                    <a:ext uri="{FF2B5EF4-FFF2-40B4-BE49-F238E27FC236}">
                      <a16:creationId xmlns:a16="http://schemas.microsoft.com/office/drawing/2014/main" id="{365F2D68-407B-2B14-97B7-E9BB51891EB8}"/>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53" name="Rectangle 52">
                  <a:extLst>
                    <a:ext uri="{FF2B5EF4-FFF2-40B4-BE49-F238E27FC236}">
                      <a16:creationId xmlns:a16="http://schemas.microsoft.com/office/drawing/2014/main" id="{F09D9F53-DA4C-5737-E97E-8C04A5300E71}"/>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26</a:t>
                  </a:r>
                </a:p>
              </p:txBody>
            </p:sp>
          </p:grpSp>
          <p:grpSp>
            <p:nvGrpSpPr>
              <p:cNvPr id="44" name="Group 43">
                <a:extLst>
                  <a:ext uri="{FF2B5EF4-FFF2-40B4-BE49-F238E27FC236}">
                    <a16:creationId xmlns:a16="http://schemas.microsoft.com/office/drawing/2014/main" id="{86188117-FDB3-4EE0-A75C-5934CC8DBB0D}"/>
                  </a:ext>
                </a:extLst>
              </p:cNvPr>
              <p:cNvGrpSpPr/>
              <p:nvPr/>
            </p:nvGrpSpPr>
            <p:grpSpPr>
              <a:xfrm>
                <a:off x="5054982" y="4588095"/>
                <a:ext cx="2714910" cy="240545"/>
                <a:chOff x="5054982" y="3789952"/>
                <a:chExt cx="2714910" cy="240545"/>
              </a:xfrm>
            </p:grpSpPr>
            <p:sp>
              <p:nvSpPr>
                <p:cNvPr id="46" name="Rectangle 45">
                  <a:extLst>
                    <a:ext uri="{FF2B5EF4-FFF2-40B4-BE49-F238E27FC236}">
                      <a16:creationId xmlns:a16="http://schemas.microsoft.com/office/drawing/2014/main" id="{B8B07DDC-5B28-BB8E-703A-0A11671F392D}"/>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28</a:t>
                  </a:r>
                </a:p>
              </p:txBody>
            </p:sp>
            <p:sp>
              <p:nvSpPr>
                <p:cNvPr id="47" name="Rectangle 46">
                  <a:extLst>
                    <a:ext uri="{FF2B5EF4-FFF2-40B4-BE49-F238E27FC236}">
                      <a16:creationId xmlns:a16="http://schemas.microsoft.com/office/drawing/2014/main" id="{BC209EC8-3453-265F-D7EE-E6832201AA5B}"/>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31</a:t>
                  </a:r>
                </a:p>
              </p:txBody>
            </p:sp>
            <p:sp>
              <p:nvSpPr>
                <p:cNvPr id="48" name="Rectangle 47">
                  <a:extLst>
                    <a:ext uri="{FF2B5EF4-FFF2-40B4-BE49-F238E27FC236}">
                      <a16:creationId xmlns:a16="http://schemas.microsoft.com/office/drawing/2014/main" id="{9C924B70-98A8-4CFB-C1A6-4E0855E33AE6}"/>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29</a:t>
                  </a:r>
                </a:p>
              </p:txBody>
            </p:sp>
            <p:sp>
              <p:nvSpPr>
                <p:cNvPr id="49" name="Rectangle 48">
                  <a:extLst>
                    <a:ext uri="{FF2B5EF4-FFF2-40B4-BE49-F238E27FC236}">
                      <a16:creationId xmlns:a16="http://schemas.microsoft.com/office/drawing/2014/main" id="{B72E3974-DA27-8ADC-517B-E7EDEF1DE699}"/>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p:txBody>
            </p:sp>
          </p:grpSp>
        </p:grpSp>
      </p:grpSp>
      <p:cxnSp>
        <p:nvCxnSpPr>
          <p:cNvPr id="121" name="Straight Arrow Connector 120">
            <a:extLst>
              <a:ext uri="{FF2B5EF4-FFF2-40B4-BE49-F238E27FC236}">
                <a16:creationId xmlns:a16="http://schemas.microsoft.com/office/drawing/2014/main" id="{7E4389CC-A70F-B4E5-E9F2-F78C22E40A7F}"/>
              </a:ext>
            </a:extLst>
          </p:cNvPr>
          <p:cNvCxnSpPr>
            <a:cxnSpLocks/>
          </p:cNvCxnSpPr>
          <p:nvPr/>
        </p:nvCxnSpPr>
        <p:spPr>
          <a:xfrm>
            <a:off x="680290" y="6177600"/>
            <a:ext cx="3105324"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122" name="Rectangle 121">
            <a:extLst>
              <a:ext uri="{FF2B5EF4-FFF2-40B4-BE49-F238E27FC236}">
                <a16:creationId xmlns:a16="http://schemas.microsoft.com/office/drawing/2014/main" id="{0B778AE5-3A9C-4D4C-CB71-53A51FE7AC5A}"/>
              </a:ext>
            </a:extLst>
          </p:cNvPr>
          <p:cNvSpPr/>
          <p:nvPr/>
        </p:nvSpPr>
        <p:spPr>
          <a:xfrm>
            <a:off x="1658140" y="6017648"/>
            <a:ext cx="1130400" cy="324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Sub-Cores</a:t>
            </a:r>
          </a:p>
        </p:txBody>
      </p:sp>
      <p:cxnSp>
        <p:nvCxnSpPr>
          <p:cNvPr id="129" name="Straight Arrow Connector 128">
            <a:extLst>
              <a:ext uri="{FF2B5EF4-FFF2-40B4-BE49-F238E27FC236}">
                <a16:creationId xmlns:a16="http://schemas.microsoft.com/office/drawing/2014/main" id="{0C349B2A-2542-2E38-A231-D7A83C1AFE23}"/>
              </a:ext>
            </a:extLst>
          </p:cNvPr>
          <p:cNvCxnSpPr>
            <a:cxnSpLocks/>
          </p:cNvCxnSpPr>
          <p:nvPr/>
        </p:nvCxnSpPr>
        <p:spPr>
          <a:xfrm>
            <a:off x="4382098" y="6173653"/>
            <a:ext cx="3105324"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130" name="Rectangle 129">
            <a:extLst>
              <a:ext uri="{FF2B5EF4-FFF2-40B4-BE49-F238E27FC236}">
                <a16:creationId xmlns:a16="http://schemas.microsoft.com/office/drawing/2014/main" id="{CBADA2FC-B818-B969-69EC-0ADA631D5383}"/>
              </a:ext>
            </a:extLst>
          </p:cNvPr>
          <p:cNvSpPr/>
          <p:nvPr/>
        </p:nvSpPr>
        <p:spPr>
          <a:xfrm>
            <a:off x="5394346" y="6019349"/>
            <a:ext cx="1130400" cy="324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Sub-Cores</a:t>
            </a:r>
          </a:p>
        </p:txBody>
      </p:sp>
    </p:spTree>
    <p:extLst>
      <p:ext uri="{BB962C8B-B14F-4D97-AF65-F5344CB8AC3E}">
        <p14:creationId xmlns:p14="http://schemas.microsoft.com/office/powerpoint/2010/main" val="3503447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2A82-60F8-44BB-ABB1-DB4DDA908A94}"/>
              </a:ext>
            </a:extLst>
          </p:cNvPr>
          <p:cNvSpPr>
            <a:spLocks noGrp="1"/>
          </p:cNvSpPr>
          <p:nvPr>
            <p:ph type="title"/>
          </p:nvPr>
        </p:nvSpPr>
        <p:spPr>
          <a:xfrm>
            <a:off x="508840" y="99349"/>
            <a:ext cx="10515600" cy="1025690"/>
          </a:xfrm>
        </p:spPr>
        <p:txBody>
          <a:bodyPr/>
          <a:lstStyle/>
          <a:p>
            <a:r>
              <a:rPr lang="en-US" dirty="0"/>
              <a:t>Sub-Core Assignment Microbenchmark</a:t>
            </a:r>
          </a:p>
        </p:txBody>
      </p:sp>
      <p:sp>
        <p:nvSpPr>
          <p:cNvPr id="4" name="Slide Number Placeholder 3">
            <a:extLst>
              <a:ext uri="{FF2B5EF4-FFF2-40B4-BE49-F238E27FC236}">
                <a16:creationId xmlns:a16="http://schemas.microsoft.com/office/drawing/2014/main" id="{9A3FC53A-8F94-427C-A1E6-7EF81A54E8F6}"/>
              </a:ext>
            </a:extLst>
          </p:cNvPr>
          <p:cNvSpPr>
            <a:spLocks noGrp="1"/>
          </p:cNvSpPr>
          <p:nvPr>
            <p:ph type="sldNum" sz="quarter" idx="12"/>
          </p:nvPr>
        </p:nvSpPr>
        <p:spPr/>
        <p:txBody>
          <a:bodyPr/>
          <a:lstStyle/>
          <a:p>
            <a:pPr>
              <a:defRPr/>
            </a:pPr>
            <a:fld id="{6C6B5308-6B54-4E5B-8185-C4F567049C3B}" type="slidenum">
              <a:rPr lang="en-US" smtClean="0"/>
              <a:pPr>
                <a:defRPr/>
              </a:pPr>
              <a:t>32</a:t>
            </a:fld>
            <a:endParaRPr lang="en-US"/>
          </a:p>
        </p:txBody>
      </p:sp>
      <p:grpSp>
        <p:nvGrpSpPr>
          <p:cNvPr id="45" name="Group 44">
            <a:extLst>
              <a:ext uri="{FF2B5EF4-FFF2-40B4-BE49-F238E27FC236}">
                <a16:creationId xmlns:a16="http://schemas.microsoft.com/office/drawing/2014/main" id="{7DC9691C-798D-4A03-9A79-F1620973BEAE}"/>
              </a:ext>
            </a:extLst>
          </p:cNvPr>
          <p:cNvGrpSpPr/>
          <p:nvPr/>
        </p:nvGrpSpPr>
        <p:grpSpPr>
          <a:xfrm>
            <a:off x="680290" y="4329871"/>
            <a:ext cx="3124200" cy="1642625"/>
            <a:chOff x="762000" y="4072375"/>
            <a:chExt cx="3124200" cy="1642625"/>
          </a:xfrm>
        </p:grpSpPr>
        <p:sp>
          <p:nvSpPr>
            <p:cNvPr id="5" name="Rectangle 4">
              <a:extLst>
                <a:ext uri="{FF2B5EF4-FFF2-40B4-BE49-F238E27FC236}">
                  <a16:creationId xmlns:a16="http://schemas.microsoft.com/office/drawing/2014/main" id="{68EB856C-AB09-46C6-871B-FF30E7018AAA}"/>
                </a:ext>
              </a:extLst>
            </p:cNvPr>
            <p:cNvSpPr/>
            <p:nvPr/>
          </p:nvSpPr>
          <p:spPr>
            <a:xfrm>
              <a:off x="762000" y="4094481"/>
              <a:ext cx="3124200" cy="162051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3A75410-781A-4D00-A09D-E60CD1EF7430}"/>
                </a:ext>
              </a:extLst>
            </p:cNvPr>
            <p:cNvSpPr/>
            <p:nvPr/>
          </p:nvSpPr>
          <p:spPr>
            <a:xfrm>
              <a:off x="914400" y="4419600"/>
              <a:ext cx="533400" cy="457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0" name="Rectangle 9">
              <a:extLst>
                <a:ext uri="{FF2B5EF4-FFF2-40B4-BE49-F238E27FC236}">
                  <a16:creationId xmlns:a16="http://schemas.microsoft.com/office/drawing/2014/main" id="{BC0EE3A4-18C0-4D86-9E27-83EEDDE00353}"/>
                </a:ext>
              </a:extLst>
            </p:cNvPr>
            <p:cNvSpPr/>
            <p:nvPr/>
          </p:nvSpPr>
          <p:spPr>
            <a:xfrm>
              <a:off x="3044190" y="4419600"/>
              <a:ext cx="533400" cy="457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 name="Rectangle 10">
              <a:extLst>
                <a:ext uri="{FF2B5EF4-FFF2-40B4-BE49-F238E27FC236}">
                  <a16:creationId xmlns:a16="http://schemas.microsoft.com/office/drawing/2014/main" id="{94AB39C9-6AE9-417C-869F-9DCCDDBA5925}"/>
                </a:ext>
              </a:extLst>
            </p:cNvPr>
            <p:cNvSpPr/>
            <p:nvPr/>
          </p:nvSpPr>
          <p:spPr>
            <a:xfrm>
              <a:off x="1562100" y="4419600"/>
              <a:ext cx="533400" cy="457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Rectangle 11">
              <a:extLst>
                <a:ext uri="{FF2B5EF4-FFF2-40B4-BE49-F238E27FC236}">
                  <a16:creationId xmlns:a16="http://schemas.microsoft.com/office/drawing/2014/main" id="{6A17508F-95B6-47C7-B9C2-E893C2793200}"/>
                </a:ext>
              </a:extLst>
            </p:cNvPr>
            <p:cNvSpPr/>
            <p:nvPr/>
          </p:nvSpPr>
          <p:spPr>
            <a:xfrm>
              <a:off x="2305050" y="4419600"/>
              <a:ext cx="533400" cy="457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Rectangle 12">
              <a:extLst>
                <a:ext uri="{FF2B5EF4-FFF2-40B4-BE49-F238E27FC236}">
                  <a16:creationId xmlns:a16="http://schemas.microsoft.com/office/drawing/2014/main" id="{D6C55BC4-DF7C-41AE-95F7-3058F392D589}"/>
                </a:ext>
              </a:extLst>
            </p:cNvPr>
            <p:cNvSpPr/>
            <p:nvPr/>
          </p:nvSpPr>
          <p:spPr>
            <a:xfrm>
              <a:off x="910590" y="5067300"/>
              <a:ext cx="533400" cy="457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Rectangle 13">
              <a:extLst>
                <a:ext uri="{FF2B5EF4-FFF2-40B4-BE49-F238E27FC236}">
                  <a16:creationId xmlns:a16="http://schemas.microsoft.com/office/drawing/2014/main" id="{2E43786B-A17A-4DBC-BBC9-4633D480BF77}"/>
                </a:ext>
              </a:extLst>
            </p:cNvPr>
            <p:cNvSpPr/>
            <p:nvPr/>
          </p:nvSpPr>
          <p:spPr>
            <a:xfrm>
              <a:off x="1558290" y="5067300"/>
              <a:ext cx="533400" cy="457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5" name="Rectangle 14">
              <a:extLst>
                <a:ext uri="{FF2B5EF4-FFF2-40B4-BE49-F238E27FC236}">
                  <a16:creationId xmlns:a16="http://schemas.microsoft.com/office/drawing/2014/main" id="{51AA72DE-77A2-46A3-85FB-9F69DE43D34E}"/>
                </a:ext>
              </a:extLst>
            </p:cNvPr>
            <p:cNvSpPr/>
            <p:nvPr/>
          </p:nvSpPr>
          <p:spPr>
            <a:xfrm>
              <a:off x="2305050" y="5067300"/>
              <a:ext cx="533400" cy="457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6" name="Rectangle 15">
              <a:extLst>
                <a:ext uri="{FF2B5EF4-FFF2-40B4-BE49-F238E27FC236}">
                  <a16:creationId xmlns:a16="http://schemas.microsoft.com/office/drawing/2014/main" id="{3F817F9D-824F-416A-94D5-34F28BC41E36}"/>
                </a:ext>
              </a:extLst>
            </p:cNvPr>
            <p:cNvSpPr/>
            <p:nvPr/>
          </p:nvSpPr>
          <p:spPr>
            <a:xfrm>
              <a:off x="3051810" y="5063490"/>
              <a:ext cx="533400" cy="457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8" name="TextBox 17">
              <a:extLst>
                <a:ext uri="{FF2B5EF4-FFF2-40B4-BE49-F238E27FC236}">
                  <a16:creationId xmlns:a16="http://schemas.microsoft.com/office/drawing/2014/main" id="{914A7513-DFDD-46D0-90F6-EF5433EA6AFC}"/>
                </a:ext>
              </a:extLst>
            </p:cNvPr>
            <p:cNvSpPr txBox="1"/>
            <p:nvPr/>
          </p:nvSpPr>
          <p:spPr>
            <a:xfrm>
              <a:off x="762000" y="4072375"/>
              <a:ext cx="3105324" cy="369332"/>
            </a:xfrm>
            <a:prstGeom prst="rect">
              <a:avLst/>
            </a:prstGeom>
            <a:noFill/>
          </p:spPr>
          <p:txBody>
            <a:bodyPr wrap="square" rtlCol="0">
              <a:spAutoFit/>
            </a:bodyPr>
            <a:lstStyle/>
            <a:p>
              <a:pPr algn="ctr"/>
              <a:r>
                <a:rPr lang="en-US" dirty="0"/>
                <a:t>Thread Block (Baseline)</a:t>
              </a:r>
            </a:p>
          </p:txBody>
        </p:sp>
      </p:grpSp>
      <p:grpSp>
        <p:nvGrpSpPr>
          <p:cNvPr id="106" name="Group 105">
            <a:extLst>
              <a:ext uri="{FF2B5EF4-FFF2-40B4-BE49-F238E27FC236}">
                <a16:creationId xmlns:a16="http://schemas.microsoft.com/office/drawing/2014/main" id="{AB7DCED0-E465-407C-9C71-DAA77F525A13}"/>
              </a:ext>
            </a:extLst>
          </p:cNvPr>
          <p:cNvGrpSpPr/>
          <p:nvPr/>
        </p:nvGrpSpPr>
        <p:grpSpPr>
          <a:xfrm>
            <a:off x="4403251" y="3436942"/>
            <a:ext cx="3124200" cy="2527797"/>
            <a:chOff x="4819650" y="3429000"/>
            <a:chExt cx="3124200" cy="2527797"/>
          </a:xfrm>
        </p:grpSpPr>
        <p:sp>
          <p:nvSpPr>
            <p:cNvPr id="19" name="Rectangle 18">
              <a:extLst>
                <a:ext uri="{FF2B5EF4-FFF2-40B4-BE49-F238E27FC236}">
                  <a16:creationId xmlns:a16="http://schemas.microsoft.com/office/drawing/2014/main" id="{4DA052FD-F04B-4755-88B4-AD595475BC0D}"/>
                </a:ext>
              </a:extLst>
            </p:cNvPr>
            <p:cNvSpPr/>
            <p:nvPr/>
          </p:nvSpPr>
          <p:spPr>
            <a:xfrm>
              <a:off x="4819650" y="3429001"/>
              <a:ext cx="3124200" cy="2527796"/>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FD2455F7-3503-458C-9E83-E48FE8A62B0E}"/>
                </a:ext>
              </a:extLst>
            </p:cNvPr>
            <p:cNvSpPr txBox="1"/>
            <p:nvPr/>
          </p:nvSpPr>
          <p:spPr>
            <a:xfrm>
              <a:off x="4819650" y="3429000"/>
              <a:ext cx="3124200" cy="369332"/>
            </a:xfrm>
            <a:prstGeom prst="rect">
              <a:avLst/>
            </a:prstGeom>
            <a:noFill/>
            <a:ln>
              <a:noFill/>
            </a:ln>
          </p:spPr>
          <p:txBody>
            <a:bodyPr wrap="square" rtlCol="0">
              <a:spAutoFit/>
            </a:bodyPr>
            <a:lstStyle/>
            <a:p>
              <a:pPr algn="ctr"/>
              <a:r>
                <a:rPr lang="en-US" dirty="0"/>
                <a:t>Thread Block (Unbalanced)</a:t>
              </a:r>
            </a:p>
          </p:txBody>
        </p:sp>
        <p:grpSp>
          <p:nvGrpSpPr>
            <p:cNvPr id="83" name="Group 82">
              <a:extLst>
                <a:ext uri="{FF2B5EF4-FFF2-40B4-BE49-F238E27FC236}">
                  <a16:creationId xmlns:a16="http://schemas.microsoft.com/office/drawing/2014/main" id="{CE02272E-A76F-477C-A5A7-284C9507692A}"/>
                </a:ext>
              </a:extLst>
            </p:cNvPr>
            <p:cNvGrpSpPr/>
            <p:nvPr/>
          </p:nvGrpSpPr>
          <p:grpSpPr>
            <a:xfrm>
              <a:off x="5054982" y="3789952"/>
              <a:ext cx="2714910" cy="1038688"/>
              <a:chOff x="5054982" y="3789952"/>
              <a:chExt cx="2714910" cy="1038688"/>
            </a:xfrm>
          </p:grpSpPr>
          <p:grpSp>
            <p:nvGrpSpPr>
              <p:cNvPr id="66" name="Group 65">
                <a:extLst>
                  <a:ext uri="{FF2B5EF4-FFF2-40B4-BE49-F238E27FC236}">
                    <a16:creationId xmlns:a16="http://schemas.microsoft.com/office/drawing/2014/main" id="{9A40FAC4-3A21-40B2-B895-3DB75D343C0F}"/>
                  </a:ext>
                </a:extLst>
              </p:cNvPr>
              <p:cNvGrpSpPr/>
              <p:nvPr/>
            </p:nvGrpSpPr>
            <p:grpSpPr>
              <a:xfrm>
                <a:off x="5054982" y="3789952"/>
                <a:ext cx="2714910" cy="240545"/>
                <a:chOff x="5054982" y="3789952"/>
                <a:chExt cx="2714910" cy="240545"/>
              </a:xfrm>
            </p:grpSpPr>
            <p:sp>
              <p:nvSpPr>
                <p:cNvPr id="20" name="Rectangle 19">
                  <a:extLst>
                    <a:ext uri="{FF2B5EF4-FFF2-40B4-BE49-F238E27FC236}">
                      <a16:creationId xmlns:a16="http://schemas.microsoft.com/office/drawing/2014/main" id="{C60A3FF2-F9AB-4931-BB43-EEDE5281FC03}"/>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21" name="Rectangle 20">
                  <a:extLst>
                    <a:ext uri="{FF2B5EF4-FFF2-40B4-BE49-F238E27FC236}">
                      <a16:creationId xmlns:a16="http://schemas.microsoft.com/office/drawing/2014/main" id="{A1DDB183-C11B-4A58-8B1A-AD7C929C6877}"/>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2" name="Rectangle 21">
                  <a:extLst>
                    <a:ext uri="{FF2B5EF4-FFF2-40B4-BE49-F238E27FC236}">
                      <a16:creationId xmlns:a16="http://schemas.microsoft.com/office/drawing/2014/main" id="{A201FDBE-1AB5-4B49-9E04-A8AA687F97EA}"/>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3" name="Rectangle 22">
                  <a:extLst>
                    <a:ext uri="{FF2B5EF4-FFF2-40B4-BE49-F238E27FC236}">
                      <a16:creationId xmlns:a16="http://schemas.microsoft.com/office/drawing/2014/main" id="{18B03A6B-2283-4731-A689-152D727635F1}"/>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grpSp>
            <p:nvGrpSpPr>
              <p:cNvPr id="67" name="Group 66">
                <a:extLst>
                  <a:ext uri="{FF2B5EF4-FFF2-40B4-BE49-F238E27FC236}">
                    <a16:creationId xmlns:a16="http://schemas.microsoft.com/office/drawing/2014/main" id="{365C1B1E-643B-4D10-9D0B-629A5BC2977A}"/>
                  </a:ext>
                </a:extLst>
              </p:cNvPr>
              <p:cNvGrpSpPr/>
              <p:nvPr/>
            </p:nvGrpSpPr>
            <p:grpSpPr>
              <a:xfrm>
                <a:off x="5054982" y="4058199"/>
                <a:ext cx="2714910" cy="240545"/>
                <a:chOff x="5054982" y="3789952"/>
                <a:chExt cx="2714910" cy="240545"/>
              </a:xfrm>
            </p:grpSpPr>
            <p:sp>
              <p:nvSpPr>
                <p:cNvPr id="68" name="Rectangle 67">
                  <a:extLst>
                    <a:ext uri="{FF2B5EF4-FFF2-40B4-BE49-F238E27FC236}">
                      <a16:creationId xmlns:a16="http://schemas.microsoft.com/office/drawing/2014/main" id="{9D1E0A92-43CC-42C5-970B-D33B55EF9CAD}"/>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69" name="Rectangle 68">
                  <a:extLst>
                    <a:ext uri="{FF2B5EF4-FFF2-40B4-BE49-F238E27FC236}">
                      <a16:creationId xmlns:a16="http://schemas.microsoft.com/office/drawing/2014/main" id="{C6146CF4-8D48-4345-9B93-646D365CF3E9}"/>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70" name="Rectangle 69">
                  <a:extLst>
                    <a:ext uri="{FF2B5EF4-FFF2-40B4-BE49-F238E27FC236}">
                      <a16:creationId xmlns:a16="http://schemas.microsoft.com/office/drawing/2014/main" id="{E0ABBB96-F785-4E0C-A58A-73D4ED0BBEAC}"/>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71" name="Rectangle 70">
                  <a:extLst>
                    <a:ext uri="{FF2B5EF4-FFF2-40B4-BE49-F238E27FC236}">
                      <a16:creationId xmlns:a16="http://schemas.microsoft.com/office/drawing/2014/main" id="{B5D5BDAD-678D-4228-9C43-83AC4B38F531}"/>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grpSp>
            <p:nvGrpSpPr>
              <p:cNvPr id="73" name="Group 72">
                <a:extLst>
                  <a:ext uri="{FF2B5EF4-FFF2-40B4-BE49-F238E27FC236}">
                    <a16:creationId xmlns:a16="http://schemas.microsoft.com/office/drawing/2014/main" id="{B8B8CBE5-3250-483C-981D-A0D794E22FF9}"/>
                  </a:ext>
                </a:extLst>
              </p:cNvPr>
              <p:cNvGrpSpPr/>
              <p:nvPr/>
            </p:nvGrpSpPr>
            <p:grpSpPr>
              <a:xfrm>
                <a:off x="5054982" y="4322824"/>
                <a:ext cx="2714910" cy="240545"/>
                <a:chOff x="5054982" y="3789952"/>
                <a:chExt cx="2714910" cy="240545"/>
              </a:xfrm>
            </p:grpSpPr>
            <p:sp>
              <p:nvSpPr>
                <p:cNvPr id="74" name="Rectangle 73">
                  <a:extLst>
                    <a:ext uri="{FF2B5EF4-FFF2-40B4-BE49-F238E27FC236}">
                      <a16:creationId xmlns:a16="http://schemas.microsoft.com/office/drawing/2014/main" id="{B80023E4-A5FE-4B1D-A48F-B2F2A2D75E93}"/>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75" name="Rectangle 74">
                  <a:extLst>
                    <a:ext uri="{FF2B5EF4-FFF2-40B4-BE49-F238E27FC236}">
                      <a16:creationId xmlns:a16="http://schemas.microsoft.com/office/drawing/2014/main" id="{3F6CEC94-3A28-432C-8F6D-D40463D04AA6}"/>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76" name="Rectangle 75">
                  <a:extLst>
                    <a:ext uri="{FF2B5EF4-FFF2-40B4-BE49-F238E27FC236}">
                      <a16:creationId xmlns:a16="http://schemas.microsoft.com/office/drawing/2014/main" id="{8308FE92-CB74-4398-BB1C-A9E972884EC0}"/>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77" name="Rectangle 76">
                  <a:extLst>
                    <a:ext uri="{FF2B5EF4-FFF2-40B4-BE49-F238E27FC236}">
                      <a16:creationId xmlns:a16="http://schemas.microsoft.com/office/drawing/2014/main" id="{7E4816AD-6740-4503-B4EF-FC7B923A2BFE}"/>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78" name="Group 77">
                <a:extLst>
                  <a:ext uri="{FF2B5EF4-FFF2-40B4-BE49-F238E27FC236}">
                    <a16:creationId xmlns:a16="http://schemas.microsoft.com/office/drawing/2014/main" id="{7D5E8657-1048-4C3E-9F99-407699CA082B}"/>
                  </a:ext>
                </a:extLst>
              </p:cNvPr>
              <p:cNvGrpSpPr/>
              <p:nvPr/>
            </p:nvGrpSpPr>
            <p:grpSpPr>
              <a:xfrm>
                <a:off x="5054982" y="4588095"/>
                <a:ext cx="2714910" cy="240545"/>
                <a:chOff x="5054982" y="3789952"/>
                <a:chExt cx="2714910" cy="240545"/>
              </a:xfrm>
            </p:grpSpPr>
            <p:sp>
              <p:nvSpPr>
                <p:cNvPr id="79" name="Rectangle 78">
                  <a:extLst>
                    <a:ext uri="{FF2B5EF4-FFF2-40B4-BE49-F238E27FC236}">
                      <a16:creationId xmlns:a16="http://schemas.microsoft.com/office/drawing/2014/main" id="{8B4B89FE-0C8B-45EA-99C3-D733F3E11C0B}"/>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
              <p:nvSpPr>
                <p:cNvPr id="80" name="Rectangle 79">
                  <a:extLst>
                    <a:ext uri="{FF2B5EF4-FFF2-40B4-BE49-F238E27FC236}">
                      <a16:creationId xmlns:a16="http://schemas.microsoft.com/office/drawing/2014/main" id="{13B02260-F475-4B04-9068-CDAEF86CA3B4}"/>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sp>
              <p:nvSpPr>
                <p:cNvPr id="81" name="Rectangle 80">
                  <a:extLst>
                    <a:ext uri="{FF2B5EF4-FFF2-40B4-BE49-F238E27FC236}">
                      <a16:creationId xmlns:a16="http://schemas.microsoft.com/office/drawing/2014/main" id="{9D030899-0314-46DF-BB27-A5838659467F}"/>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82" name="Rectangle 81">
                  <a:extLst>
                    <a:ext uri="{FF2B5EF4-FFF2-40B4-BE49-F238E27FC236}">
                      <a16:creationId xmlns:a16="http://schemas.microsoft.com/office/drawing/2014/main" id="{C20493E6-2D27-42F6-AEFD-131E3CE87D8B}"/>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p>
              </p:txBody>
            </p:sp>
          </p:grpSp>
        </p:grpSp>
        <p:grpSp>
          <p:nvGrpSpPr>
            <p:cNvPr id="84" name="Group 83">
              <a:extLst>
                <a:ext uri="{FF2B5EF4-FFF2-40B4-BE49-F238E27FC236}">
                  <a16:creationId xmlns:a16="http://schemas.microsoft.com/office/drawing/2014/main" id="{5128D316-D757-4453-95F7-6E6231FA8D3E}"/>
                </a:ext>
              </a:extLst>
            </p:cNvPr>
            <p:cNvGrpSpPr/>
            <p:nvPr/>
          </p:nvGrpSpPr>
          <p:grpSpPr>
            <a:xfrm>
              <a:off x="5054982" y="4843034"/>
              <a:ext cx="2714910" cy="1038688"/>
              <a:chOff x="5054982" y="3789952"/>
              <a:chExt cx="2714910" cy="1038688"/>
            </a:xfrm>
          </p:grpSpPr>
          <p:grpSp>
            <p:nvGrpSpPr>
              <p:cNvPr id="85" name="Group 84">
                <a:extLst>
                  <a:ext uri="{FF2B5EF4-FFF2-40B4-BE49-F238E27FC236}">
                    <a16:creationId xmlns:a16="http://schemas.microsoft.com/office/drawing/2014/main" id="{0FD8C35D-C4AA-481C-BD75-5252D093E63E}"/>
                  </a:ext>
                </a:extLst>
              </p:cNvPr>
              <p:cNvGrpSpPr/>
              <p:nvPr/>
            </p:nvGrpSpPr>
            <p:grpSpPr>
              <a:xfrm>
                <a:off x="5054982" y="3789952"/>
                <a:ext cx="2714910" cy="240545"/>
                <a:chOff x="5054982" y="3789952"/>
                <a:chExt cx="2714910" cy="240545"/>
              </a:xfrm>
            </p:grpSpPr>
            <p:sp>
              <p:nvSpPr>
                <p:cNvPr id="101" name="Rectangle 100">
                  <a:extLst>
                    <a:ext uri="{FF2B5EF4-FFF2-40B4-BE49-F238E27FC236}">
                      <a16:creationId xmlns:a16="http://schemas.microsoft.com/office/drawing/2014/main" id="{E3010E7F-A867-41E0-8683-4D4E8527D8EC}"/>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a:t>
                  </a:r>
                </a:p>
              </p:txBody>
            </p:sp>
            <p:sp>
              <p:nvSpPr>
                <p:cNvPr id="102" name="Rectangle 101">
                  <a:extLst>
                    <a:ext uri="{FF2B5EF4-FFF2-40B4-BE49-F238E27FC236}">
                      <a16:creationId xmlns:a16="http://schemas.microsoft.com/office/drawing/2014/main" id="{A779D7B3-CB87-4001-AEC0-881E6C9A9677}"/>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a:t>
                  </a:r>
                </a:p>
              </p:txBody>
            </p:sp>
            <p:sp>
              <p:nvSpPr>
                <p:cNvPr id="103" name="Rectangle 102">
                  <a:extLst>
                    <a:ext uri="{FF2B5EF4-FFF2-40B4-BE49-F238E27FC236}">
                      <a16:creationId xmlns:a16="http://schemas.microsoft.com/office/drawing/2014/main" id="{EFF0CA19-4EA7-44D4-B16C-3729BD2560C3}"/>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17</a:t>
                  </a:r>
                </a:p>
              </p:txBody>
            </p:sp>
            <p:sp>
              <p:nvSpPr>
                <p:cNvPr id="104" name="Rectangle 103">
                  <a:extLst>
                    <a:ext uri="{FF2B5EF4-FFF2-40B4-BE49-F238E27FC236}">
                      <a16:creationId xmlns:a16="http://schemas.microsoft.com/office/drawing/2014/main" id="{B69355D2-8AF6-42E6-A338-94414CE1D7DE}"/>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grpSp>
          <p:grpSp>
            <p:nvGrpSpPr>
              <p:cNvPr id="86" name="Group 85">
                <a:extLst>
                  <a:ext uri="{FF2B5EF4-FFF2-40B4-BE49-F238E27FC236}">
                    <a16:creationId xmlns:a16="http://schemas.microsoft.com/office/drawing/2014/main" id="{1DF8E841-E05C-49F5-BC73-7400A550F25C}"/>
                  </a:ext>
                </a:extLst>
              </p:cNvPr>
              <p:cNvGrpSpPr/>
              <p:nvPr/>
            </p:nvGrpSpPr>
            <p:grpSpPr>
              <a:xfrm>
                <a:off x="5054982" y="4058199"/>
                <a:ext cx="2714910" cy="240545"/>
                <a:chOff x="5054982" y="3789952"/>
                <a:chExt cx="2714910" cy="240545"/>
              </a:xfrm>
            </p:grpSpPr>
            <p:sp>
              <p:nvSpPr>
                <p:cNvPr id="97" name="Rectangle 96">
                  <a:extLst>
                    <a:ext uri="{FF2B5EF4-FFF2-40B4-BE49-F238E27FC236}">
                      <a16:creationId xmlns:a16="http://schemas.microsoft.com/office/drawing/2014/main" id="{507A6E29-5098-47B4-BA15-4620E604A767}"/>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98" name="Rectangle 97">
                  <a:extLst>
                    <a:ext uri="{FF2B5EF4-FFF2-40B4-BE49-F238E27FC236}">
                      <a16:creationId xmlns:a16="http://schemas.microsoft.com/office/drawing/2014/main" id="{F9052695-BAEA-4E55-ACE7-C2EE61BEB1BE}"/>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a:t>
                  </a:r>
                </a:p>
              </p:txBody>
            </p:sp>
            <p:sp>
              <p:nvSpPr>
                <p:cNvPr id="99" name="Rectangle 98">
                  <a:extLst>
                    <a:ext uri="{FF2B5EF4-FFF2-40B4-BE49-F238E27FC236}">
                      <a16:creationId xmlns:a16="http://schemas.microsoft.com/office/drawing/2014/main" id="{95F0D579-A84F-47E5-B1A1-95C07AAE99BF}"/>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a:t>
                  </a:r>
                </a:p>
              </p:txBody>
            </p:sp>
            <p:sp>
              <p:nvSpPr>
                <p:cNvPr id="100" name="Rectangle 99">
                  <a:extLst>
                    <a:ext uri="{FF2B5EF4-FFF2-40B4-BE49-F238E27FC236}">
                      <a16:creationId xmlns:a16="http://schemas.microsoft.com/office/drawing/2014/main" id="{987D267B-1B66-4B3D-838F-E793D3F69A39}"/>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87" name="Group 86">
                <a:extLst>
                  <a:ext uri="{FF2B5EF4-FFF2-40B4-BE49-F238E27FC236}">
                    <a16:creationId xmlns:a16="http://schemas.microsoft.com/office/drawing/2014/main" id="{D51F4DD8-B55A-4CBF-B4BD-498D68CE3E30}"/>
                  </a:ext>
                </a:extLst>
              </p:cNvPr>
              <p:cNvGrpSpPr/>
              <p:nvPr/>
            </p:nvGrpSpPr>
            <p:grpSpPr>
              <a:xfrm>
                <a:off x="5054982" y="4322824"/>
                <a:ext cx="2714910" cy="240545"/>
                <a:chOff x="5054982" y="3789952"/>
                <a:chExt cx="2714910" cy="240545"/>
              </a:xfrm>
            </p:grpSpPr>
            <p:sp>
              <p:nvSpPr>
                <p:cNvPr id="93" name="Rectangle 92">
                  <a:extLst>
                    <a:ext uri="{FF2B5EF4-FFF2-40B4-BE49-F238E27FC236}">
                      <a16:creationId xmlns:a16="http://schemas.microsoft.com/office/drawing/2014/main" id="{58511C29-BA02-4735-96E6-EB0272921D85}"/>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24</a:t>
                  </a:r>
                </a:p>
              </p:txBody>
            </p:sp>
            <p:sp>
              <p:nvSpPr>
                <p:cNvPr id="94" name="Rectangle 93">
                  <a:extLst>
                    <a:ext uri="{FF2B5EF4-FFF2-40B4-BE49-F238E27FC236}">
                      <a16:creationId xmlns:a16="http://schemas.microsoft.com/office/drawing/2014/main" id="{45B06945-C44F-4DDA-B65F-E58472038E3C}"/>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27</a:t>
                  </a:r>
                </a:p>
              </p:txBody>
            </p:sp>
            <p:sp>
              <p:nvSpPr>
                <p:cNvPr id="95" name="Rectangle 94">
                  <a:extLst>
                    <a:ext uri="{FF2B5EF4-FFF2-40B4-BE49-F238E27FC236}">
                      <a16:creationId xmlns:a16="http://schemas.microsoft.com/office/drawing/2014/main" id="{D6D720FB-EAD1-4874-8828-49EC7EB0CD9D}"/>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96" name="Rectangle 95">
                  <a:extLst>
                    <a:ext uri="{FF2B5EF4-FFF2-40B4-BE49-F238E27FC236}">
                      <a16:creationId xmlns:a16="http://schemas.microsoft.com/office/drawing/2014/main" id="{FC9996F0-477D-4404-BC41-44262B59AC72}"/>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26</a:t>
                  </a:r>
                </a:p>
              </p:txBody>
            </p:sp>
          </p:grpSp>
          <p:grpSp>
            <p:nvGrpSpPr>
              <p:cNvPr id="88" name="Group 87">
                <a:extLst>
                  <a:ext uri="{FF2B5EF4-FFF2-40B4-BE49-F238E27FC236}">
                    <a16:creationId xmlns:a16="http://schemas.microsoft.com/office/drawing/2014/main" id="{E3BD836C-7EED-433C-85A6-42F2A46D8555}"/>
                  </a:ext>
                </a:extLst>
              </p:cNvPr>
              <p:cNvGrpSpPr/>
              <p:nvPr/>
            </p:nvGrpSpPr>
            <p:grpSpPr>
              <a:xfrm>
                <a:off x="5054982" y="4588095"/>
                <a:ext cx="2714910" cy="240545"/>
                <a:chOff x="5054982" y="3789952"/>
                <a:chExt cx="2714910" cy="240545"/>
              </a:xfrm>
            </p:grpSpPr>
            <p:sp>
              <p:nvSpPr>
                <p:cNvPr id="89" name="Rectangle 88">
                  <a:extLst>
                    <a:ext uri="{FF2B5EF4-FFF2-40B4-BE49-F238E27FC236}">
                      <a16:creationId xmlns:a16="http://schemas.microsoft.com/office/drawing/2014/main" id="{4E7ED35C-39D1-4D84-924D-28220A81E7DC}"/>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28</a:t>
                  </a:r>
                </a:p>
              </p:txBody>
            </p:sp>
            <p:sp>
              <p:nvSpPr>
                <p:cNvPr id="90" name="Rectangle 89">
                  <a:extLst>
                    <a:ext uri="{FF2B5EF4-FFF2-40B4-BE49-F238E27FC236}">
                      <a16:creationId xmlns:a16="http://schemas.microsoft.com/office/drawing/2014/main" id="{B70B68B6-757F-4ED9-A285-8F7B0AFFCE48}"/>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31</a:t>
                  </a:r>
                </a:p>
              </p:txBody>
            </p:sp>
            <p:sp>
              <p:nvSpPr>
                <p:cNvPr id="91" name="Rectangle 90">
                  <a:extLst>
                    <a:ext uri="{FF2B5EF4-FFF2-40B4-BE49-F238E27FC236}">
                      <a16:creationId xmlns:a16="http://schemas.microsoft.com/office/drawing/2014/main" id="{2E65DD55-861C-4941-ACCC-8784473414C9}"/>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29</a:t>
                  </a:r>
                </a:p>
              </p:txBody>
            </p:sp>
            <p:sp>
              <p:nvSpPr>
                <p:cNvPr id="92" name="Rectangle 91">
                  <a:extLst>
                    <a:ext uri="{FF2B5EF4-FFF2-40B4-BE49-F238E27FC236}">
                      <a16:creationId xmlns:a16="http://schemas.microsoft.com/office/drawing/2014/main" id="{875175E8-965E-4471-93E8-3450BFC851A2}"/>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p:txBody>
            </p:sp>
          </p:grpSp>
        </p:grpSp>
      </p:grpSp>
      <p:grpSp>
        <p:nvGrpSpPr>
          <p:cNvPr id="107" name="Group 106">
            <a:extLst>
              <a:ext uri="{FF2B5EF4-FFF2-40B4-BE49-F238E27FC236}">
                <a16:creationId xmlns:a16="http://schemas.microsoft.com/office/drawing/2014/main" id="{1E5DA4A3-64B2-4193-B286-496C1B60B639}"/>
              </a:ext>
            </a:extLst>
          </p:cNvPr>
          <p:cNvGrpSpPr/>
          <p:nvPr/>
        </p:nvGrpSpPr>
        <p:grpSpPr>
          <a:xfrm>
            <a:off x="8077197" y="3429000"/>
            <a:ext cx="3128750" cy="2527797"/>
            <a:chOff x="4815100" y="3429000"/>
            <a:chExt cx="3128750" cy="2527797"/>
          </a:xfrm>
        </p:grpSpPr>
        <p:sp>
          <p:nvSpPr>
            <p:cNvPr id="108" name="Rectangle 107">
              <a:extLst>
                <a:ext uri="{FF2B5EF4-FFF2-40B4-BE49-F238E27FC236}">
                  <a16:creationId xmlns:a16="http://schemas.microsoft.com/office/drawing/2014/main" id="{97DA5F6E-F2BB-4BCC-8379-A24F9328E83F}"/>
                </a:ext>
              </a:extLst>
            </p:cNvPr>
            <p:cNvSpPr/>
            <p:nvPr/>
          </p:nvSpPr>
          <p:spPr>
            <a:xfrm>
              <a:off x="4819650" y="3429001"/>
              <a:ext cx="3124200" cy="2527796"/>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TextBox 108">
              <a:extLst>
                <a:ext uri="{FF2B5EF4-FFF2-40B4-BE49-F238E27FC236}">
                  <a16:creationId xmlns:a16="http://schemas.microsoft.com/office/drawing/2014/main" id="{9F4B77FA-7A6B-4967-88F8-B18342C35114}"/>
                </a:ext>
              </a:extLst>
            </p:cNvPr>
            <p:cNvSpPr txBox="1"/>
            <p:nvPr/>
          </p:nvSpPr>
          <p:spPr>
            <a:xfrm>
              <a:off x="4815100" y="3429000"/>
              <a:ext cx="3124201" cy="369332"/>
            </a:xfrm>
            <a:prstGeom prst="rect">
              <a:avLst/>
            </a:prstGeom>
            <a:noFill/>
            <a:ln>
              <a:noFill/>
            </a:ln>
          </p:spPr>
          <p:txBody>
            <a:bodyPr wrap="square" rtlCol="0">
              <a:spAutoFit/>
            </a:bodyPr>
            <a:lstStyle/>
            <a:p>
              <a:pPr algn="ctr"/>
              <a:r>
                <a:rPr lang="en-US" dirty="0"/>
                <a:t>Thread Block (Balanced)</a:t>
              </a:r>
            </a:p>
          </p:txBody>
        </p:sp>
        <p:grpSp>
          <p:nvGrpSpPr>
            <p:cNvPr id="110" name="Group 109">
              <a:extLst>
                <a:ext uri="{FF2B5EF4-FFF2-40B4-BE49-F238E27FC236}">
                  <a16:creationId xmlns:a16="http://schemas.microsoft.com/office/drawing/2014/main" id="{E571877F-73CF-453E-B416-D56D167C03D0}"/>
                </a:ext>
              </a:extLst>
            </p:cNvPr>
            <p:cNvGrpSpPr/>
            <p:nvPr/>
          </p:nvGrpSpPr>
          <p:grpSpPr>
            <a:xfrm>
              <a:off x="5054982" y="3789952"/>
              <a:ext cx="2714910" cy="1038688"/>
              <a:chOff x="5054982" y="3789952"/>
              <a:chExt cx="2714910" cy="1038688"/>
            </a:xfrm>
          </p:grpSpPr>
          <p:grpSp>
            <p:nvGrpSpPr>
              <p:cNvPr id="132" name="Group 131">
                <a:extLst>
                  <a:ext uri="{FF2B5EF4-FFF2-40B4-BE49-F238E27FC236}">
                    <a16:creationId xmlns:a16="http://schemas.microsoft.com/office/drawing/2014/main" id="{A02D09E8-65FD-4608-9B3F-1DD8FAC351A8}"/>
                  </a:ext>
                </a:extLst>
              </p:cNvPr>
              <p:cNvGrpSpPr/>
              <p:nvPr/>
            </p:nvGrpSpPr>
            <p:grpSpPr>
              <a:xfrm>
                <a:off x="5054982" y="3789952"/>
                <a:ext cx="2714910" cy="240545"/>
                <a:chOff x="5054982" y="3789952"/>
                <a:chExt cx="2714910" cy="240545"/>
              </a:xfrm>
            </p:grpSpPr>
            <p:sp>
              <p:nvSpPr>
                <p:cNvPr id="148" name="Rectangle 147">
                  <a:extLst>
                    <a:ext uri="{FF2B5EF4-FFF2-40B4-BE49-F238E27FC236}">
                      <a16:creationId xmlns:a16="http://schemas.microsoft.com/office/drawing/2014/main" id="{D97DD733-90BE-4E66-8808-3A6C9A05A1FD}"/>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49" name="Rectangle 148">
                  <a:extLst>
                    <a:ext uri="{FF2B5EF4-FFF2-40B4-BE49-F238E27FC236}">
                      <a16:creationId xmlns:a16="http://schemas.microsoft.com/office/drawing/2014/main" id="{60D7ECB2-60CB-4AF0-864F-4A168400B55C}"/>
                    </a:ext>
                  </a:extLst>
                </p:cNvPr>
                <p:cNvSpPr/>
                <p:nvPr/>
              </p:nvSpPr>
              <p:spPr>
                <a:xfrm>
                  <a:off x="7236492" y="3794516"/>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50" name="Rectangle 149">
                  <a:extLst>
                    <a:ext uri="{FF2B5EF4-FFF2-40B4-BE49-F238E27FC236}">
                      <a16:creationId xmlns:a16="http://schemas.microsoft.com/office/drawing/2014/main" id="{D4FD13B8-BD87-4411-A016-0C9F69B0AB6B}"/>
                    </a:ext>
                  </a:extLst>
                </p:cNvPr>
                <p:cNvSpPr/>
                <p:nvPr/>
              </p:nvSpPr>
              <p:spPr>
                <a:xfrm>
                  <a:off x="5782152" y="3793390"/>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1" name="Rectangle 150">
                  <a:extLst>
                    <a:ext uri="{FF2B5EF4-FFF2-40B4-BE49-F238E27FC236}">
                      <a16:creationId xmlns:a16="http://schemas.microsoft.com/office/drawing/2014/main" id="{7D459C1B-A662-4329-84FB-DFC156C0A450}"/>
                    </a:ext>
                  </a:extLst>
                </p:cNvPr>
                <p:cNvSpPr/>
                <p:nvPr/>
              </p:nvSpPr>
              <p:spPr>
                <a:xfrm>
                  <a:off x="6509322" y="3793390"/>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grpSp>
            <p:nvGrpSpPr>
              <p:cNvPr id="133" name="Group 132">
                <a:extLst>
                  <a:ext uri="{FF2B5EF4-FFF2-40B4-BE49-F238E27FC236}">
                    <a16:creationId xmlns:a16="http://schemas.microsoft.com/office/drawing/2014/main" id="{F4ECE3F9-CA89-4329-A3D0-DB872309A70C}"/>
                  </a:ext>
                </a:extLst>
              </p:cNvPr>
              <p:cNvGrpSpPr/>
              <p:nvPr/>
            </p:nvGrpSpPr>
            <p:grpSpPr>
              <a:xfrm>
                <a:off x="5054982" y="4058199"/>
                <a:ext cx="2714910" cy="240545"/>
                <a:chOff x="5054982" y="3789952"/>
                <a:chExt cx="2714910" cy="240545"/>
              </a:xfrm>
            </p:grpSpPr>
            <p:sp>
              <p:nvSpPr>
                <p:cNvPr id="144" name="Rectangle 143">
                  <a:extLst>
                    <a:ext uri="{FF2B5EF4-FFF2-40B4-BE49-F238E27FC236}">
                      <a16:creationId xmlns:a16="http://schemas.microsoft.com/office/drawing/2014/main" id="{49673AAE-90E2-4B04-97D1-AC99F947D9F6}"/>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5" name="Rectangle 144">
                  <a:extLst>
                    <a:ext uri="{FF2B5EF4-FFF2-40B4-BE49-F238E27FC236}">
                      <a16:creationId xmlns:a16="http://schemas.microsoft.com/office/drawing/2014/main" id="{D56BED42-8A76-4CC7-82DF-3BC5A40379CF}"/>
                    </a:ext>
                  </a:extLst>
                </p:cNvPr>
                <p:cNvSpPr/>
                <p:nvPr/>
              </p:nvSpPr>
              <p:spPr>
                <a:xfrm>
                  <a:off x="7236492" y="3794516"/>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46" name="Rectangle 145">
                  <a:extLst>
                    <a:ext uri="{FF2B5EF4-FFF2-40B4-BE49-F238E27FC236}">
                      <a16:creationId xmlns:a16="http://schemas.microsoft.com/office/drawing/2014/main" id="{366A7897-16BD-4E3C-887C-FCAADF704662}"/>
                    </a:ext>
                  </a:extLst>
                </p:cNvPr>
                <p:cNvSpPr/>
                <p:nvPr/>
              </p:nvSpPr>
              <p:spPr>
                <a:xfrm>
                  <a:off x="5782152" y="3793390"/>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47" name="Rectangle 146">
                  <a:extLst>
                    <a:ext uri="{FF2B5EF4-FFF2-40B4-BE49-F238E27FC236}">
                      <a16:creationId xmlns:a16="http://schemas.microsoft.com/office/drawing/2014/main" id="{BBF889F0-44F8-492B-ABED-BB6031DF9CE1}"/>
                    </a:ext>
                  </a:extLst>
                </p:cNvPr>
                <p:cNvSpPr/>
                <p:nvPr/>
              </p:nvSpPr>
              <p:spPr>
                <a:xfrm>
                  <a:off x="6509322" y="3793390"/>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grpSp>
            <p:nvGrpSpPr>
              <p:cNvPr id="134" name="Group 133">
                <a:extLst>
                  <a:ext uri="{FF2B5EF4-FFF2-40B4-BE49-F238E27FC236}">
                    <a16:creationId xmlns:a16="http://schemas.microsoft.com/office/drawing/2014/main" id="{81C2FDE6-5AA2-49E6-9601-72CE23306275}"/>
                  </a:ext>
                </a:extLst>
              </p:cNvPr>
              <p:cNvGrpSpPr/>
              <p:nvPr/>
            </p:nvGrpSpPr>
            <p:grpSpPr>
              <a:xfrm>
                <a:off x="5054982" y="4322824"/>
                <a:ext cx="2714910" cy="240545"/>
                <a:chOff x="5054982" y="3789952"/>
                <a:chExt cx="2714910" cy="240545"/>
              </a:xfrm>
            </p:grpSpPr>
            <p:sp>
              <p:nvSpPr>
                <p:cNvPr id="140" name="Rectangle 139">
                  <a:extLst>
                    <a:ext uri="{FF2B5EF4-FFF2-40B4-BE49-F238E27FC236}">
                      <a16:creationId xmlns:a16="http://schemas.microsoft.com/office/drawing/2014/main" id="{6A1BE589-5875-4CFA-B3E0-9AFAC2D29887}"/>
                    </a:ext>
                  </a:extLst>
                </p:cNvPr>
                <p:cNvSpPr/>
                <p:nvPr/>
              </p:nvSpPr>
              <p:spPr>
                <a:xfrm>
                  <a:off x="5054982" y="3789952"/>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41" name="Rectangle 140">
                  <a:extLst>
                    <a:ext uri="{FF2B5EF4-FFF2-40B4-BE49-F238E27FC236}">
                      <a16:creationId xmlns:a16="http://schemas.microsoft.com/office/drawing/2014/main" id="{E344C1CB-FC61-4027-ABE0-AC99A55CD8C5}"/>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142" name="Rectangle 141">
                  <a:extLst>
                    <a:ext uri="{FF2B5EF4-FFF2-40B4-BE49-F238E27FC236}">
                      <a16:creationId xmlns:a16="http://schemas.microsoft.com/office/drawing/2014/main" id="{DC5E02BA-461C-4072-B043-419EA9D263CF}"/>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43" name="Rectangle 142">
                  <a:extLst>
                    <a:ext uri="{FF2B5EF4-FFF2-40B4-BE49-F238E27FC236}">
                      <a16:creationId xmlns:a16="http://schemas.microsoft.com/office/drawing/2014/main" id="{4D7B8C62-4F8B-42CF-8BCE-973F1E786E3C}"/>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135" name="Group 134">
                <a:extLst>
                  <a:ext uri="{FF2B5EF4-FFF2-40B4-BE49-F238E27FC236}">
                    <a16:creationId xmlns:a16="http://schemas.microsoft.com/office/drawing/2014/main" id="{443F1778-F425-4B57-BE50-ACD7636F3FDA}"/>
                  </a:ext>
                </a:extLst>
              </p:cNvPr>
              <p:cNvGrpSpPr/>
              <p:nvPr/>
            </p:nvGrpSpPr>
            <p:grpSpPr>
              <a:xfrm>
                <a:off x="5054982" y="4588095"/>
                <a:ext cx="2714910" cy="240545"/>
                <a:chOff x="5054982" y="3789952"/>
                <a:chExt cx="2714910" cy="240545"/>
              </a:xfrm>
            </p:grpSpPr>
            <p:sp>
              <p:nvSpPr>
                <p:cNvPr id="136" name="Rectangle 135">
                  <a:extLst>
                    <a:ext uri="{FF2B5EF4-FFF2-40B4-BE49-F238E27FC236}">
                      <a16:creationId xmlns:a16="http://schemas.microsoft.com/office/drawing/2014/main" id="{0E3D757A-25BF-4366-A12E-96B707609803}"/>
                    </a:ext>
                  </a:extLst>
                </p:cNvPr>
                <p:cNvSpPr/>
                <p:nvPr/>
              </p:nvSpPr>
              <p:spPr>
                <a:xfrm>
                  <a:off x="5054982" y="3789952"/>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
              <p:nvSpPr>
                <p:cNvPr id="137" name="Rectangle 136">
                  <a:extLst>
                    <a:ext uri="{FF2B5EF4-FFF2-40B4-BE49-F238E27FC236}">
                      <a16:creationId xmlns:a16="http://schemas.microsoft.com/office/drawing/2014/main" id="{35FBDC70-E286-48E1-A3BA-6D69BA550E07}"/>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sp>
              <p:nvSpPr>
                <p:cNvPr id="138" name="Rectangle 137">
                  <a:extLst>
                    <a:ext uri="{FF2B5EF4-FFF2-40B4-BE49-F238E27FC236}">
                      <a16:creationId xmlns:a16="http://schemas.microsoft.com/office/drawing/2014/main" id="{4A1071EA-4AC4-4F2E-ABEC-FCDD567DE7C1}"/>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139" name="Rectangle 138">
                  <a:extLst>
                    <a:ext uri="{FF2B5EF4-FFF2-40B4-BE49-F238E27FC236}">
                      <a16:creationId xmlns:a16="http://schemas.microsoft.com/office/drawing/2014/main" id="{5C74430D-B9CF-448D-9296-15AB6ED3E7FA}"/>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p>
              </p:txBody>
            </p:sp>
          </p:grpSp>
        </p:grpSp>
        <p:grpSp>
          <p:nvGrpSpPr>
            <p:cNvPr id="111" name="Group 110">
              <a:extLst>
                <a:ext uri="{FF2B5EF4-FFF2-40B4-BE49-F238E27FC236}">
                  <a16:creationId xmlns:a16="http://schemas.microsoft.com/office/drawing/2014/main" id="{9ABFAC59-EB90-4D93-8408-88A40B50A622}"/>
                </a:ext>
              </a:extLst>
            </p:cNvPr>
            <p:cNvGrpSpPr/>
            <p:nvPr/>
          </p:nvGrpSpPr>
          <p:grpSpPr>
            <a:xfrm>
              <a:off x="5054982" y="4843034"/>
              <a:ext cx="2714910" cy="1038688"/>
              <a:chOff x="5054982" y="3789952"/>
              <a:chExt cx="2714910" cy="1038688"/>
            </a:xfrm>
          </p:grpSpPr>
          <p:grpSp>
            <p:nvGrpSpPr>
              <p:cNvPr id="112" name="Group 111">
                <a:extLst>
                  <a:ext uri="{FF2B5EF4-FFF2-40B4-BE49-F238E27FC236}">
                    <a16:creationId xmlns:a16="http://schemas.microsoft.com/office/drawing/2014/main" id="{39314A5C-0DC8-4D02-BFD9-DA92BDE44603}"/>
                  </a:ext>
                </a:extLst>
              </p:cNvPr>
              <p:cNvGrpSpPr/>
              <p:nvPr/>
            </p:nvGrpSpPr>
            <p:grpSpPr>
              <a:xfrm>
                <a:off x="5054982" y="3789952"/>
                <a:ext cx="2714910" cy="240545"/>
                <a:chOff x="5054982" y="3789952"/>
                <a:chExt cx="2714910" cy="240545"/>
              </a:xfrm>
            </p:grpSpPr>
            <p:sp>
              <p:nvSpPr>
                <p:cNvPr id="128" name="Rectangle 127">
                  <a:extLst>
                    <a:ext uri="{FF2B5EF4-FFF2-40B4-BE49-F238E27FC236}">
                      <a16:creationId xmlns:a16="http://schemas.microsoft.com/office/drawing/2014/main" id="{B7478ADA-D868-4DB4-B860-E03F030FB328}"/>
                    </a:ext>
                  </a:extLst>
                </p:cNvPr>
                <p:cNvSpPr/>
                <p:nvPr/>
              </p:nvSpPr>
              <p:spPr>
                <a:xfrm>
                  <a:off x="5054982" y="3789952"/>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a:t>
                  </a:r>
                </a:p>
              </p:txBody>
            </p:sp>
            <p:sp>
              <p:nvSpPr>
                <p:cNvPr id="129" name="Rectangle 128">
                  <a:extLst>
                    <a:ext uri="{FF2B5EF4-FFF2-40B4-BE49-F238E27FC236}">
                      <a16:creationId xmlns:a16="http://schemas.microsoft.com/office/drawing/2014/main" id="{C3EAB67A-1ACC-492B-8773-41595148A2AD}"/>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a:t>
                  </a:r>
                </a:p>
              </p:txBody>
            </p:sp>
            <p:sp>
              <p:nvSpPr>
                <p:cNvPr id="130" name="Rectangle 129">
                  <a:extLst>
                    <a:ext uri="{FF2B5EF4-FFF2-40B4-BE49-F238E27FC236}">
                      <a16:creationId xmlns:a16="http://schemas.microsoft.com/office/drawing/2014/main" id="{46CCDB0D-04AA-4466-9B81-C5492ACA1047}"/>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17</a:t>
                  </a:r>
                </a:p>
              </p:txBody>
            </p:sp>
            <p:sp>
              <p:nvSpPr>
                <p:cNvPr id="131" name="Rectangle 130">
                  <a:extLst>
                    <a:ext uri="{FF2B5EF4-FFF2-40B4-BE49-F238E27FC236}">
                      <a16:creationId xmlns:a16="http://schemas.microsoft.com/office/drawing/2014/main" id="{CD812A72-A260-4C11-BB97-7AF6CD29CDFC}"/>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grpSp>
          <p:grpSp>
            <p:nvGrpSpPr>
              <p:cNvPr id="113" name="Group 112">
                <a:extLst>
                  <a:ext uri="{FF2B5EF4-FFF2-40B4-BE49-F238E27FC236}">
                    <a16:creationId xmlns:a16="http://schemas.microsoft.com/office/drawing/2014/main" id="{A1B361C5-C1AC-4F41-A82A-2AD09C883F8F}"/>
                  </a:ext>
                </a:extLst>
              </p:cNvPr>
              <p:cNvGrpSpPr/>
              <p:nvPr/>
            </p:nvGrpSpPr>
            <p:grpSpPr>
              <a:xfrm>
                <a:off x="5054982" y="4058199"/>
                <a:ext cx="2714910" cy="240545"/>
                <a:chOff x="5054982" y="3789952"/>
                <a:chExt cx="2714910" cy="240545"/>
              </a:xfrm>
            </p:grpSpPr>
            <p:sp>
              <p:nvSpPr>
                <p:cNvPr id="124" name="Rectangle 123">
                  <a:extLst>
                    <a:ext uri="{FF2B5EF4-FFF2-40B4-BE49-F238E27FC236}">
                      <a16:creationId xmlns:a16="http://schemas.microsoft.com/office/drawing/2014/main" id="{B70F3E45-1B39-4E7E-AE8C-4D53F88C6C34}"/>
                    </a:ext>
                  </a:extLst>
                </p:cNvPr>
                <p:cNvSpPr/>
                <p:nvPr/>
              </p:nvSpPr>
              <p:spPr>
                <a:xfrm>
                  <a:off x="5054982" y="3789952"/>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125" name="Rectangle 124">
                  <a:extLst>
                    <a:ext uri="{FF2B5EF4-FFF2-40B4-BE49-F238E27FC236}">
                      <a16:creationId xmlns:a16="http://schemas.microsoft.com/office/drawing/2014/main" id="{57DE6C65-1347-4142-A9B2-2F981C96A067}"/>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a:t>
                  </a:r>
                </a:p>
              </p:txBody>
            </p:sp>
            <p:sp>
              <p:nvSpPr>
                <p:cNvPr id="126" name="Rectangle 125">
                  <a:extLst>
                    <a:ext uri="{FF2B5EF4-FFF2-40B4-BE49-F238E27FC236}">
                      <a16:creationId xmlns:a16="http://schemas.microsoft.com/office/drawing/2014/main" id="{BAD11763-CD8D-4AA4-99FE-AE75073E674F}"/>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a:t>
                  </a:r>
                </a:p>
              </p:txBody>
            </p:sp>
            <p:sp>
              <p:nvSpPr>
                <p:cNvPr id="127" name="Rectangle 126">
                  <a:extLst>
                    <a:ext uri="{FF2B5EF4-FFF2-40B4-BE49-F238E27FC236}">
                      <a16:creationId xmlns:a16="http://schemas.microsoft.com/office/drawing/2014/main" id="{151DE912-F657-4AC9-B7B6-C421F538567D}"/>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114" name="Group 113">
                <a:extLst>
                  <a:ext uri="{FF2B5EF4-FFF2-40B4-BE49-F238E27FC236}">
                    <a16:creationId xmlns:a16="http://schemas.microsoft.com/office/drawing/2014/main" id="{781D51CF-E443-4D41-B7D6-3040FE3A1BA3}"/>
                  </a:ext>
                </a:extLst>
              </p:cNvPr>
              <p:cNvGrpSpPr/>
              <p:nvPr/>
            </p:nvGrpSpPr>
            <p:grpSpPr>
              <a:xfrm>
                <a:off x="5054982" y="4322824"/>
                <a:ext cx="2714910" cy="240545"/>
                <a:chOff x="5054982" y="3789952"/>
                <a:chExt cx="2714910" cy="240545"/>
              </a:xfrm>
            </p:grpSpPr>
            <p:sp>
              <p:nvSpPr>
                <p:cNvPr id="120" name="Rectangle 119">
                  <a:extLst>
                    <a:ext uri="{FF2B5EF4-FFF2-40B4-BE49-F238E27FC236}">
                      <a16:creationId xmlns:a16="http://schemas.microsoft.com/office/drawing/2014/main" id="{0F29BE32-2EED-40CC-A5A5-79036B024370}"/>
                    </a:ext>
                  </a:extLst>
                </p:cNvPr>
                <p:cNvSpPr/>
                <p:nvPr/>
              </p:nvSpPr>
              <p:spPr>
                <a:xfrm>
                  <a:off x="5054982" y="3789952"/>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24</a:t>
                  </a:r>
                </a:p>
              </p:txBody>
            </p:sp>
            <p:sp>
              <p:nvSpPr>
                <p:cNvPr id="121" name="Rectangle 120">
                  <a:extLst>
                    <a:ext uri="{FF2B5EF4-FFF2-40B4-BE49-F238E27FC236}">
                      <a16:creationId xmlns:a16="http://schemas.microsoft.com/office/drawing/2014/main" id="{FC5B3396-CE0E-47D3-80B5-C931A6629381}"/>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27</a:t>
                  </a:r>
                </a:p>
              </p:txBody>
            </p:sp>
            <p:sp>
              <p:nvSpPr>
                <p:cNvPr id="122" name="Rectangle 121">
                  <a:extLst>
                    <a:ext uri="{FF2B5EF4-FFF2-40B4-BE49-F238E27FC236}">
                      <a16:creationId xmlns:a16="http://schemas.microsoft.com/office/drawing/2014/main" id="{CD9F0F66-FABC-4DF0-AA19-0B942087BA6D}"/>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123" name="Rectangle 122">
                  <a:extLst>
                    <a:ext uri="{FF2B5EF4-FFF2-40B4-BE49-F238E27FC236}">
                      <a16:creationId xmlns:a16="http://schemas.microsoft.com/office/drawing/2014/main" id="{06546675-650B-45C2-BB9E-2088800CB808}"/>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26</a:t>
                  </a:r>
                </a:p>
              </p:txBody>
            </p:sp>
          </p:grpSp>
          <p:grpSp>
            <p:nvGrpSpPr>
              <p:cNvPr id="115" name="Group 114">
                <a:extLst>
                  <a:ext uri="{FF2B5EF4-FFF2-40B4-BE49-F238E27FC236}">
                    <a16:creationId xmlns:a16="http://schemas.microsoft.com/office/drawing/2014/main" id="{A54B9495-D5EB-499D-A046-5A8E6A7D213C}"/>
                  </a:ext>
                </a:extLst>
              </p:cNvPr>
              <p:cNvGrpSpPr/>
              <p:nvPr/>
            </p:nvGrpSpPr>
            <p:grpSpPr>
              <a:xfrm>
                <a:off x="5054982" y="4588095"/>
                <a:ext cx="2714910" cy="240545"/>
                <a:chOff x="5054982" y="3789952"/>
                <a:chExt cx="2714910" cy="240545"/>
              </a:xfrm>
            </p:grpSpPr>
            <p:sp>
              <p:nvSpPr>
                <p:cNvPr id="116" name="Rectangle 115">
                  <a:extLst>
                    <a:ext uri="{FF2B5EF4-FFF2-40B4-BE49-F238E27FC236}">
                      <a16:creationId xmlns:a16="http://schemas.microsoft.com/office/drawing/2014/main" id="{D906CAEA-E755-4A9F-B31C-0FC5D1CBF910}"/>
                    </a:ext>
                  </a:extLst>
                </p:cNvPr>
                <p:cNvSpPr/>
                <p:nvPr/>
              </p:nvSpPr>
              <p:spPr>
                <a:xfrm>
                  <a:off x="5054982" y="3789952"/>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28</a:t>
                  </a:r>
                </a:p>
              </p:txBody>
            </p:sp>
            <p:sp>
              <p:nvSpPr>
                <p:cNvPr id="117" name="Rectangle 116">
                  <a:extLst>
                    <a:ext uri="{FF2B5EF4-FFF2-40B4-BE49-F238E27FC236}">
                      <a16:creationId xmlns:a16="http://schemas.microsoft.com/office/drawing/2014/main" id="{B402D884-B64B-4C58-9822-2B1B1E751BFC}"/>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31</a:t>
                  </a:r>
                </a:p>
              </p:txBody>
            </p:sp>
            <p:sp>
              <p:nvSpPr>
                <p:cNvPr id="118" name="Rectangle 117">
                  <a:extLst>
                    <a:ext uri="{FF2B5EF4-FFF2-40B4-BE49-F238E27FC236}">
                      <a16:creationId xmlns:a16="http://schemas.microsoft.com/office/drawing/2014/main" id="{DD5B3329-5697-415E-A19C-7DFFB0DAFFD8}"/>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29</a:t>
                  </a:r>
                </a:p>
              </p:txBody>
            </p:sp>
            <p:sp>
              <p:nvSpPr>
                <p:cNvPr id="119" name="Rectangle 118">
                  <a:extLst>
                    <a:ext uri="{FF2B5EF4-FFF2-40B4-BE49-F238E27FC236}">
                      <a16:creationId xmlns:a16="http://schemas.microsoft.com/office/drawing/2014/main" id="{554F4EC0-CB06-4B68-A500-6B667A4A26D8}"/>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p:txBody>
            </p:sp>
          </p:grpSp>
        </p:grpSp>
      </p:grpSp>
      <p:pic>
        <p:nvPicPr>
          <p:cNvPr id="25" name="Picture 24">
            <a:extLst>
              <a:ext uri="{FF2B5EF4-FFF2-40B4-BE49-F238E27FC236}">
                <a16:creationId xmlns:a16="http://schemas.microsoft.com/office/drawing/2014/main" id="{0C81B5F2-2996-126E-EEC7-49A46BCD8059}"/>
              </a:ext>
            </a:extLst>
          </p:cNvPr>
          <p:cNvPicPr>
            <a:picLocks/>
          </p:cNvPicPr>
          <p:nvPr/>
        </p:nvPicPr>
        <p:blipFill>
          <a:blip r:embed="rId3">
            <a:extLst>
              <a:ext uri="{28A0092B-C50C-407E-A947-70E740481C1C}">
                <a14:useLocalDpi xmlns:a14="http://schemas.microsoft.com/office/drawing/2010/main" val="0"/>
              </a:ext>
            </a:extLst>
          </a:blip>
          <a:srcRect/>
          <a:stretch/>
        </p:blipFill>
        <p:spPr>
          <a:xfrm>
            <a:off x="685799" y="960120"/>
            <a:ext cx="3099816" cy="3346704"/>
          </a:xfrm>
          <a:prstGeom prst="rect">
            <a:avLst/>
          </a:prstGeom>
          <a:effectLst>
            <a:outerShdw blurRad="50800" dist="38100" dir="13500000" algn="br" rotWithShape="0">
              <a:prstClr val="black">
                <a:alpha val="40000"/>
              </a:prstClr>
            </a:outerShdw>
          </a:effectLst>
        </p:spPr>
      </p:pic>
      <p:graphicFrame>
        <p:nvGraphicFramePr>
          <p:cNvPr id="27" name="Chart 26">
            <a:extLst>
              <a:ext uri="{FF2B5EF4-FFF2-40B4-BE49-F238E27FC236}">
                <a16:creationId xmlns:a16="http://schemas.microsoft.com/office/drawing/2014/main" id="{38A6C6AC-3D59-4503-BCC3-CC6A0EC09253}"/>
              </a:ext>
            </a:extLst>
          </p:cNvPr>
          <p:cNvGraphicFramePr>
            <a:graphicFrameLocks noChangeAspect="1"/>
          </p:cNvGraphicFramePr>
          <p:nvPr>
            <p:extLst>
              <p:ext uri="{D42A27DB-BD31-4B8C-83A1-F6EECF244321}">
                <p14:modId xmlns:p14="http://schemas.microsoft.com/office/powerpoint/2010/main" val="425468252"/>
              </p:ext>
            </p:extLst>
          </p:nvPr>
        </p:nvGraphicFramePr>
        <p:xfrm>
          <a:off x="4403251" y="901203"/>
          <a:ext cx="6798148" cy="2516781"/>
        </p:xfrm>
        <a:graphic>
          <a:graphicData uri="http://schemas.openxmlformats.org/drawingml/2006/chart">
            <c:chart xmlns:c="http://schemas.openxmlformats.org/drawingml/2006/chart" xmlns:r="http://schemas.openxmlformats.org/officeDocument/2006/relationships" r:id="rId4"/>
          </a:graphicData>
        </a:graphic>
      </p:graphicFrame>
      <p:cxnSp>
        <p:nvCxnSpPr>
          <p:cNvPr id="33" name="Straight Arrow Connector 32">
            <a:extLst>
              <a:ext uri="{FF2B5EF4-FFF2-40B4-BE49-F238E27FC236}">
                <a16:creationId xmlns:a16="http://schemas.microsoft.com/office/drawing/2014/main" id="{1A9F8179-B64F-C9AD-91DA-0CA5613C78AC}"/>
              </a:ext>
            </a:extLst>
          </p:cNvPr>
          <p:cNvCxnSpPr>
            <a:cxnSpLocks/>
          </p:cNvCxnSpPr>
          <p:nvPr/>
        </p:nvCxnSpPr>
        <p:spPr>
          <a:xfrm>
            <a:off x="680290" y="6177600"/>
            <a:ext cx="3105324"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C411A2BC-5E06-0534-EEAE-398B8FB8A8D6}"/>
              </a:ext>
            </a:extLst>
          </p:cNvPr>
          <p:cNvSpPr/>
          <p:nvPr/>
        </p:nvSpPr>
        <p:spPr>
          <a:xfrm>
            <a:off x="1658140" y="6017648"/>
            <a:ext cx="1130400" cy="324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Sub-Cores</a:t>
            </a:r>
          </a:p>
        </p:txBody>
      </p:sp>
      <p:cxnSp>
        <p:nvCxnSpPr>
          <p:cNvPr id="37" name="Straight Arrow Connector 36">
            <a:extLst>
              <a:ext uri="{FF2B5EF4-FFF2-40B4-BE49-F238E27FC236}">
                <a16:creationId xmlns:a16="http://schemas.microsoft.com/office/drawing/2014/main" id="{819DE474-0C8C-FB1F-EFC7-E5004C4E3167}"/>
              </a:ext>
            </a:extLst>
          </p:cNvPr>
          <p:cNvCxnSpPr>
            <a:cxnSpLocks/>
          </p:cNvCxnSpPr>
          <p:nvPr/>
        </p:nvCxnSpPr>
        <p:spPr>
          <a:xfrm>
            <a:off x="4382098" y="6173653"/>
            <a:ext cx="3105324"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35C5BB40-67D7-7132-1178-8A22C30405AE}"/>
              </a:ext>
            </a:extLst>
          </p:cNvPr>
          <p:cNvSpPr/>
          <p:nvPr/>
        </p:nvSpPr>
        <p:spPr>
          <a:xfrm>
            <a:off x="5394346" y="6019349"/>
            <a:ext cx="1130400" cy="324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Sub-Cores</a:t>
            </a:r>
          </a:p>
        </p:txBody>
      </p:sp>
      <p:cxnSp>
        <p:nvCxnSpPr>
          <p:cNvPr id="39" name="Straight Arrow Connector 38">
            <a:extLst>
              <a:ext uri="{FF2B5EF4-FFF2-40B4-BE49-F238E27FC236}">
                <a16:creationId xmlns:a16="http://schemas.microsoft.com/office/drawing/2014/main" id="{C06C45B8-6623-F376-4298-FD090E8951A1}"/>
              </a:ext>
            </a:extLst>
          </p:cNvPr>
          <p:cNvCxnSpPr>
            <a:cxnSpLocks/>
          </p:cNvCxnSpPr>
          <p:nvPr/>
        </p:nvCxnSpPr>
        <p:spPr>
          <a:xfrm>
            <a:off x="8096074" y="6177600"/>
            <a:ext cx="3105324"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40" name="Rectangle 39">
            <a:extLst>
              <a:ext uri="{FF2B5EF4-FFF2-40B4-BE49-F238E27FC236}">
                <a16:creationId xmlns:a16="http://schemas.microsoft.com/office/drawing/2014/main" id="{FA7DFF36-FDAC-0F87-B7ED-7B08567A52D9}"/>
              </a:ext>
            </a:extLst>
          </p:cNvPr>
          <p:cNvSpPr/>
          <p:nvPr/>
        </p:nvSpPr>
        <p:spPr>
          <a:xfrm>
            <a:off x="9086093" y="6017648"/>
            <a:ext cx="1130400" cy="3241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Sub-Cores</a:t>
            </a:r>
          </a:p>
        </p:txBody>
      </p:sp>
    </p:spTree>
    <p:extLst>
      <p:ext uri="{BB962C8B-B14F-4D97-AF65-F5344CB8AC3E}">
        <p14:creationId xmlns:p14="http://schemas.microsoft.com/office/powerpoint/2010/main" val="2093458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17B4B-F781-A299-3225-318370A4CD10}"/>
              </a:ext>
            </a:extLst>
          </p:cNvPr>
          <p:cNvSpPr>
            <a:spLocks noGrp="1"/>
          </p:cNvSpPr>
          <p:nvPr>
            <p:ph type="title"/>
          </p:nvPr>
        </p:nvSpPr>
        <p:spPr/>
        <p:txBody>
          <a:bodyPr/>
          <a:lstStyle/>
          <a:p>
            <a:r>
              <a:rPr lang="en-US" dirty="0"/>
              <a:t>Warp Imbalance in Real Applications</a:t>
            </a:r>
          </a:p>
        </p:txBody>
      </p:sp>
      <p:sp>
        <p:nvSpPr>
          <p:cNvPr id="4" name="Slide Number Placeholder 3">
            <a:extLst>
              <a:ext uri="{FF2B5EF4-FFF2-40B4-BE49-F238E27FC236}">
                <a16:creationId xmlns:a16="http://schemas.microsoft.com/office/drawing/2014/main" id="{A9893BDF-8045-F2AD-4B22-2416F2148A05}"/>
              </a:ext>
            </a:extLst>
          </p:cNvPr>
          <p:cNvSpPr>
            <a:spLocks noGrp="1"/>
          </p:cNvSpPr>
          <p:nvPr>
            <p:ph type="sldNum" sz="quarter" idx="12"/>
          </p:nvPr>
        </p:nvSpPr>
        <p:spPr/>
        <p:txBody>
          <a:bodyPr/>
          <a:lstStyle/>
          <a:p>
            <a:pPr>
              <a:defRPr/>
            </a:pPr>
            <a:fld id="{6C6B5308-6B54-4E5B-8185-C4F567049C3B}" type="slidenum">
              <a:rPr lang="en-US" smtClean="0"/>
              <a:pPr>
                <a:defRPr/>
              </a:pPr>
              <a:t>33</a:t>
            </a:fld>
            <a:endParaRPr lang="en-US" dirty="0"/>
          </a:p>
        </p:txBody>
      </p:sp>
      <p:grpSp>
        <p:nvGrpSpPr>
          <p:cNvPr id="5" name="Group 4">
            <a:extLst>
              <a:ext uri="{FF2B5EF4-FFF2-40B4-BE49-F238E27FC236}">
                <a16:creationId xmlns:a16="http://schemas.microsoft.com/office/drawing/2014/main" id="{9D134C0E-CAA8-7848-6CF3-3A2B16D99EEB}"/>
              </a:ext>
            </a:extLst>
          </p:cNvPr>
          <p:cNvGrpSpPr/>
          <p:nvPr/>
        </p:nvGrpSpPr>
        <p:grpSpPr>
          <a:xfrm>
            <a:off x="609600" y="1143000"/>
            <a:ext cx="2852928" cy="2990088"/>
            <a:chOff x="3733800" y="2429068"/>
            <a:chExt cx="4305300" cy="2828732"/>
          </a:xfrm>
        </p:grpSpPr>
        <p:grpSp>
          <p:nvGrpSpPr>
            <p:cNvPr id="6" name="Group 5">
              <a:extLst>
                <a:ext uri="{FF2B5EF4-FFF2-40B4-BE49-F238E27FC236}">
                  <a16:creationId xmlns:a16="http://schemas.microsoft.com/office/drawing/2014/main" id="{71579356-0A37-5DAD-04BD-1DDDFDC3A7EF}"/>
                </a:ext>
              </a:extLst>
            </p:cNvPr>
            <p:cNvGrpSpPr/>
            <p:nvPr/>
          </p:nvGrpSpPr>
          <p:grpSpPr>
            <a:xfrm>
              <a:off x="3733800" y="2897980"/>
              <a:ext cx="990600" cy="1445420"/>
              <a:chOff x="3733800" y="2897980"/>
              <a:chExt cx="990600" cy="1445420"/>
            </a:xfrm>
          </p:grpSpPr>
          <p:sp>
            <p:nvSpPr>
              <p:cNvPr id="30" name="Rectangle 29">
                <a:extLst>
                  <a:ext uri="{FF2B5EF4-FFF2-40B4-BE49-F238E27FC236}">
                    <a16:creationId xmlns:a16="http://schemas.microsoft.com/office/drawing/2014/main" id="{07A180BD-7C85-5E3D-75C3-B65C38670034}"/>
                  </a:ext>
                </a:extLst>
              </p:cNvPr>
              <p:cNvSpPr/>
              <p:nvPr/>
            </p:nvSpPr>
            <p:spPr>
              <a:xfrm>
                <a:off x="3733800" y="2897980"/>
                <a:ext cx="990600" cy="1445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18ADD128-66B4-3A3E-8FBD-4DC2254EFBDA}"/>
                  </a:ext>
                </a:extLst>
              </p:cNvPr>
              <p:cNvSpPr/>
              <p:nvPr/>
            </p:nvSpPr>
            <p:spPr>
              <a:xfrm>
                <a:off x="3848100" y="2930529"/>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0AC60ED3-6CB4-8F14-3FF1-C658B0D0679F}"/>
                  </a:ext>
                </a:extLst>
              </p:cNvPr>
              <p:cNvSpPr/>
              <p:nvPr/>
            </p:nvSpPr>
            <p:spPr>
              <a:xfrm>
                <a:off x="3848100" y="3289749"/>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0A296755-F7FD-92A8-B602-AB9938514F16}"/>
                  </a:ext>
                </a:extLst>
              </p:cNvPr>
              <p:cNvSpPr/>
              <p:nvPr/>
            </p:nvSpPr>
            <p:spPr>
              <a:xfrm>
                <a:off x="3848100" y="3648970"/>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EFA20536-206B-C18A-6BF0-4128059C89B1}"/>
                  </a:ext>
                </a:extLst>
              </p:cNvPr>
              <p:cNvSpPr/>
              <p:nvPr/>
            </p:nvSpPr>
            <p:spPr>
              <a:xfrm>
                <a:off x="3848100" y="3988716"/>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9958A519-A2F9-77FB-8F41-7F79680A0ACA}"/>
                </a:ext>
              </a:extLst>
            </p:cNvPr>
            <p:cNvGrpSpPr/>
            <p:nvPr/>
          </p:nvGrpSpPr>
          <p:grpSpPr>
            <a:xfrm>
              <a:off x="4838700" y="2897980"/>
              <a:ext cx="990600" cy="1445420"/>
              <a:chOff x="4838700" y="2897980"/>
              <a:chExt cx="990600" cy="1445420"/>
            </a:xfrm>
          </p:grpSpPr>
          <p:sp>
            <p:nvSpPr>
              <p:cNvPr id="25" name="Rectangle 24">
                <a:extLst>
                  <a:ext uri="{FF2B5EF4-FFF2-40B4-BE49-F238E27FC236}">
                    <a16:creationId xmlns:a16="http://schemas.microsoft.com/office/drawing/2014/main" id="{1528AC7F-C829-A383-D0A2-97CED5CAA525}"/>
                  </a:ext>
                </a:extLst>
              </p:cNvPr>
              <p:cNvSpPr/>
              <p:nvPr/>
            </p:nvSpPr>
            <p:spPr>
              <a:xfrm>
                <a:off x="4838700" y="2897980"/>
                <a:ext cx="990600" cy="1445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8629C372-7CBB-173A-F17E-4437313647A8}"/>
                  </a:ext>
                </a:extLst>
              </p:cNvPr>
              <p:cNvSpPr/>
              <p:nvPr/>
            </p:nvSpPr>
            <p:spPr>
              <a:xfrm>
                <a:off x="4953000" y="2930529"/>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A9795458-4C67-A303-58C7-DACA6C101E57}"/>
                  </a:ext>
                </a:extLst>
              </p:cNvPr>
              <p:cNvSpPr/>
              <p:nvPr/>
            </p:nvSpPr>
            <p:spPr>
              <a:xfrm>
                <a:off x="4953000" y="3289749"/>
                <a:ext cx="762000" cy="304800"/>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row: Right 27">
                <a:extLst>
                  <a:ext uri="{FF2B5EF4-FFF2-40B4-BE49-F238E27FC236}">
                    <a16:creationId xmlns:a16="http://schemas.microsoft.com/office/drawing/2014/main" id="{161A1180-9759-E4DD-64EA-F1A8C1D76AB5}"/>
                  </a:ext>
                </a:extLst>
              </p:cNvPr>
              <p:cNvSpPr/>
              <p:nvPr/>
            </p:nvSpPr>
            <p:spPr>
              <a:xfrm>
                <a:off x="4953000" y="3648970"/>
                <a:ext cx="762000" cy="304800"/>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043D37F3-E718-86B8-D088-5CFF37E8D3E6}"/>
                  </a:ext>
                </a:extLst>
              </p:cNvPr>
              <p:cNvSpPr/>
              <p:nvPr/>
            </p:nvSpPr>
            <p:spPr>
              <a:xfrm>
                <a:off x="4953000" y="3988716"/>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116E4DE8-840E-24B6-DF07-350FD23078B0}"/>
                </a:ext>
              </a:extLst>
            </p:cNvPr>
            <p:cNvGrpSpPr/>
            <p:nvPr/>
          </p:nvGrpSpPr>
          <p:grpSpPr>
            <a:xfrm>
              <a:off x="5943600" y="2897980"/>
              <a:ext cx="990600" cy="1445420"/>
              <a:chOff x="5943600" y="2871839"/>
              <a:chExt cx="990600" cy="1445420"/>
            </a:xfrm>
          </p:grpSpPr>
          <p:sp>
            <p:nvSpPr>
              <p:cNvPr id="20" name="Rectangle 19">
                <a:extLst>
                  <a:ext uri="{FF2B5EF4-FFF2-40B4-BE49-F238E27FC236}">
                    <a16:creationId xmlns:a16="http://schemas.microsoft.com/office/drawing/2014/main" id="{EA234B7C-A685-C51E-53A0-3E0F9CDFB8B5}"/>
                  </a:ext>
                </a:extLst>
              </p:cNvPr>
              <p:cNvSpPr/>
              <p:nvPr/>
            </p:nvSpPr>
            <p:spPr>
              <a:xfrm>
                <a:off x="5943600" y="2871839"/>
                <a:ext cx="990600" cy="1445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B542552A-FD96-4C3B-8D68-348C48E89C76}"/>
                  </a:ext>
                </a:extLst>
              </p:cNvPr>
              <p:cNvSpPr/>
              <p:nvPr/>
            </p:nvSpPr>
            <p:spPr>
              <a:xfrm>
                <a:off x="6057900" y="2904388"/>
                <a:ext cx="762000" cy="304800"/>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2AC47DD5-90C2-E345-D9E7-1E33075AFA57}"/>
                  </a:ext>
                </a:extLst>
              </p:cNvPr>
              <p:cNvSpPr/>
              <p:nvPr/>
            </p:nvSpPr>
            <p:spPr>
              <a:xfrm>
                <a:off x="6057900" y="3263608"/>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7230C86A-FEF9-6F73-AB49-0C2429299C90}"/>
                  </a:ext>
                </a:extLst>
              </p:cNvPr>
              <p:cNvSpPr/>
              <p:nvPr/>
            </p:nvSpPr>
            <p:spPr>
              <a:xfrm>
                <a:off x="6057900" y="3622829"/>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F469C47-1AE0-0640-B9C6-DD3D0BC6AF7B}"/>
                  </a:ext>
                </a:extLst>
              </p:cNvPr>
              <p:cNvSpPr/>
              <p:nvPr/>
            </p:nvSpPr>
            <p:spPr>
              <a:xfrm>
                <a:off x="6057900" y="3962575"/>
                <a:ext cx="762000" cy="304800"/>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84EF6346-8218-CDBA-C47A-52262DA824FA}"/>
                </a:ext>
              </a:extLst>
            </p:cNvPr>
            <p:cNvGrpSpPr/>
            <p:nvPr/>
          </p:nvGrpSpPr>
          <p:grpSpPr>
            <a:xfrm>
              <a:off x="7048500" y="2897980"/>
              <a:ext cx="990600" cy="1445420"/>
              <a:chOff x="3733800" y="2897980"/>
              <a:chExt cx="990600" cy="1445420"/>
            </a:xfrm>
          </p:grpSpPr>
          <p:sp>
            <p:nvSpPr>
              <p:cNvPr id="15" name="Rectangle 14">
                <a:extLst>
                  <a:ext uri="{FF2B5EF4-FFF2-40B4-BE49-F238E27FC236}">
                    <a16:creationId xmlns:a16="http://schemas.microsoft.com/office/drawing/2014/main" id="{B42976B4-3795-E8C0-B228-595A3A73DD3A}"/>
                  </a:ext>
                </a:extLst>
              </p:cNvPr>
              <p:cNvSpPr/>
              <p:nvPr/>
            </p:nvSpPr>
            <p:spPr>
              <a:xfrm>
                <a:off x="3733800" y="2897980"/>
                <a:ext cx="990600" cy="1445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C9F02EDF-7DC6-8CDF-5225-A9E2AC297D09}"/>
                  </a:ext>
                </a:extLst>
              </p:cNvPr>
              <p:cNvSpPr/>
              <p:nvPr/>
            </p:nvSpPr>
            <p:spPr>
              <a:xfrm>
                <a:off x="3848100" y="2930529"/>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9A037D36-F4A9-EDDB-C06A-57139F9E4697}"/>
                  </a:ext>
                </a:extLst>
              </p:cNvPr>
              <p:cNvSpPr/>
              <p:nvPr/>
            </p:nvSpPr>
            <p:spPr>
              <a:xfrm>
                <a:off x="3848100" y="3289749"/>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1BABC350-7527-040A-F8E8-F0F557EBEE97}"/>
                  </a:ext>
                </a:extLst>
              </p:cNvPr>
              <p:cNvSpPr/>
              <p:nvPr/>
            </p:nvSpPr>
            <p:spPr>
              <a:xfrm>
                <a:off x="3848100" y="3648970"/>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0DE09C22-355D-EBB2-762E-C735E569D32E}"/>
                  </a:ext>
                </a:extLst>
              </p:cNvPr>
              <p:cNvSpPr/>
              <p:nvPr/>
            </p:nvSpPr>
            <p:spPr>
              <a:xfrm>
                <a:off x="3848100" y="3988716"/>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Arrow: Right 9">
              <a:extLst>
                <a:ext uri="{FF2B5EF4-FFF2-40B4-BE49-F238E27FC236}">
                  <a16:creationId xmlns:a16="http://schemas.microsoft.com/office/drawing/2014/main" id="{7FD96C2E-69B4-75C7-63EC-ECC975905B24}"/>
                </a:ext>
              </a:extLst>
            </p:cNvPr>
            <p:cNvSpPr/>
            <p:nvPr/>
          </p:nvSpPr>
          <p:spPr>
            <a:xfrm>
              <a:off x="3733800" y="4572000"/>
              <a:ext cx="4305300" cy="68580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sp>
          <p:nvSpPr>
            <p:cNvPr id="11" name="TextBox 10">
              <a:extLst>
                <a:ext uri="{FF2B5EF4-FFF2-40B4-BE49-F238E27FC236}">
                  <a16:creationId xmlns:a16="http://schemas.microsoft.com/office/drawing/2014/main" id="{BEA7EA5B-3E20-841B-DD46-656A909C5717}"/>
                </a:ext>
              </a:extLst>
            </p:cNvPr>
            <p:cNvSpPr txBox="1"/>
            <p:nvPr/>
          </p:nvSpPr>
          <p:spPr>
            <a:xfrm>
              <a:off x="3829050" y="2433670"/>
              <a:ext cx="800099" cy="51728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effectLst/>
                  <a:uLnTx/>
                  <a:uFillTx/>
                  <a:latin typeface="+mj-lt"/>
                  <a:ea typeface="+mn-ea"/>
                  <a:cs typeface="Courier New" panose="02070309020205020404" pitchFamily="49" charset="0"/>
                </a:rPr>
                <a:t>A</a:t>
              </a:r>
            </a:p>
          </p:txBody>
        </p:sp>
        <p:sp>
          <p:nvSpPr>
            <p:cNvPr id="12" name="TextBox 11">
              <a:extLst>
                <a:ext uri="{FF2B5EF4-FFF2-40B4-BE49-F238E27FC236}">
                  <a16:creationId xmlns:a16="http://schemas.microsoft.com/office/drawing/2014/main" id="{36D3B6B5-45A5-DCBD-1391-595EAFF48F82}"/>
                </a:ext>
              </a:extLst>
            </p:cNvPr>
            <p:cNvSpPr txBox="1"/>
            <p:nvPr/>
          </p:nvSpPr>
          <p:spPr>
            <a:xfrm>
              <a:off x="4933950" y="2429069"/>
              <a:ext cx="800099" cy="51728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effectLst/>
                  <a:uLnTx/>
                  <a:uFillTx/>
                  <a:latin typeface="+mj-lt"/>
                  <a:ea typeface="+mn-ea"/>
                  <a:cs typeface="Courier New" panose="02070309020205020404" pitchFamily="49" charset="0"/>
                </a:rPr>
                <a:t>B</a:t>
              </a:r>
              <a:endParaRPr kumimoji="0" lang="en-US" sz="2400" b="0" i="0" u="none" strike="noStrike" kern="1200" cap="none" spc="0" normalizeH="0" baseline="0" noProof="0" dirty="0">
                <a:ln>
                  <a:noFill/>
                </a:ln>
                <a:effectLst/>
                <a:uLnTx/>
                <a:uFillTx/>
                <a:latin typeface="+mj-lt"/>
                <a:ea typeface="+mn-ea"/>
                <a:cs typeface="Courier New" panose="02070309020205020404" pitchFamily="49" charset="0"/>
              </a:endParaRPr>
            </a:p>
          </p:txBody>
        </p:sp>
        <p:sp>
          <p:nvSpPr>
            <p:cNvPr id="13" name="TextBox 12">
              <a:extLst>
                <a:ext uri="{FF2B5EF4-FFF2-40B4-BE49-F238E27FC236}">
                  <a16:creationId xmlns:a16="http://schemas.microsoft.com/office/drawing/2014/main" id="{CBAFE39F-A0E4-1C3C-1919-8DD95F632494}"/>
                </a:ext>
              </a:extLst>
            </p:cNvPr>
            <p:cNvSpPr txBox="1"/>
            <p:nvPr/>
          </p:nvSpPr>
          <p:spPr>
            <a:xfrm>
              <a:off x="6038850" y="2436804"/>
              <a:ext cx="800099" cy="51728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effectLst/>
                  <a:uLnTx/>
                  <a:uFillTx/>
                  <a:latin typeface="+mj-lt"/>
                  <a:ea typeface="+mn-ea"/>
                  <a:cs typeface="Courier New" panose="02070309020205020404" pitchFamily="49" charset="0"/>
                </a:rPr>
                <a:t>C</a:t>
              </a:r>
            </a:p>
          </p:txBody>
        </p:sp>
        <p:sp>
          <p:nvSpPr>
            <p:cNvPr id="14" name="TextBox 13">
              <a:extLst>
                <a:ext uri="{FF2B5EF4-FFF2-40B4-BE49-F238E27FC236}">
                  <a16:creationId xmlns:a16="http://schemas.microsoft.com/office/drawing/2014/main" id="{329DAF40-D957-FAC2-7D94-0AE183788E5E}"/>
                </a:ext>
              </a:extLst>
            </p:cNvPr>
            <p:cNvSpPr txBox="1"/>
            <p:nvPr/>
          </p:nvSpPr>
          <p:spPr>
            <a:xfrm>
              <a:off x="7147561" y="2429068"/>
              <a:ext cx="800099" cy="51728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effectLst/>
                  <a:uLnTx/>
                  <a:uFillTx/>
                  <a:latin typeface="+mj-lt"/>
                  <a:ea typeface="+mn-ea"/>
                  <a:cs typeface="Courier New" panose="02070309020205020404" pitchFamily="49" charset="0"/>
                </a:rPr>
                <a:t>D</a:t>
              </a:r>
            </a:p>
          </p:txBody>
        </p:sp>
      </p:grpSp>
      <p:sp>
        <p:nvSpPr>
          <p:cNvPr id="35" name="TextBox 34">
            <a:extLst>
              <a:ext uri="{FF2B5EF4-FFF2-40B4-BE49-F238E27FC236}">
                <a16:creationId xmlns:a16="http://schemas.microsoft.com/office/drawing/2014/main" id="{1A5813B4-1114-106E-BFA0-808BABF672FE}"/>
              </a:ext>
            </a:extLst>
          </p:cNvPr>
          <p:cNvSpPr txBox="1"/>
          <p:nvPr/>
        </p:nvSpPr>
        <p:spPr>
          <a:xfrm>
            <a:off x="609600" y="4572000"/>
            <a:ext cx="2852928" cy="830997"/>
          </a:xfrm>
          <a:prstGeom prst="rect">
            <a:avLst/>
          </a:prstGeom>
          <a:noFill/>
        </p:spPr>
        <p:txBody>
          <a:bodyPr wrap="square" rtlCol="0">
            <a:spAutoFit/>
          </a:bodyPr>
          <a:lstStyle/>
          <a:p>
            <a:pPr algn="ctr"/>
            <a:r>
              <a:rPr lang="en-US" sz="2400" b="1" dirty="0"/>
              <a:t>INTRA-warp divergence</a:t>
            </a:r>
          </a:p>
        </p:txBody>
      </p:sp>
    </p:spTree>
    <p:extLst>
      <p:ext uri="{BB962C8B-B14F-4D97-AF65-F5344CB8AC3E}">
        <p14:creationId xmlns:p14="http://schemas.microsoft.com/office/powerpoint/2010/main" val="363344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17B4B-F781-A299-3225-318370A4CD10}"/>
              </a:ext>
            </a:extLst>
          </p:cNvPr>
          <p:cNvSpPr>
            <a:spLocks noGrp="1"/>
          </p:cNvSpPr>
          <p:nvPr>
            <p:ph type="title"/>
          </p:nvPr>
        </p:nvSpPr>
        <p:spPr/>
        <p:txBody>
          <a:bodyPr/>
          <a:lstStyle/>
          <a:p>
            <a:r>
              <a:rPr lang="en-US" dirty="0"/>
              <a:t>Warp Imbalance in Real Applications</a:t>
            </a:r>
          </a:p>
        </p:txBody>
      </p:sp>
      <p:sp>
        <p:nvSpPr>
          <p:cNvPr id="4" name="Slide Number Placeholder 3">
            <a:extLst>
              <a:ext uri="{FF2B5EF4-FFF2-40B4-BE49-F238E27FC236}">
                <a16:creationId xmlns:a16="http://schemas.microsoft.com/office/drawing/2014/main" id="{A9893BDF-8045-F2AD-4B22-2416F2148A05}"/>
              </a:ext>
            </a:extLst>
          </p:cNvPr>
          <p:cNvSpPr>
            <a:spLocks noGrp="1"/>
          </p:cNvSpPr>
          <p:nvPr>
            <p:ph type="sldNum" sz="quarter" idx="12"/>
          </p:nvPr>
        </p:nvSpPr>
        <p:spPr/>
        <p:txBody>
          <a:bodyPr/>
          <a:lstStyle/>
          <a:p>
            <a:pPr>
              <a:defRPr/>
            </a:pPr>
            <a:fld id="{6C6B5308-6B54-4E5B-8185-C4F567049C3B}" type="slidenum">
              <a:rPr lang="en-US" smtClean="0"/>
              <a:pPr>
                <a:defRPr/>
              </a:pPr>
              <a:t>34</a:t>
            </a:fld>
            <a:endParaRPr lang="en-US" dirty="0"/>
          </a:p>
        </p:txBody>
      </p:sp>
      <p:grpSp>
        <p:nvGrpSpPr>
          <p:cNvPr id="5" name="Group 4">
            <a:extLst>
              <a:ext uri="{FF2B5EF4-FFF2-40B4-BE49-F238E27FC236}">
                <a16:creationId xmlns:a16="http://schemas.microsoft.com/office/drawing/2014/main" id="{9D134C0E-CAA8-7848-6CF3-3A2B16D99EEB}"/>
              </a:ext>
            </a:extLst>
          </p:cNvPr>
          <p:cNvGrpSpPr/>
          <p:nvPr/>
        </p:nvGrpSpPr>
        <p:grpSpPr>
          <a:xfrm>
            <a:off x="609600" y="1143000"/>
            <a:ext cx="2852928" cy="2990088"/>
            <a:chOff x="3733800" y="2429068"/>
            <a:chExt cx="4305300" cy="2828732"/>
          </a:xfrm>
        </p:grpSpPr>
        <p:grpSp>
          <p:nvGrpSpPr>
            <p:cNvPr id="6" name="Group 5">
              <a:extLst>
                <a:ext uri="{FF2B5EF4-FFF2-40B4-BE49-F238E27FC236}">
                  <a16:creationId xmlns:a16="http://schemas.microsoft.com/office/drawing/2014/main" id="{71579356-0A37-5DAD-04BD-1DDDFDC3A7EF}"/>
                </a:ext>
              </a:extLst>
            </p:cNvPr>
            <p:cNvGrpSpPr/>
            <p:nvPr/>
          </p:nvGrpSpPr>
          <p:grpSpPr>
            <a:xfrm>
              <a:off x="3733800" y="2897980"/>
              <a:ext cx="990600" cy="1445420"/>
              <a:chOff x="3733800" y="2897980"/>
              <a:chExt cx="990600" cy="1445420"/>
            </a:xfrm>
          </p:grpSpPr>
          <p:sp>
            <p:nvSpPr>
              <p:cNvPr id="30" name="Rectangle 29">
                <a:extLst>
                  <a:ext uri="{FF2B5EF4-FFF2-40B4-BE49-F238E27FC236}">
                    <a16:creationId xmlns:a16="http://schemas.microsoft.com/office/drawing/2014/main" id="{07A180BD-7C85-5E3D-75C3-B65C38670034}"/>
                  </a:ext>
                </a:extLst>
              </p:cNvPr>
              <p:cNvSpPr/>
              <p:nvPr/>
            </p:nvSpPr>
            <p:spPr>
              <a:xfrm>
                <a:off x="3733800" y="2897980"/>
                <a:ext cx="990600" cy="1445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18ADD128-66B4-3A3E-8FBD-4DC2254EFBDA}"/>
                  </a:ext>
                </a:extLst>
              </p:cNvPr>
              <p:cNvSpPr/>
              <p:nvPr/>
            </p:nvSpPr>
            <p:spPr>
              <a:xfrm>
                <a:off x="3848100" y="2930529"/>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0AC60ED3-6CB4-8F14-3FF1-C658B0D0679F}"/>
                  </a:ext>
                </a:extLst>
              </p:cNvPr>
              <p:cNvSpPr/>
              <p:nvPr/>
            </p:nvSpPr>
            <p:spPr>
              <a:xfrm>
                <a:off x="3848100" y="3289749"/>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0A296755-F7FD-92A8-B602-AB9938514F16}"/>
                  </a:ext>
                </a:extLst>
              </p:cNvPr>
              <p:cNvSpPr/>
              <p:nvPr/>
            </p:nvSpPr>
            <p:spPr>
              <a:xfrm>
                <a:off x="3848100" y="3648970"/>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EFA20536-206B-C18A-6BF0-4128059C89B1}"/>
                  </a:ext>
                </a:extLst>
              </p:cNvPr>
              <p:cNvSpPr/>
              <p:nvPr/>
            </p:nvSpPr>
            <p:spPr>
              <a:xfrm>
                <a:off x="3848100" y="3988716"/>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9958A519-A2F9-77FB-8F41-7F79680A0ACA}"/>
                </a:ext>
              </a:extLst>
            </p:cNvPr>
            <p:cNvGrpSpPr/>
            <p:nvPr/>
          </p:nvGrpSpPr>
          <p:grpSpPr>
            <a:xfrm>
              <a:off x="4838700" y="2897980"/>
              <a:ext cx="990600" cy="1445420"/>
              <a:chOff x="4838700" y="2897980"/>
              <a:chExt cx="990600" cy="1445420"/>
            </a:xfrm>
          </p:grpSpPr>
          <p:sp>
            <p:nvSpPr>
              <p:cNvPr id="25" name="Rectangle 24">
                <a:extLst>
                  <a:ext uri="{FF2B5EF4-FFF2-40B4-BE49-F238E27FC236}">
                    <a16:creationId xmlns:a16="http://schemas.microsoft.com/office/drawing/2014/main" id="{1528AC7F-C829-A383-D0A2-97CED5CAA525}"/>
                  </a:ext>
                </a:extLst>
              </p:cNvPr>
              <p:cNvSpPr/>
              <p:nvPr/>
            </p:nvSpPr>
            <p:spPr>
              <a:xfrm>
                <a:off x="4838700" y="2897980"/>
                <a:ext cx="990600" cy="1445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8629C372-7CBB-173A-F17E-4437313647A8}"/>
                  </a:ext>
                </a:extLst>
              </p:cNvPr>
              <p:cNvSpPr/>
              <p:nvPr/>
            </p:nvSpPr>
            <p:spPr>
              <a:xfrm>
                <a:off x="4953000" y="2930529"/>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A9795458-4C67-A303-58C7-DACA6C101E57}"/>
                  </a:ext>
                </a:extLst>
              </p:cNvPr>
              <p:cNvSpPr/>
              <p:nvPr/>
            </p:nvSpPr>
            <p:spPr>
              <a:xfrm>
                <a:off x="4953000" y="3289749"/>
                <a:ext cx="762000" cy="304800"/>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row: Right 27">
                <a:extLst>
                  <a:ext uri="{FF2B5EF4-FFF2-40B4-BE49-F238E27FC236}">
                    <a16:creationId xmlns:a16="http://schemas.microsoft.com/office/drawing/2014/main" id="{161A1180-9759-E4DD-64EA-F1A8C1D76AB5}"/>
                  </a:ext>
                </a:extLst>
              </p:cNvPr>
              <p:cNvSpPr/>
              <p:nvPr/>
            </p:nvSpPr>
            <p:spPr>
              <a:xfrm>
                <a:off x="4953000" y="3648970"/>
                <a:ext cx="762000" cy="304800"/>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043D37F3-E718-86B8-D088-5CFF37E8D3E6}"/>
                  </a:ext>
                </a:extLst>
              </p:cNvPr>
              <p:cNvSpPr/>
              <p:nvPr/>
            </p:nvSpPr>
            <p:spPr>
              <a:xfrm>
                <a:off x="4953000" y="3988716"/>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116E4DE8-840E-24B6-DF07-350FD23078B0}"/>
                </a:ext>
              </a:extLst>
            </p:cNvPr>
            <p:cNvGrpSpPr/>
            <p:nvPr/>
          </p:nvGrpSpPr>
          <p:grpSpPr>
            <a:xfrm>
              <a:off x="5943600" y="2897980"/>
              <a:ext cx="990600" cy="1445420"/>
              <a:chOff x="5943600" y="2871839"/>
              <a:chExt cx="990600" cy="1445420"/>
            </a:xfrm>
          </p:grpSpPr>
          <p:sp>
            <p:nvSpPr>
              <p:cNvPr id="20" name="Rectangle 19">
                <a:extLst>
                  <a:ext uri="{FF2B5EF4-FFF2-40B4-BE49-F238E27FC236}">
                    <a16:creationId xmlns:a16="http://schemas.microsoft.com/office/drawing/2014/main" id="{EA234B7C-A685-C51E-53A0-3E0F9CDFB8B5}"/>
                  </a:ext>
                </a:extLst>
              </p:cNvPr>
              <p:cNvSpPr/>
              <p:nvPr/>
            </p:nvSpPr>
            <p:spPr>
              <a:xfrm>
                <a:off x="5943600" y="2871839"/>
                <a:ext cx="990600" cy="1445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B542552A-FD96-4C3B-8D68-348C48E89C76}"/>
                  </a:ext>
                </a:extLst>
              </p:cNvPr>
              <p:cNvSpPr/>
              <p:nvPr/>
            </p:nvSpPr>
            <p:spPr>
              <a:xfrm>
                <a:off x="6057900" y="2904388"/>
                <a:ext cx="762000" cy="304800"/>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2AC47DD5-90C2-E345-D9E7-1E33075AFA57}"/>
                  </a:ext>
                </a:extLst>
              </p:cNvPr>
              <p:cNvSpPr/>
              <p:nvPr/>
            </p:nvSpPr>
            <p:spPr>
              <a:xfrm>
                <a:off x="6057900" y="3263608"/>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7230C86A-FEF9-6F73-AB49-0C2429299C90}"/>
                  </a:ext>
                </a:extLst>
              </p:cNvPr>
              <p:cNvSpPr/>
              <p:nvPr/>
            </p:nvSpPr>
            <p:spPr>
              <a:xfrm>
                <a:off x="6057900" y="3622829"/>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F469C47-1AE0-0640-B9C6-DD3D0BC6AF7B}"/>
                  </a:ext>
                </a:extLst>
              </p:cNvPr>
              <p:cNvSpPr/>
              <p:nvPr/>
            </p:nvSpPr>
            <p:spPr>
              <a:xfrm>
                <a:off x="6057900" y="3962575"/>
                <a:ext cx="762000" cy="304800"/>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84EF6346-8218-CDBA-C47A-52262DA824FA}"/>
                </a:ext>
              </a:extLst>
            </p:cNvPr>
            <p:cNvGrpSpPr/>
            <p:nvPr/>
          </p:nvGrpSpPr>
          <p:grpSpPr>
            <a:xfrm>
              <a:off x="7048500" y="2897980"/>
              <a:ext cx="990600" cy="1445420"/>
              <a:chOff x="3733800" y="2897980"/>
              <a:chExt cx="990600" cy="1445420"/>
            </a:xfrm>
          </p:grpSpPr>
          <p:sp>
            <p:nvSpPr>
              <p:cNvPr id="15" name="Rectangle 14">
                <a:extLst>
                  <a:ext uri="{FF2B5EF4-FFF2-40B4-BE49-F238E27FC236}">
                    <a16:creationId xmlns:a16="http://schemas.microsoft.com/office/drawing/2014/main" id="{B42976B4-3795-E8C0-B228-595A3A73DD3A}"/>
                  </a:ext>
                </a:extLst>
              </p:cNvPr>
              <p:cNvSpPr/>
              <p:nvPr/>
            </p:nvSpPr>
            <p:spPr>
              <a:xfrm>
                <a:off x="3733800" y="2897980"/>
                <a:ext cx="990600" cy="1445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C9F02EDF-7DC6-8CDF-5225-A9E2AC297D09}"/>
                  </a:ext>
                </a:extLst>
              </p:cNvPr>
              <p:cNvSpPr/>
              <p:nvPr/>
            </p:nvSpPr>
            <p:spPr>
              <a:xfrm>
                <a:off x="3848100" y="2930529"/>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9A037D36-F4A9-EDDB-C06A-57139F9E4697}"/>
                  </a:ext>
                </a:extLst>
              </p:cNvPr>
              <p:cNvSpPr/>
              <p:nvPr/>
            </p:nvSpPr>
            <p:spPr>
              <a:xfrm>
                <a:off x="3848100" y="3289749"/>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1BABC350-7527-040A-F8E8-F0F557EBEE97}"/>
                  </a:ext>
                </a:extLst>
              </p:cNvPr>
              <p:cNvSpPr/>
              <p:nvPr/>
            </p:nvSpPr>
            <p:spPr>
              <a:xfrm>
                <a:off x="3848100" y="3648970"/>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0DE09C22-355D-EBB2-762E-C735E569D32E}"/>
                  </a:ext>
                </a:extLst>
              </p:cNvPr>
              <p:cNvSpPr/>
              <p:nvPr/>
            </p:nvSpPr>
            <p:spPr>
              <a:xfrm>
                <a:off x="3848100" y="3988716"/>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Arrow: Right 9">
              <a:extLst>
                <a:ext uri="{FF2B5EF4-FFF2-40B4-BE49-F238E27FC236}">
                  <a16:creationId xmlns:a16="http://schemas.microsoft.com/office/drawing/2014/main" id="{7FD96C2E-69B4-75C7-63EC-ECC975905B24}"/>
                </a:ext>
              </a:extLst>
            </p:cNvPr>
            <p:cNvSpPr/>
            <p:nvPr/>
          </p:nvSpPr>
          <p:spPr>
            <a:xfrm>
              <a:off x="3733800" y="4572000"/>
              <a:ext cx="4305300" cy="68580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sp>
          <p:nvSpPr>
            <p:cNvPr id="11" name="TextBox 10">
              <a:extLst>
                <a:ext uri="{FF2B5EF4-FFF2-40B4-BE49-F238E27FC236}">
                  <a16:creationId xmlns:a16="http://schemas.microsoft.com/office/drawing/2014/main" id="{BEA7EA5B-3E20-841B-DD46-656A909C5717}"/>
                </a:ext>
              </a:extLst>
            </p:cNvPr>
            <p:cNvSpPr txBox="1"/>
            <p:nvPr/>
          </p:nvSpPr>
          <p:spPr>
            <a:xfrm>
              <a:off x="3829050" y="2433670"/>
              <a:ext cx="800099" cy="51728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effectLst/>
                  <a:uLnTx/>
                  <a:uFillTx/>
                  <a:latin typeface="+mj-lt"/>
                  <a:ea typeface="+mn-ea"/>
                  <a:cs typeface="Courier New" panose="02070309020205020404" pitchFamily="49" charset="0"/>
                </a:rPr>
                <a:t>A</a:t>
              </a:r>
            </a:p>
          </p:txBody>
        </p:sp>
        <p:sp>
          <p:nvSpPr>
            <p:cNvPr id="12" name="TextBox 11">
              <a:extLst>
                <a:ext uri="{FF2B5EF4-FFF2-40B4-BE49-F238E27FC236}">
                  <a16:creationId xmlns:a16="http://schemas.microsoft.com/office/drawing/2014/main" id="{36D3B6B5-45A5-DCBD-1391-595EAFF48F82}"/>
                </a:ext>
              </a:extLst>
            </p:cNvPr>
            <p:cNvSpPr txBox="1"/>
            <p:nvPr/>
          </p:nvSpPr>
          <p:spPr>
            <a:xfrm>
              <a:off x="4933950" y="2429069"/>
              <a:ext cx="800099" cy="51728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effectLst/>
                  <a:uLnTx/>
                  <a:uFillTx/>
                  <a:latin typeface="+mj-lt"/>
                  <a:ea typeface="+mn-ea"/>
                  <a:cs typeface="Courier New" panose="02070309020205020404" pitchFamily="49" charset="0"/>
                </a:rPr>
                <a:t>B</a:t>
              </a:r>
              <a:endParaRPr kumimoji="0" lang="en-US" sz="2400" b="0" i="0" u="none" strike="noStrike" kern="1200" cap="none" spc="0" normalizeH="0" baseline="0" noProof="0" dirty="0">
                <a:ln>
                  <a:noFill/>
                </a:ln>
                <a:effectLst/>
                <a:uLnTx/>
                <a:uFillTx/>
                <a:latin typeface="+mj-lt"/>
                <a:ea typeface="+mn-ea"/>
                <a:cs typeface="Courier New" panose="02070309020205020404" pitchFamily="49" charset="0"/>
              </a:endParaRPr>
            </a:p>
          </p:txBody>
        </p:sp>
        <p:sp>
          <p:nvSpPr>
            <p:cNvPr id="13" name="TextBox 12">
              <a:extLst>
                <a:ext uri="{FF2B5EF4-FFF2-40B4-BE49-F238E27FC236}">
                  <a16:creationId xmlns:a16="http://schemas.microsoft.com/office/drawing/2014/main" id="{CBAFE39F-A0E4-1C3C-1919-8DD95F632494}"/>
                </a:ext>
              </a:extLst>
            </p:cNvPr>
            <p:cNvSpPr txBox="1"/>
            <p:nvPr/>
          </p:nvSpPr>
          <p:spPr>
            <a:xfrm>
              <a:off x="6038850" y="2436804"/>
              <a:ext cx="800099" cy="51728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effectLst/>
                  <a:uLnTx/>
                  <a:uFillTx/>
                  <a:latin typeface="+mj-lt"/>
                  <a:ea typeface="+mn-ea"/>
                  <a:cs typeface="Courier New" panose="02070309020205020404" pitchFamily="49" charset="0"/>
                </a:rPr>
                <a:t>C</a:t>
              </a:r>
            </a:p>
          </p:txBody>
        </p:sp>
        <p:sp>
          <p:nvSpPr>
            <p:cNvPr id="14" name="TextBox 13">
              <a:extLst>
                <a:ext uri="{FF2B5EF4-FFF2-40B4-BE49-F238E27FC236}">
                  <a16:creationId xmlns:a16="http://schemas.microsoft.com/office/drawing/2014/main" id="{329DAF40-D957-FAC2-7D94-0AE183788E5E}"/>
                </a:ext>
              </a:extLst>
            </p:cNvPr>
            <p:cNvSpPr txBox="1"/>
            <p:nvPr/>
          </p:nvSpPr>
          <p:spPr>
            <a:xfrm>
              <a:off x="7147561" y="2429068"/>
              <a:ext cx="800099" cy="51728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effectLst/>
                  <a:uLnTx/>
                  <a:uFillTx/>
                  <a:latin typeface="+mj-lt"/>
                  <a:ea typeface="+mn-ea"/>
                  <a:cs typeface="Courier New" panose="02070309020205020404" pitchFamily="49" charset="0"/>
                </a:rPr>
                <a:t>D</a:t>
              </a:r>
            </a:p>
          </p:txBody>
        </p:sp>
      </p:grpSp>
      <p:sp>
        <p:nvSpPr>
          <p:cNvPr id="35" name="TextBox 34">
            <a:extLst>
              <a:ext uri="{FF2B5EF4-FFF2-40B4-BE49-F238E27FC236}">
                <a16:creationId xmlns:a16="http://schemas.microsoft.com/office/drawing/2014/main" id="{1A5813B4-1114-106E-BFA0-808BABF672FE}"/>
              </a:ext>
            </a:extLst>
          </p:cNvPr>
          <p:cNvSpPr txBox="1"/>
          <p:nvPr/>
        </p:nvSpPr>
        <p:spPr>
          <a:xfrm>
            <a:off x="609600" y="4572000"/>
            <a:ext cx="2852928" cy="830997"/>
          </a:xfrm>
          <a:prstGeom prst="rect">
            <a:avLst/>
          </a:prstGeom>
          <a:noFill/>
        </p:spPr>
        <p:txBody>
          <a:bodyPr wrap="square" rtlCol="0">
            <a:spAutoFit/>
          </a:bodyPr>
          <a:lstStyle/>
          <a:p>
            <a:pPr algn="ctr"/>
            <a:r>
              <a:rPr lang="en-US" sz="2400" b="1" dirty="0"/>
              <a:t>INTRA-warp divergence</a:t>
            </a:r>
          </a:p>
        </p:txBody>
      </p:sp>
      <p:sp>
        <p:nvSpPr>
          <p:cNvPr id="66" name="TextBox 65">
            <a:extLst>
              <a:ext uri="{FF2B5EF4-FFF2-40B4-BE49-F238E27FC236}">
                <a16:creationId xmlns:a16="http://schemas.microsoft.com/office/drawing/2014/main" id="{ED6A7033-7B79-6526-269F-01FA61C5B0E7}"/>
              </a:ext>
            </a:extLst>
          </p:cNvPr>
          <p:cNvSpPr txBox="1"/>
          <p:nvPr/>
        </p:nvSpPr>
        <p:spPr>
          <a:xfrm>
            <a:off x="4634546" y="4572000"/>
            <a:ext cx="2916723" cy="830997"/>
          </a:xfrm>
          <a:prstGeom prst="rect">
            <a:avLst/>
          </a:prstGeom>
          <a:noFill/>
        </p:spPr>
        <p:txBody>
          <a:bodyPr wrap="square" rtlCol="0">
            <a:spAutoFit/>
          </a:bodyPr>
          <a:lstStyle/>
          <a:p>
            <a:pPr algn="ctr"/>
            <a:r>
              <a:rPr lang="en-US" sz="2400" b="1" dirty="0"/>
              <a:t>INTER-warp divergence</a:t>
            </a:r>
          </a:p>
        </p:txBody>
      </p:sp>
      <p:grpSp>
        <p:nvGrpSpPr>
          <p:cNvPr id="3" name="Group 2">
            <a:extLst>
              <a:ext uri="{FF2B5EF4-FFF2-40B4-BE49-F238E27FC236}">
                <a16:creationId xmlns:a16="http://schemas.microsoft.com/office/drawing/2014/main" id="{9C7028E4-728A-5123-D069-8161E071B5B3}"/>
              </a:ext>
            </a:extLst>
          </p:cNvPr>
          <p:cNvGrpSpPr/>
          <p:nvPr/>
        </p:nvGrpSpPr>
        <p:grpSpPr>
          <a:xfrm>
            <a:off x="4634546" y="1143000"/>
            <a:ext cx="2922908" cy="2989215"/>
            <a:chOff x="4344085" y="1376403"/>
            <a:chExt cx="2922908" cy="2989215"/>
          </a:xfrm>
        </p:grpSpPr>
        <p:grpSp>
          <p:nvGrpSpPr>
            <p:cNvPr id="65" name="Group 64">
              <a:extLst>
                <a:ext uri="{FF2B5EF4-FFF2-40B4-BE49-F238E27FC236}">
                  <a16:creationId xmlns:a16="http://schemas.microsoft.com/office/drawing/2014/main" id="{BC3265EB-3925-E315-D545-B5CB0BB44CC0}"/>
                </a:ext>
              </a:extLst>
            </p:cNvPr>
            <p:cNvGrpSpPr/>
            <p:nvPr/>
          </p:nvGrpSpPr>
          <p:grpSpPr>
            <a:xfrm>
              <a:off x="4344085" y="1376403"/>
              <a:ext cx="2916723" cy="2019207"/>
              <a:chOff x="5113240" y="1369836"/>
              <a:chExt cx="2919052" cy="2019207"/>
            </a:xfrm>
          </p:grpSpPr>
          <p:sp>
            <p:nvSpPr>
              <p:cNvPr id="39" name="Rectangle 38">
                <a:extLst>
                  <a:ext uri="{FF2B5EF4-FFF2-40B4-BE49-F238E27FC236}">
                    <a16:creationId xmlns:a16="http://schemas.microsoft.com/office/drawing/2014/main" id="{65DC5CAD-F496-D981-121F-8683C84F1F10}"/>
                  </a:ext>
                </a:extLst>
              </p:cNvPr>
              <p:cNvSpPr/>
              <p:nvPr/>
            </p:nvSpPr>
            <p:spPr>
              <a:xfrm>
                <a:off x="5113240" y="1858250"/>
                <a:ext cx="868952" cy="153079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4" name="Rectangle 43">
                <a:extLst>
                  <a:ext uri="{FF2B5EF4-FFF2-40B4-BE49-F238E27FC236}">
                    <a16:creationId xmlns:a16="http://schemas.microsoft.com/office/drawing/2014/main" id="{037DDE8E-210F-EC75-BD1C-D94DF3B6089F}"/>
                  </a:ext>
                </a:extLst>
              </p:cNvPr>
              <p:cNvSpPr/>
              <p:nvPr/>
            </p:nvSpPr>
            <p:spPr>
              <a:xfrm>
                <a:off x="5273660" y="1892722"/>
                <a:ext cx="533400" cy="29217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W0</a:t>
                </a:r>
              </a:p>
            </p:txBody>
          </p:sp>
          <p:sp>
            <p:nvSpPr>
              <p:cNvPr id="49" name="TextBox 48">
                <a:extLst>
                  <a:ext uri="{FF2B5EF4-FFF2-40B4-BE49-F238E27FC236}">
                    <a16:creationId xmlns:a16="http://schemas.microsoft.com/office/drawing/2014/main" id="{02BD9DFB-BF69-43E3-A503-CA7FB717B28D}"/>
                  </a:ext>
                </a:extLst>
              </p:cNvPr>
              <p:cNvSpPr txBox="1"/>
              <p:nvPr/>
            </p:nvSpPr>
            <p:spPr>
              <a:xfrm>
                <a:off x="5193450" y="1369836"/>
                <a:ext cx="701845" cy="54784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effectLst/>
                    <a:uLnTx/>
                    <a:uFillTx/>
                    <a:latin typeface="+mj-lt"/>
                    <a:cs typeface="Courier New" panose="02070309020205020404" pitchFamily="49" charset="0"/>
                  </a:rPr>
                  <a:t>TB</a:t>
                </a:r>
              </a:p>
            </p:txBody>
          </p:sp>
          <p:sp>
            <p:nvSpPr>
              <p:cNvPr id="50" name="Rectangle 49">
                <a:extLst>
                  <a:ext uri="{FF2B5EF4-FFF2-40B4-BE49-F238E27FC236}">
                    <a16:creationId xmlns:a16="http://schemas.microsoft.com/office/drawing/2014/main" id="{CE258765-B8C1-4349-759A-72ED0A6007BD}"/>
                  </a:ext>
                </a:extLst>
              </p:cNvPr>
              <p:cNvSpPr/>
              <p:nvPr/>
            </p:nvSpPr>
            <p:spPr>
              <a:xfrm>
                <a:off x="5273660" y="2274624"/>
                <a:ext cx="533400" cy="29217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W1</a:t>
                </a:r>
              </a:p>
            </p:txBody>
          </p:sp>
          <p:sp>
            <p:nvSpPr>
              <p:cNvPr id="51" name="Rectangle 50">
                <a:extLst>
                  <a:ext uri="{FF2B5EF4-FFF2-40B4-BE49-F238E27FC236}">
                    <a16:creationId xmlns:a16="http://schemas.microsoft.com/office/drawing/2014/main" id="{FA11846B-88DD-BECC-DA27-56C43C20C62E}"/>
                  </a:ext>
                </a:extLst>
              </p:cNvPr>
              <p:cNvSpPr/>
              <p:nvPr/>
            </p:nvSpPr>
            <p:spPr>
              <a:xfrm>
                <a:off x="5273660" y="2656526"/>
                <a:ext cx="533400" cy="29217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W2</a:t>
                </a:r>
              </a:p>
            </p:txBody>
          </p:sp>
          <p:sp>
            <p:nvSpPr>
              <p:cNvPr id="52" name="Rectangle 51">
                <a:extLst>
                  <a:ext uri="{FF2B5EF4-FFF2-40B4-BE49-F238E27FC236}">
                    <a16:creationId xmlns:a16="http://schemas.microsoft.com/office/drawing/2014/main" id="{27F8C00D-91A3-966B-970F-99F5B36387CB}"/>
                  </a:ext>
                </a:extLst>
              </p:cNvPr>
              <p:cNvSpPr/>
              <p:nvPr/>
            </p:nvSpPr>
            <p:spPr>
              <a:xfrm>
                <a:off x="5273660" y="3044715"/>
                <a:ext cx="533400" cy="29217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W3</a:t>
                </a:r>
              </a:p>
            </p:txBody>
          </p:sp>
          <p:sp>
            <p:nvSpPr>
              <p:cNvPr id="53" name="Rectangle 52">
                <a:extLst>
                  <a:ext uri="{FF2B5EF4-FFF2-40B4-BE49-F238E27FC236}">
                    <a16:creationId xmlns:a16="http://schemas.microsoft.com/office/drawing/2014/main" id="{CB4F561B-D9E7-12DB-B05B-7DFD9BCAF02A}"/>
                  </a:ext>
                </a:extLst>
              </p:cNvPr>
              <p:cNvSpPr/>
              <p:nvPr/>
            </p:nvSpPr>
            <p:spPr>
              <a:xfrm>
                <a:off x="6142612" y="1858250"/>
                <a:ext cx="868952" cy="153079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4" name="Rectangle 53">
                <a:extLst>
                  <a:ext uri="{FF2B5EF4-FFF2-40B4-BE49-F238E27FC236}">
                    <a16:creationId xmlns:a16="http://schemas.microsoft.com/office/drawing/2014/main" id="{F05B3312-547C-081B-9167-971E3793E528}"/>
                  </a:ext>
                </a:extLst>
              </p:cNvPr>
              <p:cNvSpPr/>
              <p:nvPr/>
            </p:nvSpPr>
            <p:spPr>
              <a:xfrm>
                <a:off x="6303032" y="1892722"/>
                <a:ext cx="533400" cy="29217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W0</a:t>
                </a:r>
              </a:p>
            </p:txBody>
          </p:sp>
          <p:sp>
            <p:nvSpPr>
              <p:cNvPr id="55" name="TextBox 54">
                <a:extLst>
                  <a:ext uri="{FF2B5EF4-FFF2-40B4-BE49-F238E27FC236}">
                    <a16:creationId xmlns:a16="http://schemas.microsoft.com/office/drawing/2014/main" id="{33B03D7B-9F8C-4BF1-F5B0-424B27D47A99}"/>
                  </a:ext>
                </a:extLst>
              </p:cNvPr>
              <p:cNvSpPr txBox="1"/>
              <p:nvPr/>
            </p:nvSpPr>
            <p:spPr>
              <a:xfrm>
                <a:off x="6222822" y="1369836"/>
                <a:ext cx="701845" cy="54784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effectLst/>
                    <a:uLnTx/>
                    <a:uFillTx/>
                    <a:latin typeface="+mj-lt"/>
                    <a:cs typeface="Courier New" panose="02070309020205020404" pitchFamily="49" charset="0"/>
                  </a:rPr>
                  <a:t>TB</a:t>
                </a:r>
              </a:p>
            </p:txBody>
          </p:sp>
          <p:sp>
            <p:nvSpPr>
              <p:cNvPr id="57" name="Rectangle 56">
                <a:extLst>
                  <a:ext uri="{FF2B5EF4-FFF2-40B4-BE49-F238E27FC236}">
                    <a16:creationId xmlns:a16="http://schemas.microsoft.com/office/drawing/2014/main" id="{2768F128-FCBA-3183-A47F-AB651FB6E3AC}"/>
                  </a:ext>
                </a:extLst>
              </p:cNvPr>
              <p:cNvSpPr/>
              <p:nvPr/>
            </p:nvSpPr>
            <p:spPr>
              <a:xfrm>
                <a:off x="6303032" y="2656526"/>
                <a:ext cx="533400" cy="29217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W2</a:t>
                </a:r>
              </a:p>
            </p:txBody>
          </p:sp>
          <p:sp>
            <p:nvSpPr>
              <p:cNvPr id="59" name="Rectangle 58">
                <a:extLst>
                  <a:ext uri="{FF2B5EF4-FFF2-40B4-BE49-F238E27FC236}">
                    <a16:creationId xmlns:a16="http://schemas.microsoft.com/office/drawing/2014/main" id="{D6ACC011-49E3-7D4A-7C21-14B38BE7C5F0}"/>
                  </a:ext>
                </a:extLst>
              </p:cNvPr>
              <p:cNvSpPr/>
              <p:nvPr/>
            </p:nvSpPr>
            <p:spPr>
              <a:xfrm>
                <a:off x="7163340" y="1858250"/>
                <a:ext cx="868952" cy="153079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0" name="Rectangle 59">
                <a:extLst>
                  <a:ext uri="{FF2B5EF4-FFF2-40B4-BE49-F238E27FC236}">
                    <a16:creationId xmlns:a16="http://schemas.microsoft.com/office/drawing/2014/main" id="{F16CB6E2-6FF3-F6CF-65CE-D1488092A935}"/>
                  </a:ext>
                </a:extLst>
              </p:cNvPr>
              <p:cNvSpPr/>
              <p:nvPr/>
            </p:nvSpPr>
            <p:spPr>
              <a:xfrm>
                <a:off x="7323760" y="1892722"/>
                <a:ext cx="533400" cy="29217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W0</a:t>
                </a:r>
              </a:p>
            </p:txBody>
          </p:sp>
          <p:sp>
            <p:nvSpPr>
              <p:cNvPr id="61" name="TextBox 60">
                <a:extLst>
                  <a:ext uri="{FF2B5EF4-FFF2-40B4-BE49-F238E27FC236}">
                    <a16:creationId xmlns:a16="http://schemas.microsoft.com/office/drawing/2014/main" id="{EE87F9A3-AC52-3F74-0264-549E31DB184B}"/>
                  </a:ext>
                </a:extLst>
              </p:cNvPr>
              <p:cNvSpPr txBox="1"/>
              <p:nvPr/>
            </p:nvSpPr>
            <p:spPr>
              <a:xfrm>
                <a:off x="7243550" y="1369836"/>
                <a:ext cx="701845" cy="54784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effectLst/>
                    <a:uLnTx/>
                    <a:uFillTx/>
                    <a:latin typeface="+mj-lt"/>
                    <a:cs typeface="Courier New" panose="02070309020205020404" pitchFamily="49" charset="0"/>
                  </a:rPr>
                  <a:t>TB</a:t>
                </a:r>
              </a:p>
            </p:txBody>
          </p:sp>
        </p:grpSp>
        <p:sp>
          <p:nvSpPr>
            <p:cNvPr id="72" name="Arrow: Right 71">
              <a:extLst>
                <a:ext uri="{FF2B5EF4-FFF2-40B4-BE49-F238E27FC236}">
                  <a16:creationId xmlns:a16="http://schemas.microsoft.com/office/drawing/2014/main" id="{E9F8DD30-0F53-F19F-AD8A-B1384D54BF89}"/>
                </a:ext>
              </a:extLst>
            </p:cNvPr>
            <p:cNvSpPr/>
            <p:nvPr/>
          </p:nvSpPr>
          <p:spPr>
            <a:xfrm>
              <a:off x="4346537" y="3639312"/>
              <a:ext cx="2920456" cy="726306"/>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grpSp>
    </p:spTree>
    <p:extLst>
      <p:ext uri="{BB962C8B-B14F-4D97-AF65-F5344CB8AC3E}">
        <p14:creationId xmlns:p14="http://schemas.microsoft.com/office/powerpoint/2010/main" val="3249692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17B4B-F781-A299-3225-318370A4CD10}"/>
              </a:ext>
            </a:extLst>
          </p:cNvPr>
          <p:cNvSpPr>
            <a:spLocks noGrp="1"/>
          </p:cNvSpPr>
          <p:nvPr>
            <p:ph type="title"/>
          </p:nvPr>
        </p:nvSpPr>
        <p:spPr/>
        <p:txBody>
          <a:bodyPr/>
          <a:lstStyle/>
          <a:p>
            <a:r>
              <a:rPr lang="en-US" dirty="0"/>
              <a:t>Warp Imbalance in Real Applications</a:t>
            </a:r>
          </a:p>
        </p:txBody>
      </p:sp>
      <p:sp>
        <p:nvSpPr>
          <p:cNvPr id="4" name="Slide Number Placeholder 3">
            <a:extLst>
              <a:ext uri="{FF2B5EF4-FFF2-40B4-BE49-F238E27FC236}">
                <a16:creationId xmlns:a16="http://schemas.microsoft.com/office/drawing/2014/main" id="{A9893BDF-8045-F2AD-4B22-2416F2148A05}"/>
              </a:ext>
            </a:extLst>
          </p:cNvPr>
          <p:cNvSpPr>
            <a:spLocks noGrp="1"/>
          </p:cNvSpPr>
          <p:nvPr>
            <p:ph type="sldNum" sz="quarter" idx="12"/>
          </p:nvPr>
        </p:nvSpPr>
        <p:spPr/>
        <p:txBody>
          <a:bodyPr/>
          <a:lstStyle/>
          <a:p>
            <a:pPr>
              <a:defRPr/>
            </a:pPr>
            <a:fld id="{6C6B5308-6B54-4E5B-8185-C4F567049C3B}" type="slidenum">
              <a:rPr lang="en-US" smtClean="0"/>
              <a:pPr>
                <a:defRPr/>
              </a:pPr>
              <a:t>35</a:t>
            </a:fld>
            <a:endParaRPr lang="en-US" dirty="0"/>
          </a:p>
        </p:txBody>
      </p:sp>
      <p:grpSp>
        <p:nvGrpSpPr>
          <p:cNvPr id="5" name="Group 4">
            <a:extLst>
              <a:ext uri="{FF2B5EF4-FFF2-40B4-BE49-F238E27FC236}">
                <a16:creationId xmlns:a16="http://schemas.microsoft.com/office/drawing/2014/main" id="{9D134C0E-CAA8-7848-6CF3-3A2B16D99EEB}"/>
              </a:ext>
            </a:extLst>
          </p:cNvPr>
          <p:cNvGrpSpPr/>
          <p:nvPr/>
        </p:nvGrpSpPr>
        <p:grpSpPr>
          <a:xfrm>
            <a:off x="609600" y="1143000"/>
            <a:ext cx="2852928" cy="2990088"/>
            <a:chOff x="3733800" y="2429068"/>
            <a:chExt cx="4305300" cy="2828732"/>
          </a:xfrm>
        </p:grpSpPr>
        <p:grpSp>
          <p:nvGrpSpPr>
            <p:cNvPr id="6" name="Group 5">
              <a:extLst>
                <a:ext uri="{FF2B5EF4-FFF2-40B4-BE49-F238E27FC236}">
                  <a16:creationId xmlns:a16="http://schemas.microsoft.com/office/drawing/2014/main" id="{71579356-0A37-5DAD-04BD-1DDDFDC3A7EF}"/>
                </a:ext>
              </a:extLst>
            </p:cNvPr>
            <p:cNvGrpSpPr/>
            <p:nvPr/>
          </p:nvGrpSpPr>
          <p:grpSpPr>
            <a:xfrm>
              <a:off x="3733800" y="2897980"/>
              <a:ext cx="990600" cy="1445420"/>
              <a:chOff x="3733800" y="2897980"/>
              <a:chExt cx="990600" cy="1445420"/>
            </a:xfrm>
          </p:grpSpPr>
          <p:sp>
            <p:nvSpPr>
              <p:cNvPr id="30" name="Rectangle 29">
                <a:extLst>
                  <a:ext uri="{FF2B5EF4-FFF2-40B4-BE49-F238E27FC236}">
                    <a16:creationId xmlns:a16="http://schemas.microsoft.com/office/drawing/2014/main" id="{07A180BD-7C85-5E3D-75C3-B65C38670034}"/>
                  </a:ext>
                </a:extLst>
              </p:cNvPr>
              <p:cNvSpPr/>
              <p:nvPr/>
            </p:nvSpPr>
            <p:spPr>
              <a:xfrm>
                <a:off x="3733800" y="2897980"/>
                <a:ext cx="990600" cy="1445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18ADD128-66B4-3A3E-8FBD-4DC2254EFBDA}"/>
                  </a:ext>
                </a:extLst>
              </p:cNvPr>
              <p:cNvSpPr/>
              <p:nvPr/>
            </p:nvSpPr>
            <p:spPr>
              <a:xfrm>
                <a:off x="3848100" y="2930529"/>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0AC60ED3-6CB4-8F14-3FF1-C658B0D0679F}"/>
                  </a:ext>
                </a:extLst>
              </p:cNvPr>
              <p:cNvSpPr/>
              <p:nvPr/>
            </p:nvSpPr>
            <p:spPr>
              <a:xfrm>
                <a:off x="3848100" y="3289749"/>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0A296755-F7FD-92A8-B602-AB9938514F16}"/>
                  </a:ext>
                </a:extLst>
              </p:cNvPr>
              <p:cNvSpPr/>
              <p:nvPr/>
            </p:nvSpPr>
            <p:spPr>
              <a:xfrm>
                <a:off x="3848100" y="3648970"/>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EFA20536-206B-C18A-6BF0-4128059C89B1}"/>
                  </a:ext>
                </a:extLst>
              </p:cNvPr>
              <p:cNvSpPr/>
              <p:nvPr/>
            </p:nvSpPr>
            <p:spPr>
              <a:xfrm>
                <a:off x="3848100" y="3988716"/>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9958A519-A2F9-77FB-8F41-7F79680A0ACA}"/>
                </a:ext>
              </a:extLst>
            </p:cNvPr>
            <p:cNvGrpSpPr/>
            <p:nvPr/>
          </p:nvGrpSpPr>
          <p:grpSpPr>
            <a:xfrm>
              <a:off x="4838700" y="2897980"/>
              <a:ext cx="990600" cy="1445420"/>
              <a:chOff x="4838700" y="2897980"/>
              <a:chExt cx="990600" cy="1445420"/>
            </a:xfrm>
          </p:grpSpPr>
          <p:sp>
            <p:nvSpPr>
              <p:cNvPr id="25" name="Rectangle 24">
                <a:extLst>
                  <a:ext uri="{FF2B5EF4-FFF2-40B4-BE49-F238E27FC236}">
                    <a16:creationId xmlns:a16="http://schemas.microsoft.com/office/drawing/2014/main" id="{1528AC7F-C829-A383-D0A2-97CED5CAA525}"/>
                  </a:ext>
                </a:extLst>
              </p:cNvPr>
              <p:cNvSpPr/>
              <p:nvPr/>
            </p:nvSpPr>
            <p:spPr>
              <a:xfrm>
                <a:off x="4838700" y="2897980"/>
                <a:ext cx="990600" cy="1445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8629C372-7CBB-173A-F17E-4437313647A8}"/>
                  </a:ext>
                </a:extLst>
              </p:cNvPr>
              <p:cNvSpPr/>
              <p:nvPr/>
            </p:nvSpPr>
            <p:spPr>
              <a:xfrm>
                <a:off x="4953000" y="2930529"/>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A9795458-4C67-A303-58C7-DACA6C101E57}"/>
                  </a:ext>
                </a:extLst>
              </p:cNvPr>
              <p:cNvSpPr/>
              <p:nvPr/>
            </p:nvSpPr>
            <p:spPr>
              <a:xfrm>
                <a:off x="4953000" y="3289749"/>
                <a:ext cx="762000" cy="304800"/>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row: Right 27">
                <a:extLst>
                  <a:ext uri="{FF2B5EF4-FFF2-40B4-BE49-F238E27FC236}">
                    <a16:creationId xmlns:a16="http://schemas.microsoft.com/office/drawing/2014/main" id="{161A1180-9759-E4DD-64EA-F1A8C1D76AB5}"/>
                  </a:ext>
                </a:extLst>
              </p:cNvPr>
              <p:cNvSpPr/>
              <p:nvPr/>
            </p:nvSpPr>
            <p:spPr>
              <a:xfrm>
                <a:off x="4953000" y="3648970"/>
                <a:ext cx="762000" cy="304800"/>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043D37F3-E718-86B8-D088-5CFF37E8D3E6}"/>
                  </a:ext>
                </a:extLst>
              </p:cNvPr>
              <p:cNvSpPr/>
              <p:nvPr/>
            </p:nvSpPr>
            <p:spPr>
              <a:xfrm>
                <a:off x="4953000" y="3988716"/>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116E4DE8-840E-24B6-DF07-350FD23078B0}"/>
                </a:ext>
              </a:extLst>
            </p:cNvPr>
            <p:cNvGrpSpPr/>
            <p:nvPr/>
          </p:nvGrpSpPr>
          <p:grpSpPr>
            <a:xfrm>
              <a:off x="5943600" y="2897980"/>
              <a:ext cx="990600" cy="1445420"/>
              <a:chOff x="5943600" y="2871839"/>
              <a:chExt cx="990600" cy="1445420"/>
            </a:xfrm>
          </p:grpSpPr>
          <p:sp>
            <p:nvSpPr>
              <p:cNvPr id="20" name="Rectangle 19">
                <a:extLst>
                  <a:ext uri="{FF2B5EF4-FFF2-40B4-BE49-F238E27FC236}">
                    <a16:creationId xmlns:a16="http://schemas.microsoft.com/office/drawing/2014/main" id="{EA234B7C-A685-C51E-53A0-3E0F9CDFB8B5}"/>
                  </a:ext>
                </a:extLst>
              </p:cNvPr>
              <p:cNvSpPr/>
              <p:nvPr/>
            </p:nvSpPr>
            <p:spPr>
              <a:xfrm>
                <a:off x="5943600" y="2871839"/>
                <a:ext cx="990600" cy="1445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B542552A-FD96-4C3B-8D68-348C48E89C76}"/>
                  </a:ext>
                </a:extLst>
              </p:cNvPr>
              <p:cNvSpPr/>
              <p:nvPr/>
            </p:nvSpPr>
            <p:spPr>
              <a:xfrm>
                <a:off x="6057900" y="2904388"/>
                <a:ext cx="762000" cy="304800"/>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2AC47DD5-90C2-E345-D9E7-1E33075AFA57}"/>
                  </a:ext>
                </a:extLst>
              </p:cNvPr>
              <p:cNvSpPr/>
              <p:nvPr/>
            </p:nvSpPr>
            <p:spPr>
              <a:xfrm>
                <a:off x="6057900" y="3263608"/>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7230C86A-FEF9-6F73-AB49-0C2429299C90}"/>
                  </a:ext>
                </a:extLst>
              </p:cNvPr>
              <p:cNvSpPr/>
              <p:nvPr/>
            </p:nvSpPr>
            <p:spPr>
              <a:xfrm>
                <a:off x="6057900" y="3622829"/>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F469C47-1AE0-0640-B9C6-DD3D0BC6AF7B}"/>
                  </a:ext>
                </a:extLst>
              </p:cNvPr>
              <p:cNvSpPr/>
              <p:nvPr/>
            </p:nvSpPr>
            <p:spPr>
              <a:xfrm>
                <a:off x="6057900" y="3962575"/>
                <a:ext cx="762000" cy="304800"/>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84EF6346-8218-CDBA-C47A-52262DA824FA}"/>
                </a:ext>
              </a:extLst>
            </p:cNvPr>
            <p:cNvGrpSpPr/>
            <p:nvPr/>
          </p:nvGrpSpPr>
          <p:grpSpPr>
            <a:xfrm>
              <a:off x="7048500" y="2897980"/>
              <a:ext cx="990600" cy="1445420"/>
              <a:chOff x="3733800" y="2897980"/>
              <a:chExt cx="990600" cy="1445420"/>
            </a:xfrm>
          </p:grpSpPr>
          <p:sp>
            <p:nvSpPr>
              <p:cNvPr id="15" name="Rectangle 14">
                <a:extLst>
                  <a:ext uri="{FF2B5EF4-FFF2-40B4-BE49-F238E27FC236}">
                    <a16:creationId xmlns:a16="http://schemas.microsoft.com/office/drawing/2014/main" id="{B42976B4-3795-E8C0-B228-595A3A73DD3A}"/>
                  </a:ext>
                </a:extLst>
              </p:cNvPr>
              <p:cNvSpPr/>
              <p:nvPr/>
            </p:nvSpPr>
            <p:spPr>
              <a:xfrm>
                <a:off x="3733800" y="2897980"/>
                <a:ext cx="990600" cy="1445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C9F02EDF-7DC6-8CDF-5225-A9E2AC297D09}"/>
                  </a:ext>
                </a:extLst>
              </p:cNvPr>
              <p:cNvSpPr/>
              <p:nvPr/>
            </p:nvSpPr>
            <p:spPr>
              <a:xfrm>
                <a:off x="3848100" y="2930529"/>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9A037D36-F4A9-EDDB-C06A-57139F9E4697}"/>
                  </a:ext>
                </a:extLst>
              </p:cNvPr>
              <p:cNvSpPr/>
              <p:nvPr/>
            </p:nvSpPr>
            <p:spPr>
              <a:xfrm>
                <a:off x="3848100" y="3289749"/>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1BABC350-7527-040A-F8E8-F0F557EBEE97}"/>
                  </a:ext>
                </a:extLst>
              </p:cNvPr>
              <p:cNvSpPr/>
              <p:nvPr/>
            </p:nvSpPr>
            <p:spPr>
              <a:xfrm>
                <a:off x="3848100" y="3648970"/>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0DE09C22-355D-EBB2-762E-C735E569D32E}"/>
                  </a:ext>
                </a:extLst>
              </p:cNvPr>
              <p:cNvSpPr/>
              <p:nvPr/>
            </p:nvSpPr>
            <p:spPr>
              <a:xfrm>
                <a:off x="3848100" y="3988716"/>
                <a:ext cx="762000" cy="304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Arrow: Right 9">
              <a:extLst>
                <a:ext uri="{FF2B5EF4-FFF2-40B4-BE49-F238E27FC236}">
                  <a16:creationId xmlns:a16="http://schemas.microsoft.com/office/drawing/2014/main" id="{7FD96C2E-69B4-75C7-63EC-ECC975905B24}"/>
                </a:ext>
              </a:extLst>
            </p:cNvPr>
            <p:cNvSpPr/>
            <p:nvPr/>
          </p:nvSpPr>
          <p:spPr>
            <a:xfrm>
              <a:off x="3733800" y="4572000"/>
              <a:ext cx="4305300" cy="685800"/>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sp>
          <p:nvSpPr>
            <p:cNvPr id="11" name="TextBox 10">
              <a:extLst>
                <a:ext uri="{FF2B5EF4-FFF2-40B4-BE49-F238E27FC236}">
                  <a16:creationId xmlns:a16="http://schemas.microsoft.com/office/drawing/2014/main" id="{BEA7EA5B-3E20-841B-DD46-656A909C5717}"/>
                </a:ext>
              </a:extLst>
            </p:cNvPr>
            <p:cNvSpPr txBox="1"/>
            <p:nvPr/>
          </p:nvSpPr>
          <p:spPr>
            <a:xfrm>
              <a:off x="3829050" y="2433670"/>
              <a:ext cx="800099" cy="51728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effectLst/>
                  <a:uLnTx/>
                  <a:uFillTx/>
                  <a:latin typeface="+mj-lt"/>
                  <a:ea typeface="+mn-ea"/>
                  <a:cs typeface="Courier New" panose="02070309020205020404" pitchFamily="49" charset="0"/>
                </a:rPr>
                <a:t>A</a:t>
              </a:r>
            </a:p>
          </p:txBody>
        </p:sp>
        <p:sp>
          <p:nvSpPr>
            <p:cNvPr id="12" name="TextBox 11">
              <a:extLst>
                <a:ext uri="{FF2B5EF4-FFF2-40B4-BE49-F238E27FC236}">
                  <a16:creationId xmlns:a16="http://schemas.microsoft.com/office/drawing/2014/main" id="{36D3B6B5-45A5-DCBD-1391-595EAFF48F82}"/>
                </a:ext>
              </a:extLst>
            </p:cNvPr>
            <p:cNvSpPr txBox="1"/>
            <p:nvPr/>
          </p:nvSpPr>
          <p:spPr>
            <a:xfrm>
              <a:off x="4933950" y="2429069"/>
              <a:ext cx="800099" cy="51728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effectLst/>
                  <a:uLnTx/>
                  <a:uFillTx/>
                  <a:latin typeface="+mj-lt"/>
                  <a:ea typeface="+mn-ea"/>
                  <a:cs typeface="Courier New" panose="02070309020205020404" pitchFamily="49" charset="0"/>
                </a:rPr>
                <a:t>B</a:t>
              </a:r>
              <a:endParaRPr kumimoji="0" lang="en-US" sz="2400" b="0" i="0" u="none" strike="noStrike" kern="1200" cap="none" spc="0" normalizeH="0" baseline="0" noProof="0" dirty="0">
                <a:ln>
                  <a:noFill/>
                </a:ln>
                <a:effectLst/>
                <a:uLnTx/>
                <a:uFillTx/>
                <a:latin typeface="+mj-lt"/>
                <a:ea typeface="+mn-ea"/>
                <a:cs typeface="Courier New" panose="02070309020205020404" pitchFamily="49" charset="0"/>
              </a:endParaRPr>
            </a:p>
          </p:txBody>
        </p:sp>
        <p:sp>
          <p:nvSpPr>
            <p:cNvPr id="13" name="TextBox 12">
              <a:extLst>
                <a:ext uri="{FF2B5EF4-FFF2-40B4-BE49-F238E27FC236}">
                  <a16:creationId xmlns:a16="http://schemas.microsoft.com/office/drawing/2014/main" id="{CBAFE39F-A0E4-1C3C-1919-8DD95F632494}"/>
                </a:ext>
              </a:extLst>
            </p:cNvPr>
            <p:cNvSpPr txBox="1"/>
            <p:nvPr/>
          </p:nvSpPr>
          <p:spPr>
            <a:xfrm>
              <a:off x="6038850" y="2436804"/>
              <a:ext cx="800099" cy="51728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effectLst/>
                  <a:uLnTx/>
                  <a:uFillTx/>
                  <a:latin typeface="+mj-lt"/>
                  <a:ea typeface="+mn-ea"/>
                  <a:cs typeface="Courier New" panose="02070309020205020404" pitchFamily="49" charset="0"/>
                </a:rPr>
                <a:t>C</a:t>
              </a:r>
            </a:p>
          </p:txBody>
        </p:sp>
        <p:sp>
          <p:nvSpPr>
            <p:cNvPr id="14" name="TextBox 13">
              <a:extLst>
                <a:ext uri="{FF2B5EF4-FFF2-40B4-BE49-F238E27FC236}">
                  <a16:creationId xmlns:a16="http://schemas.microsoft.com/office/drawing/2014/main" id="{329DAF40-D957-FAC2-7D94-0AE183788E5E}"/>
                </a:ext>
              </a:extLst>
            </p:cNvPr>
            <p:cNvSpPr txBox="1"/>
            <p:nvPr/>
          </p:nvSpPr>
          <p:spPr>
            <a:xfrm>
              <a:off x="7147561" y="2429068"/>
              <a:ext cx="800099" cy="51728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effectLst/>
                  <a:uLnTx/>
                  <a:uFillTx/>
                  <a:latin typeface="+mj-lt"/>
                  <a:ea typeface="+mn-ea"/>
                  <a:cs typeface="Courier New" panose="02070309020205020404" pitchFamily="49" charset="0"/>
                </a:rPr>
                <a:t>D</a:t>
              </a:r>
            </a:p>
          </p:txBody>
        </p:sp>
      </p:grpSp>
      <p:sp>
        <p:nvSpPr>
          <p:cNvPr id="35" name="TextBox 34">
            <a:extLst>
              <a:ext uri="{FF2B5EF4-FFF2-40B4-BE49-F238E27FC236}">
                <a16:creationId xmlns:a16="http://schemas.microsoft.com/office/drawing/2014/main" id="{1A5813B4-1114-106E-BFA0-808BABF672FE}"/>
              </a:ext>
            </a:extLst>
          </p:cNvPr>
          <p:cNvSpPr txBox="1"/>
          <p:nvPr/>
        </p:nvSpPr>
        <p:spPr>
          <a:xfrm>
            <a:off x="609600" y="4572000"/>
            <a:ext cx="2852928" cy="830997"/>
          </a:xfrm>
          <a:prstGeom prst="rect">
            <a:avLst/>
          </a:prstGeom>
          <a:noFill/>
        </p:spPr>
        <p:txBody>
          <a:bodyPr wrap="square" rtlCol="0">
            <a:spAutoFit/>
          </a:bodyPr>
          <a:lstStyle/>
          <a:p>
            <a:pPr algn="ctr"/>
            <a:r>
              <a:rPr lang="en-US" sz="2400" b="1" dirty="0"/>
              <a:t>INTRA-warp divergence</a:t>
            </a:r>
          </a:p>
        </p:txBody>
      </p:sp>
      <p:sp>
        <p:nvSpPr>
          <p:cNvPr id="66" name="TextBox 65">
            <a:extLst>
              <a:ext uri="{FF2B5EF4-FFF2-40B4-BE49-F238E27FC236}">
                <a16:creationId xmlns:a16="http://schemas.microsoft.com/office/drawing/2014/main" id="{ED6A7033-7B79-6526-269F-01FA61C5B0E7}"/>
              </a:ext>
            </a:extLst>
          </p:cNvPr>
          <p:cNvSpPr txBox="1"/>
          <p:nvPr/>
        </p:nvSpPr>
        <p:spPr>
          <a:xfrm>
            <a:off x="4634546" y="4572000"/>
            <a:ext cx="2916723" cy="830997"/>
          </a:xfrm>
          <a:prstGeom prst="rect">
            <a:avLst/>
          </a:prstGeom>
          <a:noFill/>
        </p:spPr>
        <p:txBody>
          <a:bodyPr wrap="square" rtlCol="0">
            <a:spAutoFit/>
          </a:bodyPr>
          <a:lstStyle/>
          <a:p>
            <a:pPr algn="ctr"/>
            <a:r>
              <a:rPr lang="en-US" sz="2400" b="1" dirty="0"/>
              <a:t>INTER-warp divergence</a:t>
            </a:r>
          </a:p>
        </p:txBody>
      </p:sp>
      <p:pic>
        <p:nvPicPr>
          <p:cNvPr id="70" name="Picture 69" descr="Text&#10;&#10;Description automatically generated">
            <a:extLst>
              <a:ext uri="{FF2B5EF4-FFF2-40B4-BE49-F238E27FC236}">
                <a16:creationId xmlns:a16="http://schemas.microsoft.com/office/drawing/2014/main" id="{48B3F3FF-A351-4B0F-3741-C5316F2AC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719" y="1272991"/>
            <a:ext cx="2926080" cy="2328203"/>
          </a:xfrm>
          <a:prstGeom prst="rect">
            <a:avLst/>
          </a:prstGeom>
          <a:effectLst>
            <a:outerShdw blurRad="50800" dist="38100" dir="13500000" algn="br" rotWithShape="0">
              <a:prstClr val="black">
                <a:alpha val="40000"/>
              </a:prstClr>
            </a:outerShdw>
          </a:effectLst>
        </p:spPr>
      </p:pic>
      <p:grpSp>
        <p:nvGrpSpPr>
          <p:cNvPr id="3" name="Group 2">
            <a:extLst>
              <a:ext uri="{FF2B5EF4-FFF2-40B4-BE49-F238E27FC236}">
                <a16:creationId xmlns:a16="http://schemas.microsoft.com/office/drawing/2014/main" id="{9C7028E4-728A-5123-D069-8161E071B5B3}"/>
              </a:ext>
            </a:extLst>
          </p:cNvPr>
          <p:cNvGrpSpPr/>
          <p:nvPr/>
        </p:nvGrpSpPr>
        <p:grpSpPr>
          <a:xfrm>
            <a:off x="4634546" y="1143000"/>
            <a:ext cx="2922908" cy="2989215"/>
            <a:chOff x="4344085" y="1376403"/>
            <a:chExt cx="2922908" cy="2989215"/>
          </a:xfrm>
        </p:grpSpPr>
        <p:grpSp>
          <p:nvGrpSpPr>
            <p:cNvPr id="65" name="Group 64">
              <a:extLst>
                <a:ext uri="{FF2B5EF4-FFF2-40B4-BE49-F238E27FC236}">
                  <a16:creationId xmlns:a16="http://schemas.microsoft.com/office/drawing/2014/main" id="{BC3265EB-3925-E315-D545-B5CB0BB44CC0}"/>
                </a:ext>
              </a:extLst>
            </p:cNvPr>
            <p:cNvGrpSpPr/>
            <p:nvPr/>
          </p:nvGrpSpPr>
          <p:grpSpPr>
            <a:xfrm>
              <a:off x="4344085" y="1376403"/>
              <a:ext cx="2916723" cy="2019207"/>
              <a:chOff x="5113240" y="1369836"/>
              <a:chExt cx="2919052" cy="2019207"/>
            </a:xfrm>
          </p:grpSpPr>
          <p:sp>
            <p:nvSpPr>
              <p:cNvPr id="39" name="Rectangle 38">
                <a:extLst>
                  <a:ext uri="{FF2B5EF4-FFF2-40B4-BE49-F238E27FC236}">
                    <a16:creationId xmlns:a16="http://schemas.microsoft.com/office/drawing/2014/main" id="{65DC5CAD-F496-D981-121F-8683C84F1F10}"/>
                  </a:ext>
                </a:extLst>
              </p:cNvPr>
              <p:cNvSpPr/>
              <p:nvPr/>
            </p:nvSpPr>
            <p:spPr>
              <a:xfrm>
                <a:off x="5113240" y="1858250"/>
                <a:ext cx="868952" cy="153079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4" name="Rectangle 43">
                <a:extLst>
                  <a:ext uri="{FF2B5EF4-FFF2-40B4-BE49-F238E27FC236}">
                    <a16:creationId xmlns:a16="http://schemas.microsoft.com/office/drawing/2014/main" id="{037DDE8E-210F-EC75-BD1C-D94DF3B6089F}"/>
                  </a:ext>
                </a:extLst>
              </p:cNvPr>
              <p:cNvSpPr/>
              <p:nvPr/>
            </p:nvSpPr>
            <p:spPr>
              <a:xfrm>
                <a:off x="5273660" y="1892722"/>
                <a:ext cx="533400" cy="29217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W0</a:t>
                </a:r>
              </a:p>
            </p:txBody>
          </p:sp>
          <p:sp>
            <p:nvSpPr>
              <p:cNvPr id="49" name="TextBox 48">
                <a:extLst>
                  <a:ext uri="{FF2B5EF4-FFF2-40B4-BE49-F238E27FC236}">
                    <a16:creationId xmlns:a16="http://schemas.microsoft.com/office/drawing/2014/main" id="{02BD9DFB-BF69-43E3-A503-CA7FB717B28D}"/>
                  </a:ext>
                </a:extLst>
              </p:cNvPr>
              <p:cNvSpPr txBox="1"/>
              <p:nvPr/>
            </p:nvSpPr>
            <p:spPr>
              <a:xfrm>
                <a:off x="5193450" y="1369836"/>
                <a:ext cx="701845" cy="54784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effectLst/>
                    <a:uLnTx/>
                    <a:uFillTx/>
                    <a:latin typeface="+mj-lt"/>
                    <a:cs typeface="Courier New" panose="02070309020205020404" pitchFamily="49" charset="0"/>
                  </a:rPr>
                  <a:t>TB</a:t>
                </a:r>
              </a:p>
            </p:txBody>
          </p:sp>
          <p:sp>
            <p:nvSpPr>
              <p:cNvPr id="50" name="Rectangle 49">
                <a:extLst>
                  <a:ext uri="{FF2B5EF4-FFF2-40B4-BE49-F238E27FC236}">
                    <a16:creationId xmlns:a16="http://schemas.microsoft.com/office/drawing/2014/main" id="{CE258765-B8C1-4349-759A-72ED0A6007BD}"/>
                  </a:ext>
                </a:extLst>
              </p:cNvPr>
              <p:cNvSpPr/>
              <p:nvPr/>
            </p:nvSpPr>
            <p:spPr>
              <a:xfrm>
                <a:off x="5273660" y="2274624"/>
                <a:ext cx="533400" cy="29217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W1</a:t>
                </a:r>
              </a:p>
            </p:txBody>
          </p:sp>
          <p:sp>
            <p:nvSpPr>
              <p:cNvPr id="51" name="Rectangle 50">
                <a:extLst>
                  <a:ext uri="{FF2B5EF4-FFF2-40B4-BE49-F238E27FC236}">
                    <a16:creationId xmlns:a16="http://schemas.microsoft.com/office/drawing/2014/main" id="{FA11846B-88DD-BECC-DA27-56C43C20C62E}"/>
                  </a:ext>
                </a:extLst>
              </p:cNvPr>
              <p:cNvSpPr/>
              <p:nvPr/>
            </p:nvSpPr>
            <p:spPr>
              <a:xfrm>
                <a:off x="5273660" y="2656526"/>
                <a:ext cx="533400" cy="29217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W2</a:t>
                </a:r>
              </a:p>
            </p:txBody>
          </p:sp>
          <p:sp>
            <p:nvSpPr>
              <p:cNvPr id="52" name="Rectangle 51">
                <a:extLst>
                  <a:ext uri="{FF2B5EF4-FFF2-40B4-BE49-F238E27FC236}">
                    <a16:creationId xmlns:a16="http://schemas.microsoft.com/office/drawing/2014/main" id="{27F8C00D-91A3-966B-970F-99F5B36387CB}"/>
                  </a:ext>
                </a:extLst>
              </p:cNvPr>
              <p:cNvSpPr/>
              <p:nvPr/>
            </p:nvSpPr>
            <p:spPr>
              <a:xfrm>
                <a:off x="5273660" y="3044715"/>
                <a:ext cx="533400" cy="29217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W3</a:t>
                </a:r>
              </a:p>
            </p:txBody>
          </p:sp>
          <p:sp>
            <p:nvSpPr>
              <p:cNvPr id="53" name="Rectangle 52">
                <a:extLst>
                  <a:ext uri="{FF2B5EF4-FFF2-40B4-BE49-F238E27FC236}">
                    <a16:creationId xmlns:a16="http://schemas.microsoft.com/office/drawing/2014/main" id="{CB4F561B-D9E7-12DB-B05B-7DFD9BCAF02A}"/>
                  </a:ext>
                </a:extLst>
              </p:cNvPr>
              <p:cNvSpPr/>
              <p:nvPr/>
            </p:nvSpPr>
            <p:spPr>
              <a:xfrm>
                <a:off x="6142612" y="1858250"/>
                <a:ext cx="868952" cy="153079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4" name="Rectangle 53">
                <a:extLst>
                  <a:ext uri="{FF2B5EF4-FFF2-40B4-BE49-F238E27FC236}">
                    <a16:creationId xmlns:a16="http://schemas.microsoft.com/office/drawing/2014/main" id="{F05B3312-547C-081B-9167-971E3793E528}"/>
                  </a:ext>
                </a:extLst>
              </p:cNvPr>
              <p:cNvSpPr/>
              <p:nvPr/>
            </p:nvSpPr>
            <p:spPr>
              <a:xfrm>
                <a:off x="6303032" y="1892722"/>
                <a:ext cx="533400" cy="29217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W0</a:t>
                </a:r>
              </a:p>
            </p:txBody>
          </p:sp>
          <p:sp>
            <p:nvSpPr>
              <p:cNvPr id="55" name="TextBox 54">
                <a:extLst>
                  <a:ext uri="{FF2B5EF4-FFF2-40B4-BE49-F238E27FC236}">
                    <a16:creationId xmlns:a16="http://schemas.microsoft.com/office/drawing/2014/main" id="{33B03D7B-9F8C-4BF1-F5B0-424B27D47A99}"/>
                  </a:ext>
                </a:extLst>
              </p:cNvPr>
              <p:cNvSpPr txBox="1"/>
              <p:nvPr/>
            </p:nvSpPr>
            <p:spPr>
              <a:xfrm>
                <a:off x="6222822" y="1369836"/>
                <a:ext cx="701845" cy="54784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effectLst/>
                    <a:uLnTx/>
                    <a:uFillTx/>
                    <a:latin typeface="+mj-lt"/>
                    <a:cs typeface="Courier New" panose="02070309020205020404" pitchFamily="49" charset="0"/>
                  </a:rPr>
                  <a:t>TB</a:t>
                </a:r>
              </a:p>
            </p:txBody>
          </p:sp>
          <p:sp>
            <p:nvSpPr>
              <p:cNvPr id="57" name="Rectangle 56">
                <a:extLst>
                  <a:ext uri="{FF2B5EF4-FFF2-40B4-BE49-F238E27FC236}">
                    <a16:creationId xmlns:a16="http://schemas.microsoft.com/office/drawing/2014/main" id="{2768F128-FCBA-3183-A47F-AB651FB6E3AC}"/>
                  </a:ext>
                </a:extLst>
              </p:cNvPr>
              <p:cNvSpPr/>
              <p:nvPr/>
            </p:nvSpPr>
            <p:spPr>
              <a:xfrm>
                <a:off x="6303032" y="2656526"/>
                <a:ext cx="533400" cy="29217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W2</a:t>
                </a:r>
              </a:p>
            </p:txBody>
          </p:sp>
          <p:sp>
            <p:nvSpPr>
              <p:cNvPr id="59" name="Rectangle 58">
                <a:extLst>
                  <a:ext uri="{FF2B5EF4-FFF2-40B4-BE49-F238E27FC236}">
                    <a16:creationId xmlns:a16="http://schemas.microsoft.com/office/drawing/2014/main" id="{D6ACC011-49E3-7D4A-7C21-14B38BE7C5F0}"/>
                  </a:ext>
                </a:extLst>
              </p:cNvPr>
              <p:cNvSpPr/>
              <p:nvPr/>
            </p:nvSpPr>
            <p:spPr>
              <a:xfrm>
                <a:off x="7163340" y="1858250"/>
                <a:ext cx="868952" cy="153079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0" name="Rectangle 59">
                <a:extLst>
                  <a:ext uri="{FF2B5EF4-FFF2-40B4-BE49-F238E27FC236}">
                    <a16:creationId xmlns:a16="http://schemas.microsoft.com/office/drawing/2014/main" id="{F16CB6E2-6FF3-F6CF-65CE-D1488092A935}"/>
                  </a:ext>
                </a:extLst>
              </p:cNvPr>
              <p:cNvSpPr/>
              <p:nvPr/>
            </p:nvSpPr>
            <p:spPr>
              <a:xfrm>
                <a:off x="7323760" y="1892722"/>
                <a:ext cx="533400" cy="29217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W0</a:t>
                </a:r>
              </a:p>
            </p:txBody>
          </p:sp>
          <p:sp>
            <p:nvSpPr>
              <p:cNvPr id="61" name="TextBox 60">
                <a:extLst>
                  <a:ext uri="{FF2B5EF4-FFF2-40B4-BE49-F238E27FC236}">
                    <a16:creationId xmlns:a16="http://schemas.microsoft.com/office/drawing/2014/main" id="{EE87F9A3-AC52-3F74-0264-549E31DB184B}"/>
                  </a:ext>
                </a:extLst>
              </p:cNvPr>
              <p:cNvSpPr txBox="1"/>
              <p:nvPr/>
            </p:nvSpPr>
            <p:spPr>
              <a:xfrm>
                <a:off x="7243550" y="1369836"/>
                <a:ext cx="701845" cy="54784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effectLst/>
                    <a:uLnTx/>
                    <a:uFillTx/>
                    <a:latin typeface="+mj-lt"/>
                    <a:cs typeface="Courier New" panose="02070309020205020404" pitchFamily="49" charset="0"/>
                  </a:rPr>
                  <a:t>TB</a:t>
                </a:r>
              </a:p>
            </p:txBody>
          </p:sp>
        </p:grpSp>
        <p:sp>
          <p:nvSpPr>
            <p:cNvPr id="72" name="Arrow: Right 71">
              <a:extLst>
                <a:ext uri="{FF2B5EF4-FFF2-40B4-BE49-F238E27FC236}">
                  <a16:creationId xmlns:a16="http://schemas.microsoft.com/office/drawing/2014/main" id="{E9F8DD30-0F53-F19F-AD8A-B1384D54BF89}"/>
                </a:ext>
              </a:extLst>
            </p:cNvPr>
            <p:cNvSpPr/>
            <p:nvPr/>
          </p:nvSpPr>
          <p:spPr>
            <a:xfrm>
              <a:off x="4346537" y="3639312"/>
              <a:ext cx="2920456" cy="726306"/>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grpSp>
      <p:sp>
        <p:nvSpPr>
          <p:cNvPr id="73" name="TextBox 72">
            <a:extLst>
              <a:ext uri="{FF2B5EF4-FFF2-40B4-BE49-F238E27FC236}">
                <a16:creationId xmlns:a16="http://schemas.microsoft.com/office/drawing/2014/main" id="{830118B0-B0A9-ED8E-15AE-DCD529DA7EB1}"/>
              </a:ext>
            </a:extLst>
          </p:cNvPr>
          <p:cNvSpPr txBox="1"/>
          <p:nvPr/>
        </p:nvSpPr>
        <p:spPr>
          <a:xfrm>
            <a:off x="8427719" y="4572000"/>
            <a:ext cx="2926080" cy="830997"/>
          </a:xfrm>
          <a:prstGeom prst="rect">
            <a:avLst/>
          </a:prstGeom>
          <a:noFill/>
        </p:spPr>
        <p:txBody>
          <a:bodyPr wrap="square" rtlCol="0">
            <a:spAutoFit/>
          </a:bodyPr>
          <a:lstStyle/>
          <a:p>
            <a:pPr algn="ctr"/>
            <a:r>
              <a:rPr lang="en-US" sz="2400" b="1" dirty="0"/>
              <a:t>Warp Specialized Programming</a:t>
            </a:r>
          </a:p>
        </p:txBody>
      </p:sp>
    </p:spTree>
    <p:extLst>
      <p:ext uri="{BB962C8B-B14F-4D97-AF65-F5344CB8AC3E}">
        <p14:creationId xmlns:p14="http://schemas.microsoft.com/office/powerpoint/2010/main" val="21775782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F156-AD74-48C9-B99C-D8D5D56484CE}"/>
              </a:ext>
            </a:extLst>
          </p:cNvPr>
          <p:cNvSpPr>
            <a:spLocks noGrp="1"/>
          </p:cNvSpPr>
          <p:nvPr>
            <p:ph type="title"/>
          </p:nvPr>
        </p:nvSpPr>
        <p:spPr>
          <a:xfrm>
            <a:off x="377841" y="88390"/>
            <a:ext cx="10515600" cy="918842"/>
          </a:xfrm>
        </p:spPr>
        <p:txBody>
          <a:bodyPr/>
          <a:lstStyle/>
          <a:p>
            <a:r>
              <a:rPr lang="en-US" dirty="0"/>
              <a:t>Static Skewed Round Robin (SRR)</a:t>
            </a:r>
          </a:p>
        </p:txBody>
      </p:sp>
      <p:sp>
        <p:nvSpPr>
          <p:cNvPr id="3" name="Content Placeholder 2">
            <a:extLst>
              <a:ext uri="{FF2B5EF4-FFF2-40B4-BE49-F238E27FC236}">
                <a16:creationId xmlns:a16="http://schemas.microsoft.com/office/drawing/2014/main" id="{BB6BA8B4-E78A-4C04-94DA-843F8AD89D63}"/>
              </a:ext>
            </a:extLst>
          </p:cNvPr>
          <p:cNvSpPr>
            <a:spLocks noGrp="1"/>
          </p:cNvSpPr>
          <p:nvPr>
            <p:ph idx="1"/>
          </p:nvPr>
        </p:nvSpPr>
        <p:spPr>
          <a:xfrm>
            <a:off x="377841" y="992038"/>
            <a:ext cx="5718159" cy="5184925"/>
          </a:xfrm>
        </p:spPr>
        <p:txBody>
          <a:bodyPr/>
          <a:lstStyle/>
          <a:p>
            <a:r>
              <a:rPr lang="en-US" dirty="0"/>
              <a:t>Replace the Round Warp PC multiplexer with a different static hashing function to avoid pathological imbalances</a:t>
            </a:r>
          </a:p>
          <a:p>
            <a:endParaRPr lang="en-US" dirty="0"/>
          </a:p>
        </p:txBody>
      </p:sp>
      <p:sp>
        <p:nvSpPr>
          <p:cNvPr id="4" name="Slide Number Placeholder 3">
            <a:extLst>
              <a:ext uri="{FF2B5EF4-FFF2-40B4-BE49-F238E27FC236}">
                <a16:creationId xmlns:a16="http://schemas.microsoft.com/office/drawing/2014/main" id="{4C66F3A7-EBE3-4D90-B5D9-9009C271446F}"/>
              </a:ext>
            </a:extLst>
          </p:cNvPr>
          <p:cNvSpPr>
            <a:spLocks noGrp="1"/>
          </p:cNvSpPr>
          <p:nvPr>
            <p:ph type="sldNum" sz="quarter" idx="12"/>
          </p:nvPr>
        </p:nvSpPr>
        <p:spPr/>
        <p:txBody>
          <a:bodyPr/>
          <a:lstStyle/>
          <a:p>
            <a:pPr>
              <a:defRPr/>
            </a:pPr>
            <a:fld id="{6C6B5308-6B54-4E5B-8185-C4F567049C3B}" type="slidenum">
              <a:rPr lang="en-US" smtClean="0"/>
              <a:pPr>
                <a:defRPr/>
              </a:pPr>
              <a:t>36</a:t>
            </a:fld>
            <a:endParaRPr lang="en-US"/>
          </a:p>
        </p:txBody>
      </p:sp>
      <p:grpSp>
        <p:nvGrpSpPr>
          <p:cNvPr id="5" name="Group 4">
            <a:extLst>
              <a:ext uri="{FF2B5EF4-FFF2-40B4-BE49-F238E27FC236}">
                <a16:creationId xmlns:a16="http://schemas.microsoft.com/office/drawing/2014/main" id="{9FAF1F12-1DAB-47F9-8C2F-7FB61F87D3DE}"/>
              </a:ext>
            </a:extLst>
          </p:cNvPr>
          <p:cNvGrpSpPr/>
          <p:nvPr/>
        </p:nvGrpSpPr>
        <p:grpSpPr>
          <a:xfrm>
            <a:off x="762000" y="3583781"/>
            <a:ext cx="3318510" cy="2527797"/>
            <a:chOff x="4625340" y="3429000"/>
            <a:chExt cx="3318510" cy="2527797"/>
          </a:xfrm>
        </p:grpSpPr>
        <p:sp>
          <p:nvSpPr>
            <p:cNvPr id="6" name="Rectangle 5">
              <a:extLst>
                <a:ext uri="{FF2B5EF4-FFF2-40B4-BE49-F238E27FC236}">
                  <a16:creationId xmlns:a16="http://schemas.microsoft.com/office/drawing/2014/main" id="{1EC9A240-7D72-4AD5-B5F2-E74A31F7EA8F}"/>
                </a:ext>
              </a:extLst>
            </p:cNvPr>
            <p:cNvSpPr/>
            <p:nvPr/>
          </p:nvSpPr>
          <p:spPr>
            <a:xfrm>
              <a:off x="4819650" y="3429001"/>
              <a:ext cx="3124200" cy="2527796"/>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F58970B-9EED-460C-9B2C-E84F7DF8026C}"/>
                </a:ext>
              </a:extLst>
            </p:cNvPr>
            <p:cNvSpPr txBox="1"/>
            <p:nvPr/>
          </p:nvSpPr>
          <p:spPr>
            <a:xfrm>
              <a:off x="4625340" y="3429000"/>
              <a:ext cx="1981200" cy="369332"/>
            </a:xfrm>
            <a:prstGeom prst="rect">
              <a:avLst/>
            </a:prstGeom>
            <a:noFill/>
            <a:ln>
              <a:noFill/>
            </a:ln>
          </p:spPr>
          <p:txBody>
            <a:bodyPr wrap="square" rtlCol="0">
              <a:spAutoFit/>
            </a:bodyPr>
            <a:lstStyle/>
            <a:p>
              <a:pPr algn="ctr"/>
              <a:r>
                <a:rPr lang="en-US" dirty="0"/>
                <a:t>Thread Block</a:t>
              </a:r>
            </a:p>
          </p:txBody>
        </p:sp>
        <p:grpSp>
          <p:nvGrpSpPr>
            <p:cNvPr id="8" name="Group 7">
              <a:extLst>
                <a:ext uri="{FF2B5EF4-FFF2-40B4-BE49-F238E27FC236}">
                  <a16:creationId xmlns:a16="http://schemas.microsoft.com/office/drawing/2014/main" id="{0278E41A-0328-48D0-91FF-E5B0106A7CA2}"/>
                </a:ext>
              </a:extLst>
            </p:cNvPr>
            <p:cNvGrpSpPr/>
            <p:nvPr/>
          </p:nvGrpSpPr>
          <p:grpSpPr>
            <a:xfrm>
              <a:off x="5054982" y="3789952"/>
              <a:ext cx="2714910" cy="1038688"/>
              <a:chOff x="5054982" y="3789952"/>
              <a:chExt cx="2714910" cy="1038688"/>
            </a:xfrm>
          </p:grpSpPr>
          <p:grpSp>
            <p:nvGrpSpPr>
              <p:cNvPr id="30" name="Group 29">
                <a:extLst>
                  <a:ext uri="{FF2B5EF4-FFF2-40B4-BE49-F238E27FC236}">
                    <a16:creationId xmlns:a16="http://schemas.microsoft.com/office/drawing/2014/main" id="{2E2C43E8-9D88-4E81-B302-E2B180D24F45}"/>
                  </a:ext>
                </a:extLst>
              </p:cNvPr>
              <p:cNvGrpSpPr/>
              <p:nvPr/>
            </p:nvGrpSpPr>
            <p:grpSpPr>
              <a:xfrm>
                <a:off x="5054982" y="3789952"/>
                <a:ext cx="2714910" cy="240545"/>
                <a:chOff x="5054982" y="3789952"/>
                <a:chExt cx="2714910" cy="240545"/>
              </a:xfrm>
            </p:grpSpPr>
            <p:sp>
              <p:nvSpPr>
                <p:cNvPr id="46" name="Rectangle 45">
                  <a:extLst>
                    <a:ext uri="{FF2B5EF4-FFF2-40B4-BE49-F238E27FC236}">
                      <a16:creationId xmlns:a16="http://schemas.microsoft.com/office/drawing/2014/main" id="{44BFD6ED-4565-427F-B194-E9F2BCEE4CC9}"/>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7" name="Rectangle 46">
                  <a:extLst>
                    <a:ext uri="{FF2B5EF4-FFF2-40B4-BE49-F238E27FC236}">
                      <a16:creationId xmlns:a16="http://schemas.microsoft.com/office/drawing/2014/main" id="{C629FA80-2817-4CEB-8FF8-9D1EDE3128A4}"/>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8" name="Rectangle 47">
                  <a:extLst>
                    <a:ext uri="{FF2B5EF4-FFF2-40B4-BE49-F238E27FC236}">
                      <a16:creationId xmlns:a16="http://schemas.microsoft.com/office/drawing/2014/main" id="{C2444430-12D3-4147-98E8-3501024B6D4A}"/>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9" name="Rectangle 48">
                  <a:extLst>
                    <a:ext uri="{FF2B5EF4-FFF2-40B4-BE49-F238E27FC236}">
                      <a16:creationId xmlns:a16="http://schemas.microsoft.com/office/drawing/2014/main" id="{E791F069-148B-4392-84B9-706C601D5B96}"/>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grpSp>
            <p:nvGrpSpPr>
              <p:cNvPr id="31" name="Group 30">
                <a:extLst>
                  <a:ext uri="{FF2B5EF4-FFF2-40B4-BE49-F238E27FC236}">
                    <a16:creationId xmlns:a16="http://schemas.microsoft.com/office/drawing/2014/main" id="{086E1E18-E727-47AE-A80E-B3D9A6DC625A}"/>
                  </a:ext>
                </a:extLst>
              </p:cNvPr>
              <p:cNvGrpSpPr/>
              <p:nvPr/>
            </p:nvGrpSpPr>
            <p:grpSpPr>
              <a:xfrm>
                <a:off x="5054982" y="4058199"/>
                <a:ext cx="2714910" cy="240545"/>
                <a:chOff x="5054982" y="3789952"/>
                <a:chExt cx="2714910" cy="240545"/>
              </a:xfrm>
            </p:grpSpPr>
            <p:sp>
              <p:nvSpPr>
                <p:cNvPr id="42" name="Rectangle 41">
                  <a:extLst>
                    <a:ext uri="{FF2B5EF4-FFF2-40B4-BE49-F238E27FC236}">
                      <a16:creationId xmlns:a16="http://schemas.microsoft.com/office/drawing/2014/main" id="{710F6443-1EF7-4162-8851-2E0A4239AD80}"/>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3" name="Rectangle 42">
                  <a:extLst>
                    <a:ext uri="{FF2B5EF4-FFF2-40B4-BE49-F238E27FC236}">
                      <a16:creationId xmlns:a16="http://schemas.microsoft.com/office/drawing/2014/main" id="{0F647ACE-A13D-48C4-9879-A56BB7D876A8}"/>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4" name="Rectangle 43">
                  <a:extLst>
                    <a:ext uri="{FF2B5EF4-FFF2-40B4-BE49-F238E27FC236}">
                      <a16:creationId xmlns:a16="http://schemas.microsoft.com/office/drawing/2014/main" id="{B3094A09-5CC4-4C81-9348-27AFCD4DB05F}"/>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5" name="Rectangle 44">
                  <a:extLst>
                    <a:ext uri="{FF2B5EF4-FFF2-40B4-BE49-F238E27FC236}">
                      <a16:creationId xmlns:a16="http://schemas.microsoft.com/office/drawing/2014/main" id="{67418B52-CF6D-4109-A5DE-1296BE7287BA}"/>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grpSp>
            <p:nvGrpSpPr>
              <p:cNvPr id="32" name="Group 31">
                <a:extLst>
                  <a:ext uri="{FF2B5EF4-FFF2-40B4-BE49-F238E27FC236}">
                    <a16:creationId xmlns:a16="http://schemas.microsoft.com/office/drawing/2014/main" id="{69DE9CBC-01D7-4E5D-85F0-3F5ED9C282C8}"/>
                  </a:ext>
                </a:extLst>
              </p:cNvPr>
              <p:cNvGrpSpPr/>
              <p:nvPr/>
            </p:nvGrpSpPr>
            <p:grpSpPr>
              <a:xfrm>
                <a:off x="5054982" y="4322824"/>
                <a:ext cx="2714910" cy="240545"/>
                <a:chOff x="5054982" y="3789952"/>
                <a:chExt cx="2714910" cy="240545"/>
              </a:xfrm>
            </p:grpSpPr>
            <p:sp>
              <p:nvSpPr>
                <p:cNvPr id="38" name="Rectangle 37">
                  <a:extLst>
                    <a:ext uri="{FF2B5EF4-FFF2-40B4-BE49-F238E27FC236}">
                      <a16:creationId xmlns:a16="http://schemas.microsoft.com/office/drawing/2014/main" id="{36BE4A0D-185A-43C6-A6B0-36CD295F22C8}"/>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9" name="Rectangle 38">
                  <a:extLst>
                    <a:ext uri="{FF2B5EF4-FFF2-40B4-BE49-F238E27FC236}">
                      <a16:creationId xmlns:a16="http://schemas.microsoft.com/office/drawing/2014/main" id="{36053836-890B-4428-97A4-722176CFF7FB}"/>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40" name="Rectangle 39">
                  <a:extLst>
                    <a:ext uri="{FF2B5EF4-FFF2-40B4-BE49-F238E27FC236}">
                      <a16:creationId xmlns:a16="http://schemas.microsoft.com/office/drawing/2014/main" id="{1B964FCA-9C7E-4C21-AFE3-3396DD9A2DD8}"/>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41" name="Rectangle 40">
                  <a:extLst>
                    <a:ext uri="{FF2B5EF4-FFF2-40B4-BE49-F238E27FC236}">
                      <a16:creationId xmlns:a16="http://schemas.microsoft.com/office/drawing/2014/main" id="{3FD27397-B490-4C23-ADCD-834625F15B4D}"/>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33" name="Group 32">
                <a:extLst>
                  <a:ext uri="{FF2B5EF4-FFF2-40B4-BE49-F238E27FC236}">
                    <a16:creationId xmlns:a16="http://schemas.microsoft.com/office/drawing/2014/main" id="{3DE14978-23F8-416D-8228-D5540E751734}"/>
                  </a:ext>
                </a:extLst>
              </p:cNvPr>
              <p:cNvGrpSpPr/>
              <p:nvPr/>
            </p:nvGrpSpPr>
            <p:grpSpPr>
              <a:xfrm>
                <a:off x="5054982" y="4588095"/>
                <a:ext cx="2714910" cy="240545"/>
                <a:chOff x="5054982" y="3789952"/>
                <a:chExt cx="2714910" cy="240545"/>
              </a:xfrm>
            </p:grpSpPr>
            <p:sp>
              <p:nvSpPr>
                <p:cNvPr id="34" name="Rectangle 33">
                  <a:extLst>
                    <a:ext uri="{FF2B5EF4-FFF2-40B4-BE49-F238E27FC236}">
                      <a16:creationId xmlns:a16="http://schemas.microsoft.com/office/drawing/2014/main" id="{8B685611-4BB5-4E1C-B225-489738261790}"/>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
              <p:nvSpPr>
                <p:cNvPr id="35" name="Rectangle 34">
                  <a:extLst>
                    <a:ext uri="{FF2B5EF4-FFF2-40B4-BE49-F238E27FC236}">
                      <a16:creationId xmlns:a16="http://schemas.microsoft.com/office/drawing/2014/main" id="{81C2F840-5326-4D87-B9F0-61DF50A37AC1}"/>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sp>
              <p:nvSpPr>
                <p:cNvPr id="36" name="Rectangle 35">
                  <a:extLst>
                    <a:ext uri="{FF2B5EF4-FFF2-40B4-BE49-F238E27FC236}">
                      <a16:creationId xmlns:a16="http://schemas.microsoft.com/office/drawing/2014/main" id="{5C40E4BE-7251-444B-860B-20BD4BC3DBB6}"/>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37" name="Rectangle 36">
                  <a:extLst>
                    <a:ext uri="{FF2B5EF4-FFF2-40B4-BE49-F238E27FC236}">
                      <a16:creationId xmlns:a16="http://schemas.microsoft.com/office/drawing/2014/main" id="{1F47882C-5B01-4DD5-9FF3-B48CA1588F3F}"/>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p>
              </p:txBody>
            </p:sp>
          </p:grpSp>
        </p:grpSp>
        <p:grpSp>
          <p:nvGrpSpPr>
            <p:cNvPr id="9" name="Group 8">
              <a:extLst>
                <a:ext uri="{FF2B5EF4-FFF2-40B4-BE49-F238E27FC236}">
                  <a16:creationId xmlns:a16="http://schemas.microsoft.com/office/drawing/2014/main" id="{7D52ED50-7B15-4578-A43A-868A62C290B8}"/>
                </a:ext>
              </a:extLst>
            </p:cNvPr>
            <p:cNvGrpSpPr/>
            <p:nvPr/>
          </p:nvGrpSpPr>
          <p:grpSpPr>
            <a:xfrm>
              <a:off x="5054982" y="4843034"/>
              <a:ext cx="2714910" cy="1038688"/>
              <a:chOff x="5054982" y="3789952"/>
              <a:chExt cx="2714910" cy="1038688"/>
            </a:xfrm>
          </p:grpSpPr>
          <p:grpSp>
            <p:nvGrpSpPr>
              <p:cNvPr id="10" name="Group 9">
                <a:extLst>
                  <a:ext uri="{FF2B5EF4-FFF2-40B4-BE49-F238E27FC236}">
                    <a16:creationId xmlns:a16="http://schemas.microsoft.com/office/drawing/2014/main" id="{33A8E4CD-32FC-457C-88AB-0E8C75F081E7}"/>
                  </a:ext>
                </a:extLst>
              </p:cNvPr>
              <p:cNvGrpSpPr/>
              <p:nvPr/>
            </p:nvGrpSpPr>
            <p:grpSpPr>
              <a:xfrm>
                <a:off x="5054982" y="3789952"/>
                <a:ext cx="2714910" cy="240545"/>
                <a:chOff x="5054982" y="3789952"/>
                <a:chExt cx="2714910" cy="240545"/>
              </a:xfrm>
            </p:grpSpPr>
            <p:sp>
              <p:nvSpPr>
                <p:cNvPr id="26" name="Rectangle 25">
                  <a:extLst>
                    <a:ext uri="{FF2B5EF4-FFF2-40B4-BE49-F238E27FC236}">
                      <a16:creationId xmlns:a16="http://schemas.microsoft.com/office/drawing/2014/main" id="{25989854-8290-44B1-898C-126B580AACF7}"/>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a:t>
                  </a:r>
                </a:p>
              </p:txBody>
            </p:sp>
            <p:sp>
              <p:nvSpPr>
                <p:cNvPr id="27" name="Rectangle 26">
                  <a:extLst>
                    <a:ext uri="{FF2B5EF4-FFF2-40B4-BE49-F238E27FC236}">
                      <a16:creationId xmlns:a16="http://schemas.microsoft.com/office/drawing/2014/main" id="{C6BC3C76-B803-4D9D-821B-0084DC6C4A7C}"/>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a:t>
                  </a:r>
                </a:p>
              </p:txBody>
            </p:sp>
            <p:sp>
              <p:nvSpPr>
                <p:cNvPr id="28" name="Rectangle 27">
                  <a:extLst>
                    <a:ext uri="{FF2B5EF4-FFF2-40B4-BE49-F238E27FC236}">
                      <a16:creationId xmlns:a16="http://schemas.microsoft.com/office/drawing/2014/main" id="{5C638B54-9889-494A-8C98-774B15D45AA2}"/>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17</a:t>
                  </a:r>
                </a:p>
              </p:txBody>
            </p:sp>
            <p:sp>
              <p:nvSpPr>
                <p:cNvPr id="29" name="Rectangle 28">
                  <a:extLst>
                    <a:ext uri="{FF2B5EF4-FFF2-40B4-BE49-F238E27FC236}">
                      <a16:creationId xmlns:a16="http://schemas.microsoft.com/office/drawing/2014/main" id="{90A5D158-D474-49F5-9E11-CAE7FCE45390}"/>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grpSp>
          <p:grpSp>
            <p:nvGrpSpPr>
              <p:cNvPr id="11" name="Group 10">
                <a:extLst>
                  <a:ext uri="{FF2B5EF4-FFF2-40B4-BE49-F238E27FC236}">
                    <a16:creationId xmlns:a16="http://schemas.microsoft.com/office/drawing/2014/main" id="{D9CC8CA9-F2FF-49C8-B5BF-CE2E61D0130E}"/>
                  </a:ext>
                </a:extLst>
              </p:cNvPr>
              <p:cNvGrpSpPr/>
              <p:nvPr/>
            </p:nvGrpSpPr>
            <p:grpSpPr>
              <a:xfrm>
                <a:off x="5054982" y="4058199"/>
                <a:ext cx="2714910" cy="240545"/>
                <a:chOff x="5054982" y="3789952"/>
                <a:chExt cx="2714910" cy="240545"/>
              </a:xfrm>
            </p:grpSpPr>
            <p:sp>
              <p:nvSpPr>
                <p:cNvPr id="22" name="Rectangle 21">
                  <a:extLst>
                    <a:ext uri="{FF2B5EF4-FFF2-40B4-BE49-F238E27FC236}">
                      <a16:creationId xmlns:a16="http://schemas.microsoft.com/office/drawing/2014/main" id="{8086789F-F4BB-4203-9599-0151C5922BFE}"/>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23" name="Rectangle 22">
                  <a:extLst>
                    <a:ext uri="{FF2B5EF4-FFF2-40B4-BE49-F238E27FC236}">
                      <a16:creationId xmlns:a16="http://schemas.microsoft.com/office/drawing/2014/main" id="{C7B2BFBD-5A9F-484A-B457-37890A05760E}"/>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a:t>
                  </a:r>
                </a:p>
              </p:txBody>
            </p:sp>
            <p:sp>
              <p:nvSpPr>
                <p:cNvPr id="24" name="Rectangle 23">
                  <a:extLst>
                    <a:ext uri="{FF2B5EF4-FFF2-40B4-BE49-F238E27FC236}">
                      <a16:creationId xmlns:a16="http://schemas.microsoft.com/office/drawing/2014/main" id="{468939A4-795A-429F-8AED-AD9150C50DE6}"/>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a:t>
                  </a:r>
                </a:p>
              </p:txBody>
            </p:sp>
            <p:sp>
              <p:nvSpPr>
                <p:cNvPr id="25" name="Rectangle 24">
                  <a:extLst>
                    <a:ext uri="{FF2B5EF4-FFF2-40B4-BE49-F238E27FC236}">
                      <a16:creationId xmlns:a16="http://schemas.microsoft.com/office/drawing/2014/main" id="{BCB85A4B-7A7E-4832-84EA-C39F1E0E2283}"/>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12" name="Group 11">
                <a:extLst>
                  <a:ext uri="{FF2B5EF4-FFF2-40B4-BE49-F238E27FC236}">
                    <a16:creationId xmlns:a16="http://schemas.microsoft.com/office/drawing/2014/main" id="{17823DB2-B280-4C90-A389-1F1D432DCA96}"/>
                  </a:ext>
                </a:extLst>
              </p:cNvPr>
              <p:cNvGrpSpPr/>
              <p:nvPr/>
            </p:nvGrpSpPr>
            <p:grpSpPr>
              <a:xfrm>
                <a:off x="5054982" y="4322824"/>
                <a:ext cx="2714910" cy="240545"/>
                <a:chOff x="5054982" y="3789952"/>
                <a:chExt cx="2714910" cy="240545"/>
              </a:xfrm>
            </p:grpSpPr>
            <p:sp>
              <p:nvSpPr>
                <p:cNvPr id="18" name="Rectangle 17">
                  <a:extLst>
                    <a:ext uri="{FF2B5EF4-FFF2-40B4-BE49-F238E27FC236}">
                      <a16:creationId xmlns:a16="http://schemas.microsoft.com/office/drawing/2014/main" id="{40054AC2-D554-4768-91C8-84226C4EE3C0}"/>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24</a:t>
                  </a:r>
                </a:p>
              </p:txBody>
            </p:sp>
            <p:sp>
              <p:nvSpPr>
                <p:cNvPr id="19" name="Rectangle 18">
                  <a:extLst>
                    <a:ext uri="{FF2B5EF4-FFF2-40B4-BE49-F238E27FC236}">
                      <a16:creationId xmlns:a16="http://schemas.microsoft.com/office/drawing/2014/main" id="{2F6B57DB-91B1-499F-8A4E-9462D7D3333D}"/>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27</a:t>
                  </a:r>
                </a:p>
              </p:txBody>
            </p:sp>
            <p:sp>
              <p:nvSpPr>
                <p:cNvPr id="20" name="Rectangle 19">
                  <a:extLst>
                    <a:ext uri="{FF2B5EF4-FFF2-40B4-BE49-F238E27FC236}">
                      <a16:creationId xmlns:a16="http://schemas.microsoft.com/office/drawing/2014/main" id="{74DA7301-F95C-4EAA-A94B-39AE70486208}"/>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21" name="Rectangle 20">
                  <a:extLst>
                    <a:ext uri="{FF2B5EF4-FFF2-40B4-BE49-F238E27FC236}">
                      <a16:creationId xmlns:a16="http://schemas.microsoft.com/office/drawing/2014/main" id="{B549FC3A-2555-47AD-8C66-E5404DB93B81}"/>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26</a:t>
                  </a:r>
                </a:p>
              </p:txBody>
            </p:sp>
          </p:grpSp>
          <p:grpSp>
            <p:nvGrpSpPr>
              <p:cNvPr id="13" name="Group 12">
                <a:extLst>
                  <a:ext uri="{FF2B5EF4-FFF2-40B4-BE49-F238E27FC236}">
                    <a16:creationId xmlns:a16="http://schemas.microsoft.com/office/drawing/2014/main" id="{BB1ED852-4F18-4BA4-B81F-43854277A3AD}"/>
                  </a:ext>
                </a:extLst>
              </p:cNvPr>
              <p:cNvGrpSpPr/>
              <p:nvPr/>
            </p:nvGrpSpPr>
            <p:grpSpPr>
              <a:xfrm>
                <a:off x="5054982" y="4588095"/>
                <a:ext cx="2714910" cy="240545"/>
                <a:chOff x="5054982" y="3789952"/>
                <a:chExt cx="2714910" cy="240545"/>
              </a:xfrm>
            </p:grpSpPr>
            <p:sp>
              <p:nvSpPr>
                <p:cNvPr id="14" name="Rectangle 13">
                  <a:extLst>
                    <a:ext uri="{FF2B5EF4-FFF2-40B4-BE49-F238E27FC236}">
                      <a16:creationId xmlns:a16="http://schemas.microsoft.com/office/drawing/2014/main" id="{553F6425-C692-4C0A-A53B-EA3ABF474E66}"/>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28</a:t>
                  </a:r>
                </a:p>
              </p:txBody>
            </p:sp>
            <p:sp>
              <p:nvSpPr>
                <p:cNvPr id="15" name="Rectangle 14">
                  <a:extLst>
                    <a:ext uri="{FF2B5EF4-FFF2-40B4-BE49-F238E27FC236}">
                      <a16:creationId xmlns:a16="http://schemas.microsoft.com/office/drawing/2014/main" id="{0B7BD70A-386F-45BE-BCB3-94982450A35F}"/>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31</a:t>
                  </a:r>
                </a:p>
              </p:txBody>
            </p:sp>
            <p:sp>
              <p:nvSpPr>
                <p:cNvPr id="16" name="Rectangle 15">
                  <a:extLst>
                    <a:ext uri="{FF2B5EF4-FFF2-40B4-BE49-F238E27FC236}">
                      <a16:creationId xmlns:a16="http://schemas.microsoft.com/office/drawing/2014/main" id="{1C31D8CD-AB84-4B0E-8BA2-CDFB6266C2B8}"/>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29</a:t>
                  </a:r>
                </a:p>
              </p:txBody>
            </p:sp>
            <p:sp>
              <p:nvSpPr>
                <p:cNvPr id="17" name="Rectangle 16">
                  <a:extLst>
                    <a:ext uri="{FF2B5EF4-FFF2-40B4-BE49-F238E27FC236}">
                      <a16:creationId xmlns:a16="http://schemas.microsoft.com/office/drawing/2014/main" id="{181DD352-17D9-49D7-905E-1BFD21094B39}"/>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p:txBody>
            </p:sp>
          </p:grpSp>
        </p:grpSp>
      </p:grpSp>
      <p:pic>
        <p:nvPicPr>
          <p:cNvPr id="51" name="Picture 50">
            <a:extLst>
              <a:ext uri="{FF2B5EF4-FFF2-40B4-BE49-F238E27FC236}">
                <a16:creationId xmlns:a16="http://schemas.microsoft.com/office/drawing/2014/main" id="{00BC3F85-9F48-40CA-BAB9-8554302516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073870"/>
            <a:ext cx="4648200" cy="869560"/>
          </a:xfrm>
          <a:prstGeom prst="rect">
            <a:avLst/>
          </a:prstGeom>
        </p:spPr>
      </p:pic>
      <p:sp>
        <p:nvSpPr>
          <p:cNvPr id="55" name="Rectangle 54">
            <a:extLst>
              <a:ext uri="{FF2B5EF4-FFF2-40B4-BE49-F238E27FC236}">
                <a16:creationId xmlns:a16="http://schemas.microsoft.com/office/drawing/2014/main" id="{9E81BF87-D6D1-4A66-ADFB-E0556FCF5508}"/>
              </a:ext>
            </a:extLst>
          </p:cNvPr>
          <p:cNvSpPr/>
          <p:nvPr/>
        </p:nvSpPr>
        <p:spPr>
          <a:xfrm>
            <a:off x="8293482" y="3808199"/>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13AA2BA-9CAF-4468-A0A9-D85D5A4DE6A9}"/>
              </a:ext>
            </a:extLst>
          </p:cNvPr>
          <p:cNvSpPr/>
          <p:nvPr/>
        </p:nvSpPr>
        <p:spPr>
          <a:xfrm>
            <a:off x="5293551" y="3808199"/>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72E11E1-BC20-4395-BE21-60581E5B8E4D}"/>
              </a:ext>
            </a:extLst>
          </p:cNvPr>
          <p:cNvSpPr/>
          <p:nvPr/>
        </p:nvSpPr>
        <p:spPr>
          <a:xfrm>
            <a:off x="5293551" y="1862644"/>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3D42E6-7768-41ED-90B1-3D33B0D9B716}"/>
              </a:ext>
            </a:extLst>
          </p:cNvPr>
          <p:cNvSpPr/>
          <p:nvPr/>
        </p:nvSpPr>
        <p:spPr>
          <a:xfrm>
            <a:off x="8293482" y="1860635"/>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48ACE0A-F8BE-4218-BD8D-62165CED9810}"/>
              </a:ext>
            </a:extLst>
          </p:cNvPr>
          <p:cNvSpPr txBox="1"/>
          <p:nvPr/>
        </p:nvSpPr>
        <p:spPr>
          <a:xfrm>
            <a:off x="5293551" y="1838335"/>
            <a:ext cx="1434528" cy="369332"/>
          </a:xfrm>
          <a:prstGeom prst="rect">
            <a:avLst/>
          </a:prstGeom>
          <a:noFill/>
        </p:spPr>
        <p:txBody>
          <a:bodyPr wrap="square" rtlCol="0">
            <a:spAutoFit/>
          </a:bodyPr>
          <a:lstStyle/>
          <a:p>
            <a:r>
              <a:rPr lang="en-US" dirty="0"/>
              <a:t>Sub-Core 0</a:t>
            </a:r>
          </a:p>
        </p:txBody>
      </p:sp>
      <p:sp>
        <p:nvSpPr>
          <p:cNvPr id="60" name="TextBox 59">
            <a:extLst>
              <a:ext uri="{FF2B5EF4-FFF2-40B4-BE49-F238E27FC236}">
                <a16:creationId xmlns:a16="http://schemas.microsoft.com/office/drawing/2014/main" id="{4D37E8DA-78F9-49B7-B1F6-3DE2C9FD1618}"/>
              </a:ext>
            </a:extLst>
          </p:cNvPr>
          <p:cNvSpPr txBox="1"/>
          <p:nvPr/>
        </p:nvSpPr>
        <p:spPr>
          <a:xfrm>
            <a:off x="8330058" y="1892568"/>
            <a:ext cx="1434528" cy="369332"/>
          </a:xfrm>
          <a:prstGeom prst="rect">
            <a:avLst/>
          </a:prstGeom>
          <a:noFill/>
        </p:spPr>
        <p:txBody>
          <a:bodyPr wrap="square" rtlCol="0">
            <a:spAutoFit/>
          </a:bodyPr>
          <a:lstStyle/>
          <a:p>
            <a:r>
              <a:rPr lang="en-US" dirty="0"/>
              <a:t>Sub-Core 1</a:t>
            </a:r>
          </a:p>
        </p:txBody>
      </p:sp>
      <p:sp>
        <p:nvSpPr>
          <p:cNvPr id="61" name="TextBox 60">
            <a:extLst>
              <a:ext uri="{FF2B5EF4-FFF2-40B4-BE49-F238E27FC236}">
                <a16:creationId xmlns:a16="http://schemas.microsoft.com/office/drawing/2014/main" id="{FD5D6AD6-2799-4784-A137-CBFB7053BD33}"/>
              </a:ext>
            </a:extLst>
          </p:cNvPr>
          <p:cNvSpPr txBox="1"/>
          <p:nvPr/>
        </p:nvSpPr>
        <p:spPr>
          <a:xfrm>
            <a:off x="5288787" y="3878057"/>
            <a:ext cx="1434528" cy="369332"/>
          </a:xfrm>
          <a:prstGeom prst="rect">
            <a:avLst/>
          </a:prstGeom>
          <a:noFill/>
        </p:spPr>
        <p:txBody>
          <a:bodyPr wrap="square" rtlCol="0">
            <a:spAutoFit/>
          </a:bodyPr>
          <a:lstStyle/>
          <a:p>
            <a:r>
              <a:rPr lang="en-US" dirty="0"/>
              <a:t>Sub-Core 2</a:t>
            </a:r>
          </a:p>
        </p:txBody>
      </p:sp>
      <p:sp>
        <p:nvSpPr>
          <p:cNvPr id="62" name="TextBox 61">
            <a:extLst>
              <a:ext uri="{FF2B5EF4-FFF2-40B4-BE49-F238E27FC236}">
                <a16:creationId xmlns:a16="http://schemas.microsoft.com/office/drawing/2014/main" id="{3EA980F7-11D4-4B45-AD0D-406C152DBD4B}"/>
              </a:ext>
            </a:extLst>
          </p:cNvPr>
          <p:cNvSpPr txBox="1"/>
          <p:nvPr/>
        </p:nvSpPr>
        <p:spPr>
          <a:xfrm>
            <a:off x="8330058" y="3808199"/>
            <a:ext cx="1434528" cy="369332"/>
          </a:xfrm>
          <a:prstGeom prst="rect">
            <a:avLst/>
          </a:prstGeom>
          <a:noFill/>
        </p:spPr>
        <p:txBody>
          <a:bodyPr wrap="square" rtlCol="0">
            <a:spAutoFit/>
          </a:bodyPr>
          <a:lstStyle/>
          <a:p>
            <a:r>
              <a:rPr lang="en-US" dirty="0"/>
              <a:t>Sub-Core 3</a:t>
            </a:r>
          </a:p>
        </p:txBody>
      </p:sp>
    </p:spTree>
    <p:extLst>
      <p:ext uri="{BB962C8B-B14F-4D97-AF65-F5344CB8AC3E}">
        <p14:creationId xmlns:p14="http://schemas.microsoft.com/office/powerpoint/2010/main" val="3019292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F156-AD74-48C9-B99C-D8D5D56484CE}"/>
              </a:ext>
            </a:extLst>
          </p:cNvPr>
          <p:cNvSpPr>
            <a:spLocks noGrp="1"/>
          </p:cNvSpPr>
          <p:nvPr>
            <p:ph type="title"/>
          </p:nvPr>
        </p:nvSpPr>
        <p:spPr>
          <a:xfrm>
            <a:off x="377841" y="88390"/>
            <a:ext cx="10515600" cy="918842"/>
          </a:xfrm>
        </p:spPr>
        <p:txBody>
          <a:bodyPr/>
          <a:lstStyle/>
          <a:p>
            <a:r>
              <a:rPr lang="en-US" dirty="0"/>
              <a:t>Static Skewed Round Robin (SRR)</a:t>
            </a:r>
          </a:p>
        </p:txBody>
      </p:sp>
      <p:sp>
        <p:nvSpPr>
          <p:cNvPr id="3" name="Content Placeholder 2">
            <a:extLst>
              <a:ext uri="{FF2B5EF4-FFF2-40B4-BE49-F238E27FC236}">
                <a16:creationId xmlns:a16="http://schemas.microsoft.com/office/drawing/2014/main" id="{BB6BA8B4-E78A-4C04-94DA-843F8AD89D63}"/>
              </a:ext>
            </a:extLst>
          </p:cNvPr>
          <p:cNvSpPr>
            <a:spLocks noGrp="1"/>
          </p:cNvSpPr>
          <p:nvPr>
            <p:ph idx="1"/>
          </p:nvPr>
        </p:nvSpPr>
        <p:spPr>
          <a:xfrm>
            <a:off x="377841" y="992038"/>
            <a:ext cx="5718159" cy="5184925"/>
          </a:xfrm>
        </p:spPr>
        <p:txBody>
          <a:bodyPr/>
          <a:lstStyle/>
          <a:p>
            <a:r>
              <a:rPr lang="en-US" dirty="0"/>
              <a:t>Replace the Round Warp PC multiplexer with a different static hashing function to avoid pathological imbalances</a:t>
            </a:r>
          </a:p>
          <a:p>
            <a:endParaRPr lang="en-US" dirty="0"/>
          </a:p>
        </p:txBody>
      </p:sp>
      <p:sp>
        <p:nvSpPr>
          <p:cNvPr id="4" name="Slide Number Placeholder 3">
            <a:extLst>
              <a:ext uri="{FF2B5EF4-FFF2-40B4-BE49-F238E27FC236}">
                <a16:creationId xmlns:a16="http://schemas.microsoft.com/office/drawing/2014/main" id="{4C66F3A7-EBE3-4D90-B5D9-9009C271446F}"/>
              </a:ext>
            </a:extLst>
          </p:cNvPr>
          <p:cNvSpPr>
            <a:spLocks noGrp="1"/>
          </p:cNvSpPr>
          <p:nvPr>
            <p:ph type="sldNum" sz="quarter" idx="12"/>
          </p:nvPr>
        </p:nvSpPr>
        <p:spPr/>
        <p:txBody>
          <a:bodyPr/>
          <a:lstStyle/>
          <a:p>
            <a:pPr>
              <a:defRPr/>
            </a:pPr>
            <a:fld id="{6C6B5308-6B54-4E5B-8185-C4F567049C3B}" type="slidenum">
              <a:rPr lang="en-US" smtClean="0"/>
              <a:pPr>
                <a:defRPr/>
              </a:pPr>
              <a:t>37</a:t>
            </a:fld>
            <a:endParaRPr lang="en-US"/>
          </a:p>
        </p:txBody>
      </p:sp>
      <p:grpSp>
        <p:nvGrpSpPr>
          <p:cNvPr id="5" name="Group 4">
            <a:extLst>
              <a:ext uri="{FF2B5EF4-FFF2-40B4-BE49-F238E27FC236}">
                <a16:creationId xmlns:a16="http://schemas.microsoft.com/office/drawing/2014/main" id="{9FAF1F12-1DAB-47F9-8C2F-7FB61F87D3DE}"/>
              </a:ext>
            </a:extLst>
          </p:cNvPr>
          <p:cNvGrpSpPr/>
          <p:nvPr/>
        </p:nvGrpSpPr>
        <p:grpSpPr>
          <a:xfrm>
            <a:off x="762000" y="3583781"/>
            <a:ext cx="3318510" cy="2527797"/>
            <a:chOff x="4625340" y="3429000"/>
            <a:chExt cx="3318510" cy="2527797"/>
          </a:xfrm>
        </p:grpSpPr>
        <p:sp>
          <p:nvSpPr>
            <p:cNvPr id="6" name="Rectangle 5">
              <a:extLst>
                <a:ext uri="{FF2B5EF4-FFF2-40B4-BE49-F238E27FC236}">
                  <a16:creationId xmlns:a16="http://schemas.microsoft.com/office/drawing/2014/main" id="{1EC9A240-7D72-4AD5-B5F2-E74A31F7EA8F}"/>
                </a:ext>
              </a:extLst>
            </p:cNvPr>
            <p:cNvSpPr/>
            <p:nvPr/>
          </p:nvSpPr>
          <p:spPr>
            <a:xfrm>
              <a:off x="4819650" y="3429001"/>
              <a:ext cx="3124200" cy="2527796"/>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F58970B-9EED-460C-9B2C-E84F7DF8026C}"/>
                </a:ext>
              </a:extLst>
            </p:cNvPr>
            <p:cNvSpPr txBox="1"/>
            <p:nvPr/>
          </p:nvSpPr>
          <p:spPr>
            <a:xfrm>
              <a:off x="4625340" y="3429000"/>
              <a:ext cx="1981200" cy="369332"/>
            </a:xfrm>
            <a:prstGeom prst="rect">
              <a:avLst/>
            </a:prstGeom>
            <a:noFill/>
            <a:ln>
              <a:noFill/>
            </a:ln>
          </p:spPr>
          <p:txBody>
            <a:bodyPr wrap="square" rtlCol="0">
              <a:spAutoFit/>
            </a:bodyPr>
            <a:lstStyle/>
            <a:p>
              <a:pPr algn="ctr"/>
              <a:r>
                <a:rPr lang="en-US" dirty="0"/>
                <a:t>Thread Block</a:t>
              </a:r>
            </a:p>
          </p:txBody>
        </p:sp>
        <p:grpSp>
          <p:nvGrpSpPr>
            <p:cNvPr id="8" name="Group 7">
              <a:extLst>
                <a:ext uri="{FF2B5EF4-FFF2-40B4-BE49-F238E27FC236}">
                  <a16:creationId xmlns:a16="http://schemas.microsoft.com/office/drawing/2014/main" id="{0278E41A-0328-48D0-91FF-E5B0106A7CA2}"/>
                </a:ext>
              </a:extLst>
            </p:cNvPr>
            <p:cNvGrpSpPr/>
            <p:nvPr/>
          </p:nvGrpSpPr>
          <p:grpSpPr>
            <a:xfrm>
              <a:off x="5054982" y="3789952"/>
              <a:ext cx="2714910" cy="1038688"/>
              <a:chOff x="5054982" y="3789952"/>
              <a:chExt cx="2714910" cy="1038688"/>
            </a:xfrm>
          </p:grpSpPr>
          <p:grpSp>
            <p:nvGrpSpPr>
              <p:cNvPr id="30" name="Group 29">
                <a:extLst>
                  <a:ext uri="{FF2B5EF4-FFF2-40B4-BE49-F238E27FC236}">
                    <a16:creationId xmlns:a16="http://schemas.microsoft.com/office/drawing/2014/main" id="{2E2C43E8-9D88-4E81-B302-E2B180D24F45}"/>
                  </a:ext>
                </a:extLst>
              </p:cNvPr>
              <p:cNvGrpSpPr/>
              <p:nvPr/>
            </p:nvGrpSpPr>
            <p:grpSpPr>
              <a:xfrm>
                <a:off x="5054982" y="3789952"/>
                <a:ext cx="2714910" cy="240545"/>
                <a:chOff x="5054982" y="3789952"/>
                <a:chExt cx="2714910" cy="240545"/>
              </a:xfrm>
            </p:grpSpPr>
            <p:sp>
              <p:nvSpPr>
                <p:cNvPr id="46" name="Rectangle 45">
                  <a:extLst>
                    <a:ext uri="{FF2B5EF4-FFF2-40B4-BE49-F238E27FC236}">
                      <a16:creationId xmlns:a16="http://schemas.microsoft.com/office/drawing/2014/main" id="{44BFD6ED-4565-427F-B194-E9F2BCEE4CC9}"/>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7" name="Rectangle 46">
                  <a:extLst>
                    <a:ext uri="{FF2B5EF4-FFF2-40B4-BE49-F238E27FC236}">
                      <a16:creationId xmlns:a16="http://schemas.microsoft.com/office/drawing/2014/main" id="{C629FA80-2817-4CEB-8FF8-9D1EDE3128A4}"/>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8" name="Rectangle 47">
                  <a:extLst>
                    <a:ext uri="{FF2B5EF4-FFF2-40B4-BE49-F238E27FC236}">
                      <a16:creationId xmlns:a16="http://schemas.microsoft.com/office/drawing/2014/main" id="{C2444430-12D3-4147-98E8-3501024B6D4A}"/>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9" name="Rectangle 48">
                  <a:extLst>
                    <a:ext uri="{FF2B5EF4-FFF2-40B4-BE49-F238E27FC236}">
                      <a16:creationId xmlns:a16="http://schemas.microsoft.com/office/drawing/2014/main" id="{E791F069-148B-4392-84B9-706C601D5B96}"/>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grpSp>
            <p:nvGrpSpPr>
              <p:cNvPr id="31" name="Group 30">
                <a:extLst>
                  <a:ext uri="{FF2B5EF4-FFF2-40B4-BE49-F238E27FC236}">
                    <a16:creationId xmlns:a16="http://schemas.microsoft.com/office/drawing/2014/main" id="{086E1E18-E727-47AE-A80E-B3D9A6DC625A}"/>
                  </a:ext>
                </a:extLst>
              </p:cNvPr>
              <p:cNvGrpSpPr/>
              <p:nvPr/>
            </p:nvGrpSpPr>
            <p:grpSpPr>
              <a:xfrm>
                <a:off x="5054982" y="4058199"/>
                <a:ext cx="2714910" cy="240545"/>
                <a:chOff x="5054982" y="3789952"/>
                <a:chExt cx="2714910" cy="240545"/>
              </a:xfrm>
            </p:grpSpPr>
            <p:sp>
              <p:nvSpPr>
                <p:cNvPr id="42" name="Rectangle 41">
                  <a:extLst>
                    <a:ext uri="{FF2B5EF4-FFF2-40B4-BE49-F238E27FC236}">
                      <a16:creationId xmlns:a16="http://schemas.microsoft.com/office/drawing/2014/main" id="{710F6443-1EF7-4162-8851-2E0A4239AD80}"/>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3" name="Rectangle 42">
                  <a:extLst>
                    <a:ext uri="{FF2B5EF4-FFF2-40B4-BE49-F238E27FC236}">
                      <a16:creationId xmlns:a16="http://schemas.microsoft.com/office/drawing/2014/main" id="{0F647ACE-A13D-48C4-9879-A56BB7D876A8}"/>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4" name="Rectangle 43">
                  <a:extLst>
                    <a:ext uri="{FF2B5EF4-FFF2-40B4-BE49-F238E27FC236}">
                      <a16:creationId xmlns:a16="http://schemas.microsoft.com/office/drawing/2014/main" id="{B3094A09-5CC4-4C81-9348-27AFCD4DB05F}"/>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5" name="Rectangle 44">
                  <a:extLst>
                    <a:ext uri="{FF2B5EF4-FFF2-40B4-BE49-F238E27FC236}">
                      <a16:creationId xmlns:a16="http://schemas.microsoft.com/office/drawing/2014/main" id="{67418B52-CF6D-4109-A5DE-1296BE7287BA}"/>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grpSp>
            <p:nvGrpSpPr>
              <p:cNvPr id="32" name="Group 31">
                <a:extLst>
                  <a:ext uri="{FF2B5EF4-FFF2-40B4-BE49-F238E27FC236}">
                    <a16:creationId xmlns:a16="http://schemas.microsoft.com/office/drawing/2014/main" id="{69DE9CBC-01D7-4E5D-85F0-3F5ED9C282C8}"/>
                  </a:ext>
                </a:extLst>
              </p:cNvPr>
              <p:cNvGrpSpPr/>
              <p:nvPr/>
            </p:nvGrpSpPr>
            <p:grpSpPr>
              <a:xfrm>
                <a:off x="5054982" y="4322824"/>
                <a:ext cx="2714910" cy="240545"/>
                <a:chOff x="5054982" y="3789952"/>
                <a:chExt cx="2714910" cy="240545"/>
              </a:xfrm>
            </p:grpSpPr>
            <p:sp>
              <p:nvSpPr>
                <p:cNvPr id="38" name="Rectangle 37">
                  <a:extLst>
                    <a:ext uri="{FF2B5EF4-FFF2-40B4-BE49-F238E27FC236}">
                      <a16:creationId xmlns:a16="http://schemas.microsoft.com/office/drawing/2014/main" id="{36BE4A0D-185A-43C6-A6B0-36CD295F22C8}"/>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9" name="Rectangle 38">
                  <a:extLst>
                    <a:ext uri="{FF2B5EF4-FFF2-40B4-BE49-F238E27FC236}">
                      <a16:creationId xmlns:a16="http://schemas.microsoft.com/office/drawing/2014/main" id="{36053836-890B-4428-97A4-722176CFF7FB}"/>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40" name="Rectangle 39">
                  <a:extLst>
                    <a:ext uri="{FF2B5EF4-FFF2-40B4-BE49-F238E27FC236}">
                      <a16:creationId xmlns:a16="http://schemas.microsoft.com/office/drawing/2014/main" id="{1B964FCA-9C7E-4C21-AFE3-3396DD9A2DD8}"/>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41" name="Rectangle 40">
                  <a:extLst>
                    <a:ext uri="{FF2B5EF4-FFF2-40B4-BE49-F238E27FC236}">
                      <a16:creationId xmlns:a16="http://schemas.microsoft.com/office/drawing/2014/main" id="{3FD27397-B490-4C23-ADCD-834625F15B4D}"/>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33" name="Group 32">
                <a:extLst>
                  <a:ext uri="{FF2B5EF4-FFF2-40B4-BE49-F238E27FC236}">
                    <a16:creationId xmlns:a16="http://schemas.microsoft.com/office/drawing/2014/main" id="{3DE14978-23F8-416D-8228-D5540E751734}"/>
                  </a:ext>
                </a:extLst>
              </p:cNvPr>
              <p:cNvGrpSpPr/>
              <p:nvPr/>
            </p:nvGrpSpPr>
            <p:grpSpPr>
              <a:xfrm>
                <a:off x="5054982" y="4588095"/>
                <a:ext cx="2714910" cy="240545"/>
                <a:chOff x="5054982" y="3789952"/>
                <a:chExt cx="2714910" cy="240545"/>
              </a:xfrm>
            </p:grpSpPr>
            <p:sp>
              <p:nvSpPr>
                <p:cNvPr id="34" name="Rectangle 33">
                  <a:extLst>
                    <a:ext uri="{FF2B5EF4-FFF2-40B4-BE49-F238E27FC236}">
                      <a16:creationId xmlns:a16="http://schemas.microsoft.com/office/drawing/2014/main" id="{8B685611-4BB5-4E1C-B225-489738261790}"/>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
              <p:nvSpPr>
                <p:cNvPr id="35" name="Rectangle 34">
                  <a:extLst>
                    <a:ext uri="{FF2B5EF4-FFF2-40B4-BE49-F238E27FC236}">
                      <a16:creationId xmlns:a16="http://schemas.microsoft.com/office/drawing/2014/main" id="{81C2F840-5326-4D87-B9F0-61DF50A37AC1}"/>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sp>
              <p:nvSpPr>
                <p:cNvPr id="36" name="Rectangle 35">
                  <a:extLst>
                    <a:ext uri="{FF2B5EF4-FFF2-40B4-BE49-F238E27FC236}">
                      <a16:creationId xmlns:a16="http://schemas.microsoft.com/office/drawing/2014/main" id="{5C40E4BE-7251-444B-860B-20BD4BC3DBB6}"/>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37" name="Rectangle 36">
                  <a:extLst>
                    <a:ext uri="{FF2B5EF4-FFF2-40B4-BE49-F238E27FC236}">
                      <a16:creationId xmlns:a16="http://schemas.microsoft.com/office/drawing/2014/main" id="{1F47882C-5B01-4DD5-9FF3-B48CA1588F3F}"/>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p>
              </p:txBody>
            </p:sp>
          </p:grpSp>
        </p:grpSp>
        <p:grpSp>
          <p:nvGrpSpPr>
            <p:cNvPr id="9" name="Group 8">
              <a:extLst>
                <a:ext uri="{FF2B5EF4-FFF2-40B4-BE49-F238E27FC236}">
                  <a16:creationId xmlns:a16="http://schemas.microsoft.com/office/drawing/2014/main" id="{7D52ED50-7B15-4578-A43A-868A62C290B8}"/>
                </a:ext>
              </a:extLst>
            </p:cNvPr>
            <p:cNvGrpSpPr/>
            <p:nvPr/>
          </p:nvGrpSpPr>
          <p:grpSpPr>
            <a:xfrm>
              <a:off x="5054982" y="4843034"/>
              <a:ext cx="2714910" cy="1038688"/>
              <a:chOff x="5054982" y="3789952"/>
              <a:chExt cx="2714910" cy="1038688"/>
            </a:xfrm>
          </p:grpSpPr>
          <p:grpSp>
            <p:nvGrpSpPr>
              <p:cNvPr id="10" name="Group 9">
                <a:extLst>
                  <a:ext uri="{FF2B5EF4-FFF2-40B4-BE49-F238E27FC236}">
                    <a16:creationId xmlns:a16="http://schemas.microsoft.com/office/drawing/2014/main" id="{33A8E4CD-32FC-457C-88AB-0E8C75F081E7}"/>
                  </a:ext>
                </a:extLst>
              </p:cNvPr>
              <p:cNvGrpSpPr/>
              <p:nvPr/>
            </p:nvGrpSpPr>
            <p:grpSpPr>
              <a:xfrm>
                <a:off x="5054982" y="3789952"/>
                <a:ext cx="2714910" cy="240545"/>
                <a:chOff x="5054982" y="3789952"/>
                <a:chExt cx="2714910" cy="240545"/>
              </a:xfrm>
            </p:grpSpPr>
            <p:sp>
              <p:nvSpPr>
                <p:cNvPr id="26" name="Rectangle 25">
                  <a:extLst>
                    <a:ext uri="{FF2B5EF4-FFF2-40B4-BE49-F238E27FC236}">
                      <a16:creationId xmlns:a16="http://schemas.microsoft.com/office/drawing/2014/main" id="{25989854-8290-44B1-898C-126B580AACF7}"/>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a:t>
                  </a:r>
                </a:p>
              </p:txBody>
            </p:sp>
            <p:sp>
              <p:nvSpPr>
                <p:cNvPr id="27" name="Rectangle 26">
                  <a:extLst>
                    <a:ext uri="{FF2B5EF4-FFF2-40B4-BE49-F238E27FC236}">
                      <a16:creationId xmlns:a16="http://schemas.microsoft.com/office/drawing/2014/main" id="{C6BC3C76-B803-4D9D-821B-0084DC6C4A7C}"/>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a:t>
                  </a:r>
                </a:p>
              </p:txBody>
            </p:sp>
            <p:sp>
              <p:nvSpPr>
                <p:cNvPr id="28" name="Rectangle 27">
                  <a:extLst>
                    <a:ext uri="{FF2B5EF4-FFF2-40B4-BE49-F238E27FC236}">
                      <a16:creationId xmlns:a16="http://schemas.microsoft.com/office/drawing/2014/main" id="{5C638B54-9889-494A-8C98-774B15D45AA2}"/>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17</a:t>
                  </a:r>
                </a:p>
              </p:txBody>
            </p:sp>
            <p:sp>
              <p:nvSpPr>
                <p:cNvPr id="29" name="Rectangle 28">
                  <a:extLst>
                    <a:ext uri="{FF2B5EF4-FFF2-40B4-BE49-F238E27FC236}">
                      <a16:creationId xmlns:a16="http://schemas.microsoft.com/office/drawing/2014/main" id="{90A5D158-D474-49F5-9E11-CAE7FCE45390}"/>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grpSp>
          <p:grpSp>
            <p:nvGrpSpPr>
              <p:cNvPr id="11" name="Group 10">
                <a:extLst>
                  <a:ext uri="{FF2B5EF4-FFF2-40B4-BE49-F238E27FC236}">
                    <a16:creationId xmlns:a16="http://schemas.microsoft.com/office/drawing/2014/main" id="{D9CC8CA9-F2FF-49C8-B5BF-CE2E61D0130E}"/>
                  </a:ext>
                </a:extLst>
              </p:cNvPr>
              <p:cNvGrpSpPr/>
              <p:nvPr/>
            </p:nvGrpSpPr>
            <p:grpSpPr>
              <a:xfrm>
                <a:off x="5054982" y="4058199"/>
                <a:ext cx="2714910" cy="240545"/>
                <a:chOff x="5054982" y="3789952"/>
                <a:chExt cx="2714910" cy="240545"/>
              </a:xfrm>
            </p:grpSpPr>
            <p:sp>
              <p:nvSpPr>
                <p:cNvPr id="22" name="Rectangle 21">
                  <a:extLst>
                    <a:ext uri="{FF2B5EF4-FFF2-40B4-BE49-F238E27FC236}">
                      <a16:creationId xmlns:a16="http://schemas.microsoft.com/office/drawing/2014/main" id="{8086789F-F4BB-4203-9599-0151C5922BFE}"/>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23" name="Rectangle 22">
                  <a:extLst>
                    <a:ext uri="{FF2B5EF4-FFF2-40B4-BE49-F238E27FC236}">
                      <a16:creationId xmlns:a16="http://schemas.microsoft.com/office/drawing/2014/main" id="{C7B2BFBD-5A9F-484A-B457-37890A05760E}"/>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a:t>
                  </a:r>
                </a:p>
              </p:txBody>
            </p:sp>
            <p:sp>
              <p:nvSpPr>
                <p:cNvPr id="24" name="Rectangle 23">
                  <a:extLst>
                    <a:ext uri="{FF2B5EF4-FFF2-40B4-BE49-F238E27FC236}">
                      <a16:creationId xmlns:a16="http://schemas.microsoft.com/office/drawing/2014/main" id="{468939A4-795A-429F-8AED-AD9150C50DE6}"/>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a:t>
                  </a:r>
                </a:p>
              </p:txBody>
            </p:sp>
            <p:sp>
              <p:nvSpPr>
                <p:cNvPr id="25" name="Rectangle 24">
                  <a:extLst>
                    <a:ext uri="{FF2B5EF4-FFF2-40B4-BE49-F238E27FC236}">
                      <a16:creationId xmlns:a16="http://schemas.microsoft.com/office/drawing/2014/main" id="{BCB85A4B-7A7E-4832-84EA-C39F1E0E2283}"/>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12" name="Group 11">
                <a:extLst>
                  <a:ext uri="{FF2B5EF4-FFF2-40B4-BE49-F238E27FC236}">
                    <a16:creationId xmlns:a16="http://schemas.microsoft.com/office/drawing/2014/main" id="{17823DB2-B280-4C90-A389-1F1D432DCA96}"/>
                  </a:ext>
                </a:extLst>
              </p:cNvPr>
              <p:cNvGrpSpPr/>
              <p:nvPr/>
            </p:nvGrpSpPr>
            <p:grpSpPr>
              <a:xfrm>
                <a:off x="5054982" y="4322824"/>
                <a:ext cx="2714910" cy="240545"/>
                <a:chOff x="5054982" y="3789952"/>
                <a:chExt cx="2714910" cy="240545"/>
              </a:xfrm>
            </p:grpSpPr>
            <p:sp>
              <p:nvSpPr>
                <p:cNvPr id="18" name="Rectangle 17">
                  <a:extLst>
                    <a:ext uri="{FF2B5EF4-FFF2-40B4-BE49-F238E27FC236}">
                      <a16:creationId xmlns:a16="http://schemas.microsoft.com/office/drawing/2014/main" id="{40054AC2-D554-4768-91C8-84226C4EE3C0}"/>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24</a:t>
                  </a:r>
                </a:p>
              </p:txBody>
            </p:sp>
            <p:sp>
              <p:nvSpPr>
                <p:cNvPr id="19" name="Rectangle 18">
                  <a:extLst>
                    <a:ext uri="{FF2B5EF4-FFF2-40B4-BE49-F238E27FC236}">
                      <a16:creationId xmlns:a16="http://schemas.microsoft.com/office/drawing/2014/main" id="{2F6B57DB-91B1-499F-8A4E-9462D7D3333D}"/>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27</a:t>
                  </a:r>
                </a:p>
              </p:txBody>
            </p:sp>
            <p:sp>
              <p:nvSpPr>
                <p:cNvPr id="20" name="Rectangle 19">
                  <a:extLst>
                    <a:ext uri="{FF2B5EF4-FFF2-40B4-BE49-F238E27FC236}">
                      <a16:creationId xmlns:a16="http://schemas.microsoft.com/office/drawing/2014/main" id="{74DA7301-F95C-4EAA-A94B-39AE70486208}"/>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21" name="Rectangle 20">
                  <a:extLst>
                    <a:ext uri="{FF2B5EF4-FFF2-40B4-BE49-F238E27FC236}">
                      <a16:creationId xmlns:a16="http://schemas.microsoft.com/office/drawing/2014/main" id="{B549FC3A-2555-47AD-8C66-E5404DB93B81}"/>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26</a:t>
                  </a:r>
                </a:p>
              </p:txBody>
            </p:sp>
          </p:grpSp>
          <p:grpSp>
            <p:nvGrpSpPr>
              <p:cNvPr id="13" name="Group 12">
                <a:extLst>
                  <a:ext uri="{FF2B5EF4-FFF2-40B4-BE49-F238E27FC236}">
                    <a16:creationId xmlns:a16="http://schemas.microsoft.com/office/drawing/2014/main" id="{BB1ED852-4F18-4BA4-B81F-43854277A3AD}"/>
                  </a:ext>
                </a:extLst>
              </p:cNvPr>
              <p:cNvGrpSpPr/>
              <p:nvPr/>
            </p:nvGrpSpPr>
            <p:grpSpPr>
              <a:xfrm>
                <a:off x="5054982" y="4588095"/>
                <a:ext cx="2714910" cy="240545"/>
                <a:chOff x="5054982" y="3789952"/>
                <a:chExt cx="2714910" cy="240545"/>
              </a:xfrm>
            </p:grpSpPr>
            <p:sp>
              <p:nvSpPr>
                <p:cNvPr id="14" name="Rectangle 13">
                  <a:extLst>
                    <a:ext uri="{FF2B5EF4-FFF2-40B4-BE49-F238E27FC236}">
                      <a16:creationId xmlns:a16="http://schemas.microsoft.com/office/drawing/2014/main" id="{553F6425-C692-4C0A-A53B-EA3ABF474E66}"/>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28</a:t>
                  </a:r>
                </a:p>
              </p:txBody>
            </p:sp>
            <p:sp>
              <p:nvSpPr>
                <p:cNvPr id="15" name="Rectangle 14">
                  <a:extLst>
                    <a:ext uri="{FF2B5EF4-FFF2-40B4-BE49-F238E27FC236}">
                      <a16:creationId xmlns:a16="http://schemas.microsoft.com/office/drawing/2014/main" id="{0B7BD70A-386F-45BE-BCB3-94982450A35F}"/>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31</a:t>
                  </a:r>
                </a:p>
              </p:txBody>
            </p:sp>
            <p:sp>
              <p:nvSpPr>
                <p:cNvPr id="16" name="Rectangle 15">
                  <a:extLst>
                    <a:ext uri="{FF2B5EF4-FFF2-40B4-BE49-F238E27FC236}">
                      <a16:creationId xmlns:a16="http://schemas.microsoft.com/office/drawing/2014/main" id="{1C31D8CD-AB84-4B0E-8BA2-CDFB6266C2B8}"/>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29</a:t>
                  </a:r>
                </a:p>
              </p:txBody>
            </p:sp>
            <p:sp>
              <p:nvSpPr>
                <p:cNvPr id="17" name="Rectangle 16">
                  <a:extLst>
                    <a:ext uri="{FF2B5EF4-FFF2-40B4-BE49-F238E27FC236}">
                      <a16:creationId xmlns:a16="http://schemas.microsoft.com/office/drawing/2014/main" id="{181DD352-17D9-49D7-905E-1BFD21094B39}"/>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p:txBody>
            </p:sp>
          </p:grpSp>
        </p:grpSp>
      </p:grpSp>
      <p:pic>
        <p:nvPicPr>
          <p:cNvPr id="51" name="Picture 50">
            <a:extLst>
              <a:ext uri="{FF2B5EF4-FFF2-40B4-BE49-F238E27FC236}">
                <a16:creationId xmlns:a16="http://schemas.microsoft.com/office/drawing/2014/main" id="{00BC3F85-9F48-40CA-BAB9-8554302516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073870"/>
            <a:ext cx="4648200" cy="869560"/>
          </a:xfrm>
          <a:prstGeom prst="rect">
            <a:avLst/>
          </a:prstGeom>
        </p:spPr>
      </p:pic>
      <p:sp>
        <p:nvSpPr>
          <p:cNvPr id="55" name="Rectangle 54">
            <a:extLst>
              <a:ext uri="{FF2B5EF4-FFF2-40B4-BE49-F238E27FC236}">
                <a16:creationId xmlns:a16="http://schemas.microsoft.com/office/drawing/2014/main" id="{9E81BF87-D6D1-4A66-ADFB-E0556FCF5508}"/>
              </a:ext>
            </a:extLst>
          </p:cNvPr>
          <p:cNvSpPr/>
          <p:nvPr/>
        </p:nvSpPr>
        <p:spPr>
          <a:xfrm>
            <a:off x="8293482" y="3808199"/>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13AA2BA-9CAF-4468-A0A9-D85D5A4DE6A9}"/>
              </a:ext>
            </a:extLst>
          </p:cNvPr>
          <p:cNvSpPr/>
          <p:nvPr/>
        </p:nvSpPr>
        <p:spPr>
          <a:xfrm>
            <a:off x="5293551" y="3808199"/>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72E11E1-BC20-4395-BE21-60581E5B8E4D}"/>
              </a:ext>
            </a:extLst>
          </p:cNvPr>
          <p:cNvSpPr/>
          <p:nvPr/>
        </p:nvSpPr>
        <p:spPr>
          <a:xfrm>
            <a:off x="5293551" y="1862644"/>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3D42E6-7768-41ED-90B1-3D33B0D9B716}"/>
              </a:ext>
            </a:extLst>
          </p:cNvPr>
          <p:cNvSpPr/>
          <p:nvPr/>
        </p:nvSpPr>
        <p:spPr>
          <a:xfrm>
            <a:off x="8293482" y="1860635"/>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48ACE0A-F8BE-4218-BD8D-62165CED9810}"/>
              </a:ext>
            </a:extLst>
          </p:cNvPr>
          <p:cNvSpPr txBox="1"/>
          <p:nvPr/>
        </p:nvSpPr>
        <p:spPr>
          <a:xfrm>
            <a:off x="5293551" y="1838335"/>
            <a:ext cx="1434528" cy="369332"/>
          </a:xfrm>
          <a:prstGeom prst="rect">
            <a:avLst/>
          </a:prstGeom>
          <a:noFill/>
        </p:spPr>
        <p:txBody>
          <a:bodyPr wrap="square" rtlCol="0">
            <a:spAutoFit/>
          </a:bodyPr>
          <a:lstStyle/>
          <a:p>
            <a:r>
              <a:rPr lang="en-US" dirty="0"/>
              <a:t>Sub-Core 0</a:t>
            </a:r>
          </a:p>
        </p:txBody>
      </p:sp>
      <p:sp>
        <p:nvSpPr>
          <p:cNvPr id="60" name="TextBox 59">
            <a:extLst>
              <a:ext uri="{FF2B5EF4-FFF2-40B4-BE49-F238E27FC236}">
                <a16:creationId xmlns:a16="http://schemas.microsoft.com/office/drawing/2014/main" id="{4D37E8DA-78F9-49B7-B1F6-3DE2C9FD1618}"/>
              </a:ext>
            </a:extLst>
          </p:cNvPr>
          <p:cNvSpPr txBox="1"/>
          <p:nvPr/>
        </p:nvSpPr>
        <p:spPr>
          <a:xfrm>
            <a:off x="8330058" y="1892568"/>
            <a:ext cx="1434528" cy="369332"/>
          </a:xfrm>
          <a:prstGeom prst="rect">
            <a:avLst/>
          </a:prstGeom>
          <a:noFill/>
        </p:spPr>
        <p:txBody>
          <a:bodyPr wrap="square" rtlCol="0">
            <a:spAutoFit/>
          </a:bodyPr>
          <a:lstStyle/>
          <a:p>
            <a:r>
              <a:rPr lang="en-US" dirty="0"/>
              <a:t>Sub-Core 1</a:t>
            </a:r>
          </a:p>
        </p:txBody>
      </p:sp>
      <p:sp>
        <p:nvSpPr>
          <p:cNvPr id="61" name="TextBox 60">
            <a:extLst>
              <a:ext uri="{FF2B5EF4-FFF2-40B4-BE49-F238E27FC236}">
                <a16:creationId xmlns:a16="http://schemas.microsoft.com/office/drawing/2014/main" id="{FD5D6AD6-2799-4784-A137-CBFB7053BD33}"/>
              </a:ext>
            </a:extLst>
          </p:cNvPr>
          <p:cNvSpPr txBox="1"/>
          <p:nvPr/>
        </p:nvSpPr>
        <p:spPr>
          <a:xfrm>
            <a:off x="5288787" y="3878057"/>
            <a:ext cx="1434528" cy="369332"/>
          </a:xfrm>
          <a:prstGeom prst="rect">
            <a:avLst/>
          </a:prstGeom>
          <a:noFill/>
        </p:spPr>
        <p:txBody>
          <a:bodyPr wrap="square" rtlCol="0">
            <a:spAutoFit/>
          </a:bodyPr>
          <a:lstStyle/>
          <a:p>
            <a:r>
              <a:rPr lang="en-US" dirty="0"/>
              <a:t>Sub-Core 2</a:t>
            </a:r>
          </a:p>
        </p:txBody>
      </p:sp>
      <p:sp>
        <p:nvSpPr>
          <p:cNvPr id="62" name="TextBox 61">
            <a:extLst>
              <a:ext uri="{FF2B5EF4-FFF2-40B4-BE49-F238E27FC236}">
                <a16:creationId xmlns:a16="http://schemas.microsoft.com/office/drawing/2014/main" id="{3EA980F7-11D4-4B45-AD0D-406C152DBD4B}"/>
              </a:ext>
            </a:extLst>
          </p:cNvPr>
          <p:cNvSpPr txBox="1"/>
          <p:nvPr/>
        </p:nvSpPr>
        <p:spPr>
          <a:xfrm>
            <a:off x="8330058" y="3808199"/>
            <a:ext cx="1434528" cy="369332"/>
          </a:xfrm>
          <a:prstGeom prst="rect">
            <a:avLst/>
          </a:prstGeom>
          <a:noFill/>
        </p:spPr>
        <p:txBody>
          <a:bodyPr wrap="square" rtlCol="0">
            <a:spAutoFit/>
          </a:bodyPr>
          <a:lstStyle/>
          <a:p>
            <a:r>
              <a:rPr lang="en-US" dirty="0"/>
              <a:t>Sub-Core 3</a:t>
            </a:r>
          </a:p>
        </p:txBody>
      </p:sp>
      <p:sp>
        <p:nvSpPr>
          <p:cNvPr id="64" name="Rectangle 63">
            <a:extLst>
              <a:ext uri="{FF2B5EF4-FFF2-40B4-BE49-F238E27FC236}">
                <a16:creationId xmlns:a16="http://schemas.microsoft.com/office/drawing/2014/main" id="{EE1AA2DF-A670-4D4C-9E0D-FD73840FB1DB}"/>
              </a:ext>
            </a:extLst>
          </p:cNvPr>
          <p:cNvSpPr/>
          <p:nvPr/>
        </p:nvSpPr>
        <p:spPr>
          <a:xfrm>
            <a:off x="5471763" y="2277525"/>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65">
            <a:extLst>
              <a:ext uri="{FF2B5EF4-FFF2-40B4-BE49-F238E27FC236}">
                <a16:creationId xmlns:a16="http://schemas.microsoft.com/office/drawing/2014/main" id="{8BBB287C-EEBA-4218-BC49-61205DC85CC7}"/>
              </a:ext>
            </a:extLst>
          </p:cNvPr>
          <p:cNvSpPr/>
          <p:nvPr/>
        </p:nvSpPr>
        <p:spPr>
          <a:xfrm>
            <a:off x="8413971" y="228310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Rectangle 66">
            <a:extLst>
              <a:ext uri="{FF2B5EF4-FFF2-40B4-BE49-F238E27FC236}">
                <a16:creationId xmlns:a16="http://schemas.microsoft.com/office/drawing/2014/main" id="{78040360-C98E-4379-B407-74B2F04FC6B1}"/>
              </a:ext>
            </a:extLst>
          </p:cNvPr>
          <p:cNvSpPr/>
          <p:nvPr/>
        </p:nvSpPr>
        <p:spPr>
          <a:xfrm>
            <a:off x="5471763" y="4317247"/>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Rectangle 67">
            <a:extLst>
              <a:ext uri="{FF2B5EF4-FFF2-40B4-BE49-F238E27FC236}">
                <a16:creationId xmlns:a16="http://schemas.microsoft.com/office/drawing/2014/main" id="{A1CC4704-8882-4549-B02A-2D0E673B423B}"/>
              </a:ext>
            </a:extLst>
          </p:cNvPr>
          <p:cNvSpPr/>
          <p:nvPr/>
        </p:nvSpPr>
        <p:spPr>
          <a:xfrm>
            <a:off x="8413749" y="4241624"/>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53305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F156-AD74-48C9-B99C-D8D5D56484CE}"/>
              </a:ext>
            </a:extLst>
          </p:cNvPr>
          <p:cNvSpPr>
            <a:spLocks noGrp="1"/>
          </p:cNvSpPr>
          <p:nvPr>
            <p:ph type="title"/>
          </p:nvPr>
        </p:nvSpPr>
        <p:spPr>
          <a:xfrm>
            <a:off x="377841" y="88390"/>
            <a:ext cx="10515600" cy="918842"/>
          </a:xfrm>
        </p:spPr>
        <p:txBody>
          <a:bodyPr/>
          <a:lstStyle/>
          <a:p>
            <a:r>
              <a:rPr lang="en-US" dirty="0"/>
              <a:t>Static Skewed Round Robin (SRR)</a:t>
            </a:r>
          </a:p>
        </p:txBody>
      </p:sp>
      <p:sp>
        <p:nvSpPr>
          <p:cNvPr id="3" name="Content Placeholder 2">
            <a:extLst>
              <a:ext uri="{FF2B5EF4-FFF2-40B4-BE49-F238E27FC236}">
                <a16:creationId xmlns:a16="http://schemas.microsoft.com/office/drawing/2014/main" id="{BB6BA8B4-E78A-4C04-94DA-843F8AD89D63}"/>
              </a:ext>
            </a:extLst>
          </p:cNvPr>
          <p:cNvSpPr>
            <a:spLocks noGrp="1"/>
          </p:cNvSpPr>
          <p:nvPr>
            <p:ph idx="1"/>
          </p:nvPr>
        </p:nvSpPr>
        <p:spPr>
          <a:xfrm>
            <a:off x="377841" y="992038"/>
            <a:ext cx="5718159" cy="5184925"/>
          </a:xfrm>
        </p:spPr>
        <p:txBody>
          <a:bodyPr/>
          <a:lstStyle/>
          <a:p>
            <a:r>
              <a:rPr lang="en-US" dirty="0"/>
              <a:t>Replace the Round Warp PC multiplexer with a different static hashing function to avoid pathological imbalances</a:t>
            </a:r>
          </a:p>
          <a:p>
            <a:endParaRPr lang="en-US" dirty="0"/>
          </a:p>
        </p:txBody>
      </p:sp>
      <p:sp>
        <p:nvSpPr>
          <p:cNvPr id="4" name="Slide Number Placeholder 3">
            <a:extLst>
              <a:ext uri="{FF2B5EF4-FFF2-40B4-BE49-F238E27FC236}">
                <a16:creationId xmlns:a16="http://schemas.microsoft.com/office/drawing/2014/main" id="{4C66F3A7-EBE3-4D90-B5D9-9009C271446F}"/>
              </a:ext>
            </a:extLst>
          </p:cNvPr>
          <p:cNvSpPr>
            <a:spLocks noGrp="1"/>
          </p:cNvSpPr>
          <p:nvPr>
            <p:ph type="sldNum" sz="quarter" idx="12"/>
          </p:nvPr>
        </p:nvSpPr>
        <p:spPr/>
        <p:txBody>
          <a:bodyPr/>
          <a:lstStyle/>
          <a:p>
            <a:pPr>
              <a:defRPr/>
            </a:pPr>
            <a:fld id="{6C6B5308-6B54-4E5B-8185-C4F567049C3B}" type="slidenum">
              <a:rPr lang="en-US" smtClean="0"/>
              <a:pPr>
                <a:defRPr/>
              </a:pPr>
              <a:t>38</a:t>
            </a:fld>
            <a:endParaRPr lang="en-US"/>
          </a:p>
        </p:txBody>
      </p:sp>
      <p:grpSp>
        <p:nvGrpSpPr>
          <p:cNvPr id="5" name="Group 4">
            <a:extLst>
              <a:ext uri="{FF2B5EF4-FFF2-40B4-BE49-F238E27FC236}">
                <a16:creationId xmlns:a16="http://schemas.microsoft.com/office/drawing/2014/main" id="{9FAF1F12-1DAB-47F9-8C2F-7FB61F87D3DE}"/>
              </a:ext>
            </a:extLst>
          </p:cNvPr>
          <p:cNvGrpSpPr/>
          <p:nvPr/>
        </p:nvGrpSpPr>
        <p:grpSpPr>
          <a:xfrm>
            <a:off x="762000" y="3583781"/>
            <a:ext cx="3318510" cy="2527797"/>
            <a:chOff x="4625340" y="3429000"/>
            <a:chExt cx="3318510" cy="2527797"/>
          </a:xfrm>
        </p:grpSpPr>
        <p:sp>
          <p:nvSpPr>
            <p:cNvPr id="6" name="Rectangle 5">
              <a:extLst>
                <a:ext uri="{FF2B5EF4-FFF2-40B4-BE49-F238E27FC236}">
                  <a16:creationId xmlns:a16="http://schemas.microsoft.com/office/drawing/2014/main" id="{1EC9A240-7D72-4AD5-B5F2-E74A31F7EA8F}"/>
                </a:ext>
              </a:extLst>
            </p:cNvPr>
            <p:cNvSpPr/>
            <p:nvPr/>
          </p:nvSpPr>
          <p:spPr>
            <a:xfrm>
              <a:off x="4819650" y="3429001"/>
              <a:ext cx="3124200" cy="2527796"/>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F58970B-9EED-460C-9B2C-E84F7DF8026C}"/>
                </a:ext>
              </a:extLst>
            </p:cNvPr>
            <p:cNvSpPr txBox="1"/>
            <p:nvPr/>
          </p:nvSpPr>
          <p:spPr>
            <a:xfrm>
              <a:off x="4625340" y="3429000"/>
              <a:ext cx="1981200" cy="369332"/>
            </a:xfrm>
            <a:prstGeom prst="rect">
              <a:avLst/>
            </a:prstGeom>
            <a:noFill/>
            <a:ln>
              <a:noFill/>
            </a:ln>
          </p:spPr>
          <p:txBody>
            <a:bodyPr wrap="square" rtlCol="0">
              <a:spAutoFit/>
            </a:bodyPr>
            <a:lstStyle/>
            <a:p>
              <a:pPr algn="ctr"/>
              <a:r>
                <a:rPr lang="en-US" dirty="0"/>
                <a:t>Thread Block</a:t>
              </a:r>
            </a:p>
          </p:txBody>
        </p:sp>
        <p:grpSp>
          <p:nvGrpSpPr>
            <p:cNvPr id="8" name="Group 7">
              <a:extLst>
                <a:ext uri="{FF2B5EF4-FFF2-40B4-BE49-F238E27FC236}">
                  <a16:creationId xmlns:a16="http://schemas.microsoft.com/office/drawing/2014/main" id="{0278E41A-0328-48D0-91FF-E5B0106A7CA2}"/>
                </a:ext>
              </a:extLst>
            </p:cNvPr>
            <p:cNvGrpSpPr/>
            <p:nvPr/>
          </p:nvGrpSpPr>
          <p:grpSpPr>
            <a:xfrm>
              <a:off x="5054982" y="3789952"/>
              <a:ext cx="2714910" cy="1038688"/>
              <a:chOff x="5054982" y="3789952"/>
              <a:chExt cx="2714910" cy="1038688"/>
            </a:xfrm>
          </p:grpSpPr>
          <p:grpSp>
            <p:nvGrpSpPr>
              <p:cNvPr id="30" name="Group 29">
                <a:extLst>
                  <a:ext uri="{FF2B5EF4-FFF2-40B4-BE49-F238E27FC236}">
                    <a16:creationId xmlns:a16="http://schemas.microsoft.com/office/drawing/2014/main" id="{2E2C43E8-9D88-4E81-B302-E2B180D24F45}"/>
                  </a:ext>
                </a:extLst>
              </p:cNvPr>
              <p:cNvGrpSpPr/>
              <p:nvPr/>
            </p:nvGrpSpPr>
            <p:grpSpPr>
              <a:xfrm>
                <a:off x="5054982" y="3789952"/>
                <a:ext cx="2714910" cy="240545"/>
                <a:chOff x="5054982" y="3789952"/>
                <a:chExt cx="2714910" cy="240545"/>
              </a:xfrm>
            </p:grpSpPr>
            <p:sp>
              <p:nvSpPr>
                <p:cNvPr id="46" name="Rectangle 45">
                  <a:extLst>
                    <a:ext uri="{FF2B5EF4-FFF2-40B4-BE49-F238E27FC236}">
                      <a16:creationId xmlns:a16="http://schemas.microsoft.com/office/drawing/2014/main" id="{44BFD6ED-4565-427F-B194-E9F2BCEE4CC9}"/>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7" name="Rectangle 46">
                  <a:extLst>
                    <a:ext uri="{FF2B5EF4-FFF2-40B4-BE49-F238E27FC236}">
                      <a16:creationId xmlns:a16="http://schemas.microsoft.com/office/drawing/2014/main" id="{C629FA80-2817-4CEB-8FF8-9D1EDE3128A4}"/>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8" name="Rectangle 47">
                  <a:extLst>
                    <a:ext uri="{FF2B5EF4-FFF2-40B4-BE49-F238E27FC236}">
                      <a16:creationId xmlns:a16="http://schemas.microsoft.com/office/drawing/2014/main" id="{C2444430-12D3-4147-98E8-3501024B6D4A}"/>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9" name="Rectangle 48">
                  <a:extLst>
                    <a:ext uri="{FF2B5EF4-FFF2-40B4-BE49-F238E27FC236}">
                      <a16:creationId xmlns:a16="http://schemas.microsoft.com/office/drawing/2014/main" id="{E791F069-148B-4392-84B9-706C601D5B96}"/>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grpSp>
            <p:nvGrpSpPr>
              <p:cNvPr id="31" name="Group 30">
                <a:extLst>
                  <a:ext uri="{FF2B5EF4-FFF2-40B4-BE49-F238E27FC236}">
                    <a16:creationId xmlns:a16="http://schemas.microsoft.com/office/drawing/2014/main" id="{086E1E18-E727-47AE-A80E-B3D9A6DC625A}"/>
                  </a:ext>
                </a:extLst>
              </p:cNvPr>
              <p:cNvGrpSpPr/>
              <p:nvPr/>
            </p:nvGrpSpPr>
            <p:grpSpPr>
              <a:xfrm>
                <a:off x="5054982" y="4058199"/>
                <a:ext cx="2714910" cy="240545"/>
                <a:chOff x="5054982" y="3789952"/>
                <a:chExt cx="2714910" cy="240545"/>
              </a:xfrm>
            </p:grpSpPr>
            <p:sp>
              <p:nvSpPr>
                <p:cNvPr id="42" name="Rectangle 41">
                  <a:extLst>
                    <a:ext uri="{FF2B5EF4-FFF2-40B4-BE49-F238E27FC236}">
                      <a16:creationId xmlns:a16="http://schemas.microsoft.com/office/drawing/2014/main" id="{710F6443-1EF7-4162-8851-2E0A4239AD80}"/>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3" name="Rectangle 42">
                  <a:extLst>
                    <a:ext uri="{FF2B5EF4-FFF2-40B4-BE49-F238E27FC236}">
                      <a16:creationId xmlns:a16="http://schemas.microsoft.com/office/drawing/2014/main" id="{0F647ACE-A13D-48C4-9879-A56BB7D876A8}"/>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4" name="Rectangle 43">
                  <a:extLst>
                    <a:ext uri="{FF2B5EF4-FFF2-40B4-BE49-F238E27FC236}">
                      <a16:creationId xmlns:a16="http://schemas.microsoft.com/office/drawing/2014/main" id="{B3094A09-5CC4-4C81-9348-27AFCD4DB05F}"/>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5" name="Rectangle 44">
                  <a:extLst>
                    <a:ext uri="{FF2B5EF4-FFF2-40B4-BE49-F238E27FC236}">
                      <a16:creationId xmlns:a16="http://schemas.microsoft.com/office/drawing/2014/main" id="{67418B52-CF6D-4109-A5DE-1296BE7287BA}"/>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grpSp>
            <p:nvGrpSpPr>
              <p:cNvPr id="32" name="Group 31">
                <a:extLst>
                  <a:ext uri="{FF2B5EF4-FFF2-40B4-BE49-F238E27FC236}">
                    <a16:creationId xmlns:a16="http://schemas.microsoft.com/office/drawing/2014/main" id="{69DE9CBC-01D7-4E5D-85F0-3F5ED9C282C8}"/>
                  </a:ext>
                </a:extLst>
              </p:cNvPr>
              <p:cNvGrpSpPr/>
              <p:nvPr/>
            </p:nvGrpSpPr>
            <p:grpSpPr>
              <a:xfrm>
                <a:off x="5054982" y="4322824"/>
                <a:ext cx="2714910" cy="240545"/>
                <a:chOff x="5054982" y="3789952"/>
                <a:chExt cx="2714910" cy="240545"/>
              </a:xfrm>
            </p:grpSpPr>
            <p:sp>
              <p:nvSpPr>
                <p:cNvPr id="38" name="Rectangle 37">
                  <a:extLst>
                    <a:ext uri="{FF2B5EF4-FFF2-40B4-BE49-F238E27FC236}">
                      <a16:creationId xmlns:a16="http://schemas.microsoft.com/office/drawing/2014/main" id="{36BE4A0D-185A-43C6-A6B0-36CD295F22C8}"/>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9" name="Rectangle 38">
                  <a:extLst>
                    <a:ext uri="{FF2B5EF4-FFF2-40B4-BE49-F238E27FC236}">
                      <a16:creationId xmlns:a16="http://schemas.microsoft.com/office/drawing/2014/main" id="{36053836-890B-4428-97A4-722176CFF7FB}"/>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40" name="Rectangle 39">
                  <a:extLst>
                    <a:ext uri="{FF2B5EF4-FFF2-40B4-BE49-F238E27FC236}">
                      <a16:creationId xmlns:a16="http://schemas.microsoft.com/office/drawing/2014/main" id="{1B964FCA-9C7E-4C21-AFE3-3396DD9A2DD8}"/>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41" name="Rectangle 40">
                  <a:extLst>
                    <a:ext uri="{FF2B5EF4-FFF2-40B4-BE49-F238E27FC236}">
                      <a16:creationId xmlns:a16="http://schemas.microsoft.com/office/drawing/2014/main" id="{3FD27397-B490-4C23-ADCD-834625F15B4D}"/>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33" name="Group 32">
                <a:extLst>
                  <a:ext uri="{FF2B5EF4-FFF2-40B4-BE49-F238E27FC236}">
                    <a16:creationId xmlns:a16="http://schemas.microsoft.com/office/drawing/2014/main" id="{3DE14978-23F8-416D-8228-D5540E751734}"/>
                  </a:ext>
                </a:extLst>
              </p:cNvPr>
              <p:cNvGrpSpPr/>
              <p:nvPr/>
            </p:nvGrpSpPr>
            <p:grpSpPr>
              <a:xfrm>
                <a:off x="5054982" y="4588095"/>
                <a:ext cx="2714910" cy="240545"/>
                <a:chOff x="5054982" y="3789952"/>
                <a:chExt cx="2714910" cy="240545"/>
              </a:xfrm>
            </p:grpSpPr>
            <p:sp>
              <p:nvSpPr>
                <p:cNvPr id="34" name="Rectangle 33">
                  <a:extLst>
                    <a:ext uri="{FF2B5EF4-FFF2-40B4-BE49-F238E27FC236}">
                      <a16:creationId xmlns:a16="http://schemas.microsoft.com/office/drawing/2014/main" id="{8B685611-4BB5-4E1C-B225-489738261790}"/>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
              <p:nvSpPr>
                <p:cNvPr id="35" name="Rectangle 34">
                  <a:extLst>
                    <a:ext uri="{FF2B5EF4-FFF2-40B4-BE49-F238E27FC236}">
                      <a16:creationId xmlns:a16="http://schemas.microsoft.com/office/drawing/2014/main" id="{81C2F840-5326-4D87-B9F0-61DF50A37AC1}"/>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sp>
              <p:nvSpPr>
                <p:cNvPr id="36" name="Rectangle 35">
                  <a:extLst>
                    <a:ext uri="{FF2B5EF4-FFF2-40B4-BE49-F238E27FC236}">
                      <a16:creationId xmlns:a16="http://schemas.microsoft.com/office/drawing/2014/main" id="{5C40E4BE-7251-444B-860B-20BD4BC3DBB6}"/>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37" name="Rectangle 36">
                  <a:extLst>
                    <a:ext uri="{FF2B5EF4-FFF2-40B4-BE49-F238E27FC236}">
                      <a16:creationId xmlns:a16="http://schemas.microsoft.com/office/drawing/2014/main" id="{1F47882C-5B01-4DD5-9FF3-B48CA1588F3F}"/>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p>
              </p:txBody>
            </p:sp>
          </p:grpSp>
        </p:grpSp>
        <p:grpSp>
          <p:nvGrpSpPr>
            <p:cNvPr id="9" name="Group 8">
              <a:extLst>
                <a:ext uri="{FF2B5EF4-FFF2-40B4-BE49-F238E27FC236}">
                  <a16:creationId xmlns:a16="http://schemas.microsoft.com/office/drawing/2014/main" id="{7D52ED50-7B15-4578-A43A-868A62C290B8}"/>
                </a:ext>
              </a:extLst>
            </p:cNvPr>
            <p:cNvGrpSpPr/>
            <p:nvPr/>
          </p:nvGrpSpPr>
          <p:grpSpPr>
            <a:xfrm>
              <a:off x="5054982" y="4843034"/>
              <a:ext cx="2714910" cy="1038688"/>
              <a:chOff x="5054982" y="3789952"/>
              <a:chExt cx="2714910" cy="1038688"/>
            </a:xfrm>
          </p:grpSpPr>
          <p:grpSp>
            <p:nvGrpSpPr>
              <p:cNvPr id="10" name="Group 9">
                <a:extLst>
                  <a:ext uri="{FF2B5EF4-FFF2-40B4-BE49-F238E27FC236}">
                    <a16:creationId xmlns:a16="http://schemas.microsoft.com/office/drawing/2014/main" id="{33A8E4CD-32FC-457C-88AB-0E8C75F081E7}"/>
                  </a:ext>
                </a:extLst>
              </p:cNvPr>
              <p:cNvGrpSpPr/>
              <p:nvPr/>
            </p:nvGrpSpPr>
            <p:grpSpPr>
              <a:xfrm>
                <a:off x="5054982" y="3789952"/>
                <a:ext cx="2714910" cy="240545"/>
                <a:chOff x="5054982" y="3789952"/>
                <a:chExt cx="2714910" cy="240545"/>
              </a:xfrm>
            </p:grpSpPr>
            <p:sp>
              <p:nvSpPr>
                <p:cNvPr id="26" name="Rectangle 25">
                  <a:extLst>
                    <a:ext uri="{FF2B5EF4-FFF2-40B4-BE49-F238E27FC236}">
                      <a16:creationId xmlns:a16="http://schemas.microsoft.com/office/drawing/2014/main" id="{25989854-8290-44B1-898C-126B580AACF7}"/>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a:t>
                  </a:r>
                </a:p>
              </p:txBody>
            </p:sp>
            <p:sp>
              <p:nvSpPr>
                <p:cNvPr id="27" name="Rectangle 26">
                  <a:extLst>
                    <a:ext uri="{FF2B5EF4-FFF2-40B4-BE49-F238E27FC236}">
                      <a16:creationId xmlns:a16="http://schemas.microsoft.com/office/drawing/2014/main" id="{C6BC3C76-B803-4D9D-821B-0084DC6C4A7C}"/>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a:t>
                  </a:r>
                </a:p>
              </p:txBody>
            </p:sp>
            <p:sp>
              <p:nvSpPr>
                <p:cNvPr id="28" name="Rectangle 27">
                  <a:extLst>
                    <a:ext uri="{FF2B5EF4-FFF2-40B4-BE49-F238E27FC236}">
                      <a16:creationId xmlns:a16="http://schemas.microsoft.com/office/drawing/2014/main" id="{5C638B54-9889-494A-8C98-774B15D45AA2}"/>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17</a:t>
                  </a:r>
                </a:p>
              </p:txBody>
            </p:sp>
            <p:sp>
              <p:nvSpPr>
                <p:cNvPr id="29" name="Rectangle 28">
                  <a:extLst>
                    <a:ext uri="{FF2B5EF4-FFF2-40B4-BE49-F238E27FC236}">
                      <a16:creationId xmlns:a16="http://schemas.microsoft.com/office/drawing/2014/main" id="{90A5D158-D474-49F5-9E11-CAE7FCE45390}"/>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grpSp>
          <p:grpSp>
            <p:nvGrpSpPr>
              <p:cNvPr id="11" name="Group 10">
                <a:extLst>
                  <a:ext uri="{FF2B5EF4-FFF2-40B4-BE49-F238E27FC236}">
                    <a16:creationId xmlns:a16="http://schemas.microsoft.com/office/drawing/2014/main" id="{D9CC8CA9-F2FF-49C8-B5BF-CE2E61D0130E}"/>
                  </a:ext>
                </a:extLst>
              </p:cNvPr>
              <p:cNvGrpSpPr/>
              <p:nvPr/>
            </p:nvGrpSpPr>
            <p:grpSpPr>
              <a:xfrm>
                <a:off x="5054982" y="4058199"/>
                <a:ext cx="2714910" cy="240545"/>
                <a:chOff x="5054982" y="3789952"/>
                <a:chExt cx="2714910" cy="240545"/>
              </a:xfrm>
            </p:grpSpPr>
            <p:sp>
              <p:nvSpPr>
                <p:cNvPr id="22" name="Rectangle 21">
                  <a:extLst>
                    <a:ext uri="{FF2B5EF4-FFF2-40B4-BE49-F238E27FC236}">
                      <a16:creationId xmlns:a16="http://schemas.microsoft.com/office/drawing/2014/main" id="{8086789F-F4BB-4203-9599-0151C5922BFE}"/>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23" name="Rectangle 22">
                  <a:extLst>
                    <a:ext uri="{FF2B5EF4-FFF2-40B4-BE49-F238E27FC236}">
                      <a16:creationId xmlns:a16="http://schemas.microsoft.com/office/drawing/2014/main" id="{C7B2BFBD-5A9F-484A-B457-37890A05760E}"/>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a:t>
                  </a:r>
                </a:p>
              </p:txBody>
            </p:sp>
            <p:sp>
              <p:nvSpPr>
                <p:cNvPr id="24" name="Rectangle 23">
                  <a:extLst>
                    <a:ext uri="{FF2B5EF4-FFF2-40B4-BE49-F238E27FC236}">
                      <a16:creationId xmlns:a16="http://schemas.microsoft.com/office/drawing/2014/main" id="{468939A4-795A-429F-8AED-AD9150C50DE6}"/>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a:t>
                  </a:r>
                </a:p>
              </p:txBody>
            </p:sp>
            <p:sp>
              <p:nvSpPr>
                <p:cNvPr id="25" name="Rectangle 24">
                  <a:extLst>
                    <a:ext uri="{FF2B5EF4-FFF2-40B4-BE49-F238E27FC236}">
                      <a16:creationId xmlns:a16="http://schemas.microsoft.com/office/drawing/2014/main" id="{BCB85A4B-7A7E-4832-84EA-C39F1E0E2283}"/>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12" name="Group 11">
                <a:extLst>
                  <a:ext uri="{FF2B5EF4-FFF2-40B4-BE49-F238E27FC236}">
                    <a16:creationId xmlns:a16="http://schemas.microsoft.com/office/drawing/2014/main" id="{17823DB2-B280-4C90-A389-1F1D432DCA96}"/>
                  </a:ext>
                </a:extLst>
              </p:cNvPr>
              <p:cNvGrpSpPr/>
              <p:nvPr/>
            </p:nvGrpSpPr>
            <p:grpSpPr>
              <a:xfrm>
                <a:off x="5054982" y="4322824"/>
                <a:ext cx="2714910" cy="240545"/>
                <a:chOff x="5054982" y="3789952"/>
                <a:chExt cx="2714910" cy="240545"/>
              </a:xfrm>
            </p:grpSpPr>
            <p:sp>
              <p:nvSpPr>
                <p:cNvPr id="18" name="Rectangle 17">
                  <a:extLst>
                    <a:ext uri="{FF2B5EF4-FFF2-40B4-BE49-F238E27FC236}">
                      <a16:creationId xmlns:a16="http://schemas.microsoft.com/office/drawing/2014/main" id="{40054AC2-D554-4768-91C8-84226C4EE3C0}"/>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24</a:t>
                  </a:r>
                </a:p>
              </p:txBody>
            </p:sp>
            <p:sp>
              <p:nvSpPr>
                <p:cNvPr id="19" name="Rectangle 18">
                  <a:extLst>
                    <a:ext uri="{FF2B5EF4-FFF2-40B4-BE49-F238E27FC236}">
                      <a16:creationId xmlns:a16="http://schemas.microsoft.com/office/drawing/2014/main" id="{2F6B57DB-91B1-499F-8A4E-9462D7D3333D}"/>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27</a:t>
                  </a:r>
                </a:p>
              </p:txBody>
            </p:sp>
            <p:sp>
              <p:nvSpPr>
                <p:cNvPr id="20" name="Rectangle 19">
                  <a:extLst>
                    <a:ext uri="{FF2B5EF4-FFF2-40B4-BE49-F238E27FC236}">
                      <a16:creationId xmlns:a16="http://schemas.microsoft.com/office/drawing/2014/main" id="{74DA7301-F95C-4EAA-A94B-39AE70486208}"/>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21" name="Rectangle 20">
                  <a:extLst>
                    <a:ext uri="{FF2B5EF4-FFF2-40B4-BE49-F238E27FC236}">
                      <a16:creationId xmlns:a16="http://schemas.microsoft.com/office/drawing/2014/main" id="{B549FC3A-2555-47AD-8C66-E5404DB93B81}"/>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26</a:t>
                  </a:r>
                </a:p>
              </p:txBody>
            </p:sp>
          </p:grpSp>
          <p:grpSp>
            <p:nvGrpSpPr>
              <p:cNvPr id="13" name="Group 12">
                <a:extLst>
                  <a:ext uri="{FF2B5EF4-FFF2-40B4-BE49-F238E27FC236}">
                    <a16:creationId xmlns:a16="http://schemas.microsoft.com/office/drawing/2014/main" id="{BB1ED852-4F18-4BA4-B81F-43854277A3AD}"/>
                  </a:ext>
                </a:extLst>
              </p:cNvPr>
              <p:cNvGrpSpPr/>
              <p:nvPr/>
            </p:nvGrpSpPr>
            <p:grpSpPr>
              <a:xfrm>
                <a:off x="5054982" y="4588095"/>
                <a:ext cx="2714910" cy="240545"/>
                <a:chOff x="5054982" y="3789952"/>
                <a:chExt cx="2714910" cy="240545"/>
              </a:xfrm>
            </p:grpSpPr>
            <p:sp>
              <p:nvSpPr>
                <p:cNvPr id="14" name="Rectangle 13">
                  <a:extLst>
                    <a:ext uri="{FF2B5EF4-FFF2-40B4-BE49-F238E27FC236}">
                      <a16:creationId xmlns:a16="http://schemas.microsoft.com/office/drawing/2014/main" id="{553F6425-C692-4C0A-A53B-EA3ABF474E66}"/>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28</a:t>
                  </a:r>
                </a:p>
              </p:txBody>
            </p:sp>
            <p:sp>
              <p:nvSpPr>
                <p:cNvPr id="15" name="Rectangle 14">
                  <a:extLst>
                    <a:ext uri="{FF2B5EF4-FFF2-40B4-BE49-F238E27FC236}">
                      <a16:creationId xmlns:a16="http://schemas.microsoft.com/office/drawing/2014/main" id="{0B7BD70A-386F-45BE-BCB3-94982450A35F}"/>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31</a:t>
                  </a:r>
                </a:p>
              </p:txBody>
            </p:sp>
            <p:sp>
              <p:nvSpPr>
                <p:cNvPr id="16" name="Rectangle 15">
                  <a:extLst>
                    <a:ext uri="{FF2B5EF4-FFF2-40B4-BE49-F238E27FC236}">
                      <a16:creationId xmlns:a16="http://schemas.microsoft.com/office/drawing/2014/main" id="{1C31D8CD-AB84-4B0E-8BA2-CDFB6266C2B8}"/>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29</a:t>
                  </a:r>
                </a:p>
              </p:txBody>
            </p:sp>
            <p:sp>
              <p:nvSpPr>
                <p:cNvPr id="17" name="Rectangle 16">
                  <a:extLst>
                    <a:ext uri="{FF2B5EF4-FFF2-40B4-BE49-F238E27FC236}">
                      <a16:creationId xmlns:a16="http://schemas.microsoft.com/office/drawing/2014/main" id="{181DD352-17D9-49D7-905E-1BFD21094B39}"/>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p:txBody>
            </p:sp>
          </p:grpSp>
        </p:grpSp>
      </p:grpSp>
      <p:pic>
        <p:nvPicPr>
          <p:cNvPr id="51" name="Picture 50">
            <a:extLst>
              <a:ext uri="{FF2B5EF4-FFF2-40B4-BE49-F238E27FC236}">
                <a16:creationId xmlns:a16="http://schemas.microsoft.com/office/drawing/2014/main" id="{00BC3F85-9F48-40CA-BAB9-8554302516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073870"/>
            <a:ext cx="4648200" cy="869560"/>
          </a:xfrm>
          <a:prstGeom prst="rect">
            <a:avLst/>
          </a:prstGeom>
        </p:spPr>
      </p:pic>
      <p:sp>
        <p:nvSpPr>
          <p:cNvPr id="55" name="Rectangle 54">
            <a:extLst>
              <a:ext uri="{FF2B5EF4-FFF2-40B4-BE49-F238E27FC236}">
                <a16:creationId xmlns:a16="http://schemas.microsoft.com/office/drawing/2014/main" id="{9E81BF87-D6D1-4A66-ADFB-E0556FCF5508}"/>
              </a:ext>
            </a:extLst>
          </p:cNvPr>
          <p:cNvSpPr/>
          <p:nvPr/>
        </p:nvSpPr>
        <p:spPr>
          <a:xfrm>
            <a:off x="8293482" y="3808199"/>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13AA2BA-9CAF-4468-A0A9-D85D5A4DE6A9}"/>
              </a:ext>
            </a:extLst>
          </p:cNvPr>
          <p:cNvSpPr/>
          <p:nvPr/>
        </p:nvSpPr>
        <p:spPr>
          <a:xfrm>
            <a:off x="5293551" y="3808199"/>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72E11E1-BC20-4395-BE21-60581E5B8E4D}"/>
              </a:ext>
            </a:extLst>
          </p:cNvPr>
          <p:cNvSpPr/>
          <p:nvPr/>
        </p:nvSpPr>
        <p:spPr>
          <a:xfrm>
            <a:off x="5293551" y="1862644"/>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3D42E6-7768-41ED-90B1-3D33B0D9B716}"/>
              </a:ext>
            </a:extLst>
          </p:cNvPr>
          <p:cNvSpPr/>
          <p:nvPr/>
        </p:nvSpPr>
        <p:spPr>
          <a:xfrm>
            <a:off x="8293482" y="1860635"/>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48ACE0A-F8BE-4218-BD8D-62165CED9810}"/>
              </a:ext>
            </a:extLst>
          </p:cNvPr>
          <p:cNvSpPr txBox="1"/>
          <p:nvPr/>
        </p:nvSpPr>
        <p:spPr>
          <a:xfrm>
            <a:off x="5293551" y="1838335"/>
            <a:ext cx="1434528" cy="369332"/>
          </a:xfrm>
          <a:prstGeom prst="rect">
            <a:avLst/>
          </a:prstGeom>
          <a:noFill/>
        </p:spPr>
        <p:txBody>
          <a:bodyPr wrap="square" rtlCol="0">
            <a:spAutoFit/>
          </a:bodyPr>
          <a:lstStyle/>
          <a:p>
            <a:r>
              <a:rPr lang="en-US" dirty="0"/>
              <a:t>Sub-Core 0</a:t>
            </a:r>
          </a:p>
        </p:txBody>
      </p:sp>
      <p:sp>
        <p:nvSpPr>
          <p:cNvPr id="60" name="TextBox 59">
            <a:extLst>
              <a:ext uri="{FF2B5EF4-FFF2-40B4-BE49-F238E27FC236}">
                <a16:creationId xmlns:a16="http://schemas.microsoft.com/office/drawing/2014/main" id="{4D37E8DA-78F9-49B7-B1F6-3DE2C9FD1618}"/>
              </a:ext>
            </a:extLst>
          </p:cNvPr>
          <p:cNvSpPr txBox="1"/>
          <p:nvPr/>
        </p:nvSpPr>
        <p:spPr>
          <a:xfrm>
            <a:off x="8330058" y="1892568"/>
            <a:ext cx="1434528" cy="369332"/>
          </a:xfrm>
          <a:prstGeom prst="rect">
            <a:avLst/>
          </a:prstGeom>
          <a:noFill/>
        </p:spPr>
        <p:txBody>
          <a:bodyPr wrap="square" rtlCol="0">
            <a:spAutoFit/>
          </a:bodyPr>
          <a:lstStyle/>
          <a:p>
            <a:r>
              <a:rPr lang="en-US" dirty="0"/>
              <a:t>Sub-Core 1</a:t>
            </a:r>
          </a:p>
        </p:txBody>
      </p:sp>
      <p:sp>
        <p:nvSpPr>
          <p:cNvPr id="61" name="TextBox 60">
            <a:extLst>
              <a:ext uri="{FF2B5EF4-FFF2-40B4-BE49-F238E27FC236}">
                <a16:creationId xmlns:a16="http://schemas.microsoft.com/office/drawing/2014/main" id="{FD5D6AD6-2799-4784-A137-CBFB7053BD33}"/>
              </a:ext>
            </a:extLst>
          </p:cNvPr>
          <p:cNvSpPr txBox="1"/>
          <p:nvPr/>
        </p:nvSpPr>
        <p:spPr>
          <a:xfrm>
            <a:off x="5288787" y="3878057"/>
            <a:ext cx="1434528" cy="369332"/>
          </a:xfrm>
          <a:prstGeom prst="rect">
            <a:avLst/>
          </a:prstGeom>
          <a:noFill/>
        </p:spPr>
        <p:txBody>
          <a:bodyPr wrap="square" rtlCol="0">
            <a:spAutoFit/>
          </a:bodyPr>
          <a:lstStyle/>
          <a:p>
            <a:r>
              <a:rPr lang="en-US" dirty="0"/>
              <a:t>Sub-Core 2</a:t>
            </a:r>
          </a:p>
        </p:txBody>
      </p:sp>
      <p:sp>
        <p:nvSpPr>
          <p:cNvPr id="62" name="TextBox 61">
            <a:extLst>
              <a:ext uri="{FF2B5EF4-FFF2-40B4-BE49-F238E27FC236}">
                <a16:creationId xmlns:a16="http://schemas.microsoft.com/office/drawing/2014/main" id="{3EA980F7-11D4-4B45-AD0D-406C152DBD4B}"/>
              </a:ext>
            </a:extLst>
          </p:cNvPr>
          <p:cNvSpPr txBox="1"/>
          <p:nvPr/>
        </p:nvSpPr>
        <p:spPr>
          <a:xfrm>
            <a:off x="8330058" y="3808199"/>
            <a:ext cx="1434528" cy="369332"/>
          </a:xfrm>
          <a:prstGeom prst="rect">
            <a:avLst/>
          </a:prstGeom>
          <a:noFill/>
        </p:spPr>
        <p:txBody>
          <a:bodyPr wrap="square" rtlCol="0">
            <a:spAutoFit/>
          </a:bodyPr>
          <a:lstStyle/>
          <a:p>
            <a:r>
              <a:rPr lang="en-US" dirty="0"/>
              <a:t>Sub-Core 3</a:t>
            </a:r>
          </a:p>
        </p:txBody>
      </p:sp>
      <p:sp>
        <p:nvSpPr>
          <p:cNvPr id="64" name="Rectangle 63">
            <a:extLst>
              <a:ext uri="{FF2B5EF4-FFF2-40B4-BE49-F238E27FC236}">
                <a16:creationId xmlns:a16="http://schemas.microsoft.com/office/drawing/2014/main" id="{EE1AA2DF-A670-4D4C-9E0D-FD73840FB1DB}"/>
              </a:ext>
            </a:extLst>
          </p:cNvPr>
          <p:cNvSpPr/>
          <p:nvPr/>
        </p:nvSpPr>
        <p:spPr>
          <a:xfrm>
            <a:off x="5471763" y="2277525"/>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6" name="Rectangle 65">
            <a:extLst>
              <a:ext uri="{FF2B5EF4-FFF2-40B4-BE49-F238E27FC236}">
                <a16:creationId xmlns:a16="http://schemas.microsoft.com/office/drawing/2014/main" id="{8BBB287C-EEBA-4218-BC49-61205DC85CC7}"/>
              </a:ext>
            </a:extLst>
          </p:cNvPr>
          <p:cNvSpPr/>
          <p:nvPr/>
        </p:nvSpPr>
        <p:spPr>
          <a:xfrm>
            <a:off x="8413971" y="228310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Rectangle 66">
            <a:extLst>
              <a:ext uri="{FF2B5EF4-FFF2-40B4-BE49-F238E27FC236}">
                <a16:creationId xmlns:a16="http://schemas.microsoft.com/office/drawing/2014/main" id="{78040360-C98E-4379-B407-74B2F04FC6B1}"/>
              </a:ext>
            </a:extLst>
          </p:cNvPr>
          <p:cNvSpPr/>
          <p:nvPr/>
        </p:nvSpPr>
        <p:spPr>
          <a:xfrm>
            <a:off x="5471763" y="4317247"/>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Rectangle 67">
            <a:extLst>
              <a:ext uri="{FF2B5EF4-FFF2-40B4-BE49-F238E27FC236}">
                <a16:creationId xmlns:a16="http://schemas.microsoft.com/office/drawing/2014/main" id="{A1CC4704-8882-4549-B02A-2D0E673B423B}"/>
              </a:ext>
            </a:extLst>
          </p:cNvPr>
          <p:cNvSpPr/>
          <p:nvPr/>
        </p:nvSpPr>
        <p:spPr>
          <a:xfrm>
            <a:off x="8413749" y="4241624"/>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3" name="Rectangle 62">
            <a:extLst>
              <a:ext uri="{FF2B5EF4-FFF2-40B4-BE49-F238E27FC236}">
                <a16:creationId xmlns:a16="http://schemas.microsoft.com/office/drawing/2014/main" id="{0F8CE7F0-C0F8-4E27-A582-B0FA12955A63}"/>
              </a:ext>
            </a:extLst>
          </p:cNvPr>
          <p:cNvSpPr/>
          <p:nvPr/>
        </p:nvSpPr>
        <p:spPr>
          <a:xfrm>
            <a:off x="9067860" y="2286071"/>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65" name="Rectangle 64">
            <a:extLst>
              <a:ext uri="{FF2B5EF4-FFF2-40B4-BE49-F238E27FC236}">
                <a16:creationId xmlns:a16="http://schemas.microsoft.com/office/drawing/2014/main" id="{8E672F14-D83A-4C03-9C16-8F75A00A4999}"/>
              </a:ext>
            </a:extLst>
          </p:cNvPr>
          <p:cNvSpPr/>
          <p:nvPr/>
        </p:nvSpPr>
        <p:spPr>
          <a:xfrm>
            <a:off x="6099159" y="4321225"/>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9" name="Rectangle 68">
            <a:extLst>
              <a:ext uri="{FF2B5EF4-FFF2-40B4-BE49-F238E27FC236}">
                <a16:creationId xmlns:a16="http://schemas.microsoft.com/office/drawing/2014/main" id="{40172216-24D0-4D0B-A4E0-450E984034DE}"/>
              </a:ext>
            </a:extLst>
          </p:cNvPr>
          <p:cNvSpPr/>
          <p:nvPr/>
        </p:nvSpPr>
        <p:spPr>
          <a:xfrm>
            <a:off x="9067860" y="4238338"/>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70" name="Rectangle 69">
            <a:extLst>
              <a:ext uri="{FF2B5EF4-FFF2-40B4-BE49-F238E27FC236}">
                <a16:creationId xmlns:a16="http://schemas.microsoft.com/office/drawing/2014/main" id="{BD2120F5-0147-450B-8FCE-DB466BCC3F42}"/>
              </a:ext>
            </a:extLst>
          </p:cNvPr>
          <p:cNvSpPr/>
          <p:nvPr/>
        </p:nvSpPr>
        <p:spPr>
          <a:xfrm>
            <a:off x="6099159" y="227093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Tree>
    <p:extLst>
      <p:ext uri="{BB962C8B-B14F-4D97-AF65-F5344CB8AC3E}">
        <p14:creationId xmlns:p14="http://schemas.microsoft.com/office/powerpoint/2010/main" val="1433390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F156-AD74-48C9-B99C-D8D5D56484CE}"/>
              </a:ext>
            </a:extLst>
          </p:cNvPr>
          <p:cNvSpPr>
            <a:spLocks noGrp="1"/>
          </p:cNvSpPr>
          <p:nvPr>
            <p:ph type="title"/>
          </p:nvPr>
        </p:nvSpPr>
        <p:spPr>
          <a:xfrm>
            <a:off x="377841" y="88390"/>
            <a:ext cx="10515600" cy="918842"/>
          </a:xfrm>
        </p:spPr>
        <p:txBody>
          <a:bodyPr/>
          <a:lstStyle/>
          <a:p>
            <a:r>
              <a:rPr lang="en-US" dirty="0"/>
              <a:t>Random Shuffle</a:t>
            </a:r>
          </a:p>
        </p:txBody>
      </p:sp>
      <p:sp>
        <p:nvSpPr>
          <p:cNvPr id="3" name="Content Placeholder 2">
            <a:extLst>
              <a:ext uri="{FF2B5EF4-FFF2-40B4-BE49-F238E27FC236}">
                <a16:creationId xmlns:a16="http://schemas.microsoft.com/office/drawing/2014/main" id="{BB6BA8B4-E78A-4C04-94DA-843F8AD89D63}"/>
              </a:ext>
            </a:extLst>
          </p:cNvPr>
          <p:cNvSpPr>
            <a:spLocks noGrp="1"/>
          </p:cNvSpPr>
          <p:nvPr>
            <p:ph idx="1"/>
          </p:nvPr>
        </p:nvSpPr>
        <p:spPr>
          <a:xfrm>
            <a:off x="377841" y="992038"/>
            <a:ext cx="4853223" cy="5184925"/>
          </a:xfrm>
        </p:spPr>
        <p:txBody>
          <a:bodyPr/>
          <a:lstStyle/>
          <a:p>
            <a:r>
              <a:rPr lang="en-US" dirty="0"/>
              <a:t>Random permutation selected to order warps assigned four each time</a:t>
            </a:r>
          </a:p>
          <a:p>
            <a:endParaRPr lang="en-US" dirty="0"/>
          </a:p>
        </p:txBody>
      </p:sp>
      <p:sp>
        <p:nvSpPr>
          <p:cNvPr id="4" name="Slide Number Placeholder 3">
            <a:extLst>
              <a:ext uri="{FF2B5EF4-FFF2-40B4-BE49-F238E27FC236}">
                <a16:creationId xmlns:a16="http://schemas.microsoft.com/office/drawing/2014/main" id="{4C66F3A7-EBE3-4D90-B5D9-9009C271446F}"/>
              </a:ext>
            </a:extLst>
          </p:cNvPr>
          <p:cNvSpPr>
            <a:spLocks noGrp="1"/>
          </p:cNvSpPr>
          <p:nvPr>
            <p:ph type="sldNum" sz="quarter" idx="12"/>
          </p:nvPr>
        </p:nvSpPr>
        <p:spPr/>
        <p:txBody>
          <a:bodyPr/>
          <a:lstStyle/>
          <a:p>
            <a:pPr>
              <a:defRPr/>
            </a:pPr>
            <a:fld id="{6C6B5308-6B54-4E5B-8185-C4F567049C3B}" type="slidenum">
              <a:rPr lang="en-US" smtClean="0"/>
              <a:pPr>
                <a:defRPr/>
              </a:pPr>
              <a:t>39</a:t>
            </a:fld>
            <a:endParaRPr lang="en-US"/>
          </a:p>
        </p:txBody>
      </p:sp>
      <p:grpSp>
        <p:nvGrpSpPr>
          <p:cNvPr id="5" name="Group 4">
            <a:extLst>
              <a:ext uri="{FF2B5EF4-FFF2-40B4-BE49-F238E27FC236}">
                <a16:creationId xmlns:a16="http://schemas.microsoft.com/office/drawing/2014/main" id="{9FAF1F12-1DAB-47F9-8C2F-7FB61F87D3DE}"/>
              </a:ext>
            </a:extLst>
          </p:cNvPr>
          <p:cNvGrpSpPr/>
          <p:nvPr/>
        </p:nvGrpSpPr>
        <p:grpSpPr>
          <a:xfrm>
            <a:off x="762000" y="3583781"/>
            <a:ext cx="3318510" cy="2527797"/>
            <a:chOff x="4625340" y="3429000"/>
            <a:chExt cx="3318510" cy="2527797"/>
          </a:xfrm>
        </p:grpSpPr>
        <p:sp>
          <p:nvSpPr>
            <p:cNvPr id="6" name="Rectangle 5">
              <a:extLst>
                <a:ext uri="{FF2B5EF4-FFF2-40B4-BE49-F238E27FC236}">
                  <a16:creationId xmlns:a16="http://schemas.microsoft.com/office/drawing/2014/main" id="{1EC9A240-7D72-4AD5-B5F2-E74A31F7EA8F}"/>
                </a:ext>
              </a:extLst>
            </p:cNvPr>
            <p:cNvSpPr/>
            <p:nvPr/>
          </p:nvSpPr>
          <p:spPr>
            <a:xfrm>
              <a:off x="4819650" y="3429001"/>
              <a:ext cx="3124200" cy="2527796"/>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F58970B-9EED-460C-9B2C-E84F7DF8026C}"/>
                </a:ext>
              </a:extLst>
            </p:cNvPr>
            <p:cNvSpPr txBox="1"/>
            <p:nvPr/>
          </p:nvSpPr>
          <p:spPr>
            <a:xfrm>
              <a:off x="4625340" y="3429000"/>
              <a:ext cx="1981200" cy="369332"/>
            </a:xfrm>
            <a:prstGeom prst="rect">
              <a:avLst/>
            </a:prstGeom>
            <a:noFill/>
            <a:ln>
              <a:noFill/>
            </a:ln>
          </p:spPr>
          <p:txBody>
            <a:bodyPr wrap="square" rtlCol="0">
              <a:spAutoFit/>
            </a:bodyPr>
            <a:lstStyle/>
            <a:p>
              <a:pPr algn="ctr"/>
              <a:r>
                <a:rPr lang="en-US" dirty="0"/>
                <a:t>Thread Block</a:t>
              </a:r>
            </a:p>
          </p:txBody>
        </p:sp>
        <p:grpSp>
          <p:nvGrpSpPr>
            <p:cNvPr id="8" name="Group 7">
              <a:extLst>
                <a:ext uri="{FF2B5EF4-FFF2-40B4-BE49-F238E27FC236}">
                  <a16:creationId xmlns:a16="http://schemas.microsoft.com/office/drawing/2014/main" id="{0278E41A-0328-48D0-91FF-E5B0106A7CA2}"/>
                </a:ext>
              </a:extLst>
            </p:cNvPr>
            <p:cNvGrpSpPr/>
            <p:nvPr/>
          </p:nvGrpSpPr>
          <p:grpSpPr>
            <a:xfrm>
              <a:off x="5054982" y="3789952"/>
              <a:ext cx="2714910" cy="1038688"/>
              <a:chOff x="5054982" y="3789952"/>
              <a:chExt cx="2714910" cy="1038688"/>
            </a:xfrm>
          </p:grpSpPr>
          <p:grpSp>
            <p:nvGrpSpPr>
              <p:cNvPr id="30" name="Group 29">
                <a:extLst>
                  <a:ext uri="{FF2B5EF4-FFF2-40B4-BE49-F238E27FC236}">
                    <a16:creationId xmlns:a16="http://schemas.microsoft.com/office/drawing/2014/main" id="{2E2C43E8-9D88-4E81-B302-E2B180D24F45}"/>
                  </a:ext>
                </a:extLst>
              </p:cNvPr>
              <p:cNvGrpSpPr/>
              <p:nvPr/>
            </p:nvGrpSpPr>
            <p:grpSpPr>
              <a:xfrm>
                <a:off x="5054982" y="3789952"/>
                <a:ext cx="2714910" cy="240545"/>
                <a:chOff x="5054982" y="3789952"/>
                <a:chExt cx="2714910" cy="240545"/>
              </a:xfrm>
            </p:grpSpPr>
            <p:sp>
              <p:nvSpPr>
                <p:cNvPr id="46" name="Rectangle 45">
                  <a:extLst>
                    <a:ext uri="{FF2B5EF4-FFF2-40B4-BE49-F238E27FC236}">
                      <a16:creationId xmlns:a16="http://schemas.microsoft.com/office/drawing/2014/main" id="{44BFD6ED-4565-427F-B194-E9F2BCEE4CC9}"/>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7" name="Rectangle 46">
                  <a:extLst>
                    <a:ext uri="{FF2B5EF4-FFF2-40B4-BE49-F238E27FC236}">
                      <a16:creationId xmlns:a16="http://schemas.microsoft.com/office/drawing/2014/main" id="{C629FA80-2817-4CEB-8FF8-9D1EDE3128A4}"/>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8" name="Rectangle 47">
                  <a:extLst>
                    <a:ext uri="{FF2B5EF4-FFF2-40B4-BE49-F238E27FC236}">
                      <a16:creationId xmlns:a16="http://schemas.microsoft.com/office/drawing/2014/main" id="{C2444430-12D3-4147-98E8-3501024B6D4A}"/>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9" name="Rectangle 48">
                  <a:extLst>
                    <a:ext uri="{FF2B5EF4-FFF2-40B4-BE49-F238E27FC236}">
                      <a16:creationId xmlns:a16="http://schemas.microsoft.com/office/drawing/2014/main" id="{E791F069-148B-4392-84B9-706C601D5B96}"/>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grpSp>
            <p:nvGrpSpPr>
              <p:cNvPr id="31" name="Group 30">
                <a:extLst>
                  <a:ext uri="{FF2B5EF4-FFF2-40B4-BE49-F238E27FC236}">
                    <a16:creationId xmlns:a16="http://schemas.microsoft.com/office/drawing/2014/main" id="{086E1E18-E727-47AE-A80E-B3D9A6DC625A}"/>
                  </a:ext>
                </a:extLst>
              </p:cNvPr>
              <p:cNvGrpSpPr/>
              <p:nvPr/>
            </p:nvGrpSpPr>
            <p:grpSpPr>
              <a:xfrm>
                <a:off x="5054982" y="4058199"/>
                <a:ext cx="2714910" cy="240545"/>
                <a:chOff x="5054982" y="3789952"/>
                <a:chExt cx="2714910" cy="240545"/>
              </a:xfrm>
            </p:grpSpPr>
            <p:sp>
              <p:nvSpPr>
                <p:cNvPr id="42" name="Rectangle 41">
                  <a:extLst>
                    <a:ext uri="{FF2B5EF4-FFF2-40B4-BE49-F238E27FC236}">
                      <a16:creationId xmlns:a16="http://schemas.microsoft.com/office/drawing/2014/main" id="{710F6443-1EF7-4162-8851-2E0A4239AD80}"/>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3" name="Rectangle 42">
                  <a:extLst>
                    <a:ext uri="{FF2B5EF4-FFF2-40B4-BE49-F238E27FC236}">
                      <a16:creationId xmlns:a16="http://schemas.microsoft.com/office/drawing/2014/main" id="{0F647ACE-A13D-48C4-9879-A56BB7D876A8}"/>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4" name="Rectangle 43">
                  <a:extLst>
                    <a:ext uri="{FF2B5EF4-FFF2-40B4-BE49-F238E27FC236}">
                      <a16:creationId xmlns:a16="http://schemas.microsoft.com/office/drawing/2014/main" id="{B3094A09-5CC4-4C81-9348-27AFCD4DB05F}"/>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5" name="Rectangle 44">
                  <a:extLst>
                    <a:ext uri="{FF2B5EF4-FFF2-40B4-BE49-F238E27FC236}">
                      <a16:creationId xmlns:a16="http://schemas.microsoft.com/office/drawing/2014/main" id="{67418B52-CF6D-4109-A5DE-1296BE7287BA}"/>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grpSp>
            <p:nvGrpSpPr>
              <p:cNvPr id="32" name="Group 31">
                <a:extLst>
                  <a:ext uri="{FF2B5EF4-FFF2-40B4-BE49-F238E27FC236}">
                    <a16:creationId xmlns:a16="http://schemas.microsoft.com/office/drawing/2014/main" id="{69DE9CBC-01D7-4E5D-85F0-3F5ED9C282C8}"/>
                  </a:ext>
                </a:extLst>
              </p:cNvPr>
              <p:cNvGrpSpPr/>
              <p:nvPr/>
            </p:nvGrpSpPr>
            <p:grpSpPr>
              <a:xfrm>
                <a:off x="5054982" y="4322824"/>
                <a:ext cx="2714910" cy="240545"/>
                <a:chOff x="5054982" y="3789952"/>
                <a:chExt cx="2714910" cy="240545"/>
              </a:xfrm>
            </p:grpSpPr>
            <p:sp>
              <p:nvSpPr>
                <p:cNvPr id="38" name="Rectangle 37">
                  <a:extLst>
                    <a:ext uri="{FF2B5EF4-FFF2-40B4-BE49-F238E27FC236}">
                      <a16:creationId xmlns:a16="http://schemas.microsoft.com/office/drawing/2014/main" id="{36BE4A0D-185A-43C6-A6B0-36CD295F22C8}"/>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9" name="Rectangle 38">
                  <a:extLst>
                    <a:ext uri="{FF2B5EF4-FFF2-40B4-BE49-F238E27FC236}">
                      <a16:creationId xmlns:a16="http://schemas.microsoft.com/office/drawing/2014/main" id="{36053836-890B-4428-97A4-722176CFF7FB}"/>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40" name="Rectangle 39">
                  <a:extLst>
                    <a:ext uri="{FF2B5EF4-FFF2-40B4-BE49-F238E27FC236}">
                      <a16:creationId xmlns:a16="http://schemas.microsoft.com/office/drawing/2014/main" id="{1B964FCA-9C7E-4C21-AFE3-3396DD9A2DD8}"/>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41" name="Rectangle 40">
                  <a:extLst>
                    <a:ext uri="{FF2B5EF4-FFF2-40B4-BE49-F238E27FC236}">
                      <a16:creationId xmlns:a16="http://schemas.microsoft.com/office/drawing/2014/main" id="{3FD27397-B490-4C23-ADCD-834625F15B4D}"/>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33" name="Group 32">
                <a:extLst>
                  <a:ext uri="{FF2B5EF4-FFF2-40B4-BE49-F238E27FC236}">
                    <a16:creationId xmlns:a16="http://schemas.microsoft.com/office/drawing/2014/main" id="{3DE14978-23F8-416D-8228-D5540E751734}"/>
                  </a:ext>
                </a:extLst>
              </p:cNvPr>
              <p:cNvGrpSpPr/>
              <p:nvPr/>
            </p:nvGrpSpPr>
            <p:grpSpPr>
              <a:xfrm>
                <a:off x="5054982" y="4588095"/>
                <a:ext cx="2714910" cy="240545"/>
                <a:chOff x="5054982" y="3789952"/>
                <a:chExt cx="2714910" cy="240545"/>
              </a:xfrm>
            </p:grpSpPr>
            <p:sp>
              <p:nvSpPr>
                <p:cNvPr id="34" name="Rectangle 33">
                  <a:extLst>
                    <a:ext uri="{FF2B5EF4-FFF2-40B4-BE49-F238E27FC236}">
                      <a16:creationId xmlns:a16="http://schemas.microsoft.com/office/drawing/2014/main" id="{8B685611-4BB5-4E1C-B225-489738261790}"/>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
              <p:nvSpPr>
                <p:cNvPr id="35" name="Rectangle 34">
                  <a:extLst>
                    <a:ext uri="{FF2B5EF4-FFF2-40B4-BE49-F238E27FC236}">
                      <a16:creationId xmlns:a16="http://schemas.microsoft.com/office/drawing/2014/main" id="{81C2F840-5326-4D87-B9F0-61DF50A37AC1}"/>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sp>
              <p:nvSpPr>
                <p:cNvPr id="36" name="Rectangle 35">
                  <a:extLst>
                    <a:ext uri="{FF2B5EF4-FFF2-40B4-BE49-F238E27FC236}">
                      <a16:creationId xmlns:a16="http://schemas.microsoft.com/office/drawing/2014/main" id="{5C40E4BE-7251-444B-860B-20BD4BC3DBB6}"/>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37" name="Rectangle 36">
                  <a:extLst>
                    <a:ext uri="{FF2B5EF4-FFF2-40B4-BE49-F238E27FC236}">
                      <a16:creationId xmlns:a16="http://schemas.microsoft.com/office/drawing/2014/main" id="{1F47882C-5B01-4DD5-9FF3-B48CA1588F3F}"/>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p>
              </p:txBody>
            </p:sp>
          </p:grpSp>
        </p:grpSp>
        <p:grpSp>
          <p:nvGrpSpPr>
            <p:cNvPr id="9" name="Group 8">
              <a:extLst>
                <a:ext uri="{FF2B5EF4-FFF2-40B4-BE49-F238E27FC236}">
                  <a16:creationId xmlns:a16="http://schemas.microsoft.com/office/drawing/2014/main" id="{7D52ED50-7B15-4578-A43A-868A62C290B8}"/>
                </a:ext>
              </a:extLst>
            </p:cNvPr>
            <p:cNvGrpSpPr/>
            <p:nvPr/>
          </p:nvGrpSpPr>
          <p:grpSpPr>
            <a:xfrm>
              <a:off x="5054982" y="4843034"/>
              <a:ext cx="2714910" cy="1038688"/>
              <a:chOff x="5054982" y="3789952"/>
              <a:chExt cx="2714910" cy="1038688"/>
            </a:xfrm>
          </p:grpSpPr>
          <p:grpSp>
            <p:nvGrpSpPr>
              <p:cNvPr id="10" name="Group 9">
                <a:extLst>
                  <a:ext uri="{FF2B5EF4-FFF2-40B4-BE49-F238E27FC236}">
                    <a16:creationId xmlns:a16="http://schemas.microsoft.com/office/drawing/2014/main" id="{33A8E4CD-32FC-457C-88AB-0E8C75F081E7}"/>
                  </a:ext>
                </a:extLst>
              </p:cNvPr>
              <p:cNvGrpSpPr/>
              <p:nvPr/>
            </p:nvGrpSpPr>
            <p:grpSpPr>
              <a:xfrm>
                <a:off x="5054982" y="3789952"/>
                <a:ext cx="2714910" cy="240545"/>
                <a:chOff x="5054982" y="3789952"/>
                <a:chExt cx="2714910" cy="240545"/>
              </a:xfrm>
            </p:grpSpPr>
            <p:sp>
              <p:nvSpPr>
                <p:cNvPr id="26" name="Rectangle 25">
                  <a:extLst>
                    <a:ext uri="{FF2B5EF4-FFF2-40B4-BE49-F238E27FC236}">
                      <a16:creationId xmlns:a16="http://schemas.microsoft.com/office/drawing/2014/main" id="{25989854-8290-44B1-898C-126B580AACF7}"/>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a:t>
                  </a:r>
                </a:p>
              </p:txBody>
            </p:sp>
            <p:sp>
              <p:nvSpPr>
                <p:cNvPr id="27" name="Rectangle 26">
                  <a:extLst>
                    <a:ext uri="{FF2B5EF4-FFF2-40B4-BE49-F238E27FC236}">
                      <a16:creationId xmlns:a16="http://schemas.microsoft.com/office/drawing/2014/main" id="{C6BC3C76-B803-4D9D-821B-0084DC6C4A7C}"/>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a:t>
                  </a:r>
                </a:p>
              </p:txBody>
            </p:sp>
            <p:sp>
              <p:nvSpPr>
                <p:cNvPr id="28" name="Rectangle 27">
                  <a:extLst>
                    <a:ext uri="{FF2B5EF4-FFF2-40B4-BE49-F238E27FC236}">
                      <a16:creationId xmlns:a16="http://schemas.microsoft.com/office/drawing/2014/main" id="{5C638B54-9889-494A-8C98-774B15D45AA2}"/>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17</a:t>
                  </a:r>
                </a:p>
              </p:txBody>
            </p:sp>
            <p:sp>
              <p:nvSpPr>
                <p:cNvPr id="29" name="Rectangle 28">
                  <a:extLst>
                    <a:ext uri="{FF2B5EF4-FFF2-40B4-BE49-F238E27FC236}">
                      <a16:creationId xmlns:a16="http://schemas.microsoft.com/office/drawing/2014/main" id="{90A5D158-D474-49F5-9E11-CAE7FCE45390}"/>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grpSp>
          <p:grpSp>
            <p:nvGrpSpPr>
              <p:cNvPr id="11" name="Group 10">
                <a:extLst>
                  <a:ext uri="{FF2B5EF4-FFF2-40B4-BE49-F238E27FC236}">
                    <a16:creationId xmlns:a16="http://schemas.microsoft.com/office/drawing/2014/main" id="{D9CC8CA9-F2FF-49C8-B5BF-CE2E61D0130E}"/>
                  </a:ext>
                </a:extLst>
              </p:cNvPr>
              <p:cNvGrpSpPr/>
              <p:nvPr/>
            </p:nvGrpSpPr>
            <p:grpSpPr>
              <a:xfrm>
                <a:off x="5054982" y="4058199"/>
                <a:ext cx="2714910" cy="240545"/>
                <a:chOff x="5054982" y="3789952"/>
                <a:chExt cx="2714910" cy="240545"/>
              </a:xfrm>
            </p:grpSpPr>
            <p:sp>
              <p:nvSpPr>
                <p:cNvPr id="22" name="Rectangle 21">
                  <a:extLst>
                    <a:ext uri="{FF2B5EF4-FFF2-40B4-BE49-F238E27FC236}">
                      <a16:creationId xmlns:a16="http://schemas.microsoft.com/office/drawing/2014/main" id="{8086789F-F4BB-4203-9599-0151C5922BFE}"/>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23" name="Rectangle 22">
                  <a:extLst>
                    <a:ext uri="{FF2B5EF4-FFF2-40B4-BE49-F238E27FC236}">
                      <a16:creationId xmlns:a16="http://schemas.microsoft.com/office/drawing/2014/main" id="{C7B2BFBD-5A9F-484A-B457-37890A05760E}"/>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a:t>
                  </a:r>
                </a:p>
              </p:txBody>
            </p:sp>
            <p:sp>
              <p:nvSpPr>
                <p:cNvPr id="24" name="Rectangle 23">
                  <a:extLst>
                    <a:ext uri="{FF2B5EF4-FFF2-40B4-BE49-F238E27FC236}">
                      <a16:creationId xmlns:a16="http://schemas.microsoft.com/office/drawing/2014/main" id="{468939A4-795A-429F-8AED-AD9150C50DE6}"/>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a:t>
                  </a:r>
                </a:p>
              </p:txBody>
            </p:sp>
            <p:sp>
              <p:nvSpPr>
                <p:cNvPr id="25" name="Rectangle 24">
                  <a:extLst>
                    <a:ext uri="{FF2B5EF4-FFF2-40B4-BE49-F238E27FC236}">
                      <a16:creationId xmlns:a16="http://schemas.microsoft.com/office/drawing/2014/main" id="{BCB85A4B-7A7E-4832-84EA-C39F1E0E2283}"/>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12" name="Group 11">
                <a:extLst>
                  <a:ext uri="{FF2B5EF4-FFF2-40B4-BE49-F238E27FC236}">
                    <a16:creationId xmlns:a16="http://schemas.microsoft.com/office/drawing/2014/main" id="{17823DB2-B280-4C90-A389-1F1D432DCA96}"/>
                  </a:ext>
                </a:extLst>
              </p:cNvPr>
              <p:cNvGrpSpPr/>
              <p:nvPr/>
            </p:nvGrpSpPr>
            <p:grpSpPr>
              <a:xfrm>
                <a:off x="5054982" y="4322824"/>
                <a:ext cx="2714910" cy="240545"/>
                <a:chOff x="5054982" y="3789952"/>
                <a:chExt cx="2714910" cy="240545"/>
              </a:xfrm>
            </p:grpSpPr>
            <p:sp>
              <p:nvSpPr>
                <p:cNvPr id="18" name="Rectangle 17">
                  <a:extLst>
                    <a:ext uri="{FF2B5EF4-FFF2-40B4-BE49-F238E27FC236}">
                      <a16:creationId xmlns:a16="http://schemas.microsoft.com/office/drawing/2014/main" id="{40054AC2-D554-4768-91C8-84226C4EE3C0}"/>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24</a:t>
                  </a:r>
                </a:p>
              </p:txBody>
            </p:sp>
            <p:sp>
              <p:nvSpPr>
                <p:cNvPr id="19" name="Rectangle 18">
                  <a:extLst>
                    <a:ext uri="{FF2B5EF4-FFF2-40B4-BE49-F238E27FC236}">
                      <a16:creationId xmlns:a16="http://schemas.microsoft.com/office/drawing/2014/main" id="{2F6B57DB-91B1-499F-8A4E-9462D7D3333D}"/>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27</a:t>
                  </a:r>
                </a:p>
              </p:txBody>
            </p:sp>
            <p:sp>
              <p:nvSpPr>
                <p:cNvPr id="20" name="Rectangle 19">
                  <a:extLst>
                    <a:ext uri="{FF2B5EF4-FFF2-40B4-BE49-F238E27FC236}">
                      <a16:creationId xmlns:a16="http://schemas.microsoft.com/office/drawing/2014/main" id="{74DA7301-F95C-4EAA-A94B-39AE70486208}"/>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21" name="Rectangle 20">
                  <a:extLst>
                    <a:ext uri="{FF2B5EF4-FFF2-40B4-BE49-F238E27FC236}">
                      <a16:creationId xmlns:a16="http://schemas.microsoft.com/office/drawing/2014/main" id="{B549FC3A-2555-47AD-8C66-E5404DB93B81}"/>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26</a:t>
                  </a:r>
                </a:p>
              </p:txBody>
            </p:sp>
          </p:grpSp>
          <p:grpSp>
            <p:nvGrpSpPr>
              <p:cNvPr id="13" name="Group 12">
                <a:extLst>
                  <a:ext uri="{FF2B5EF4-FFF2-40B4-BE49-F238E27FC236}">
                    <a16:creationId xmlns:a16="http://schemas.microsoft.com/office/drawing/2014/main" id="{BB1ED852-4F18-4BA4-B81F-43854277A3AD}"/>
                  </a:ext>
                </a:extLst>
              </p:cNvPr>
              <p:cNvGrpSpPr/>
              <p:nvPr/>
            </p:nvGrpSpPr>
            <p:grpSpPr>
              <a:xfrm>
                <a:off x="5054982" y="4588095"/>
                <a:ext cx="2714910" cy="240545"/>
                <a:chOff x="5054982" y="3789952"/>
                <a:chExt cx="2714910" cy="240545"/>
              </a:xfrm>
            </p:grpSpPr>
            <p:sp>
              <p:nvSpPr>
                <p:cNvPr id="14" name="Rectangle 13">
                  <a:extLst>
                    <a:ext uri="{FF2B5EF4-FFF2-40B4-BE49-F238E27FC236}">
                      <a16:creationId xmlns:a16="http://schemas.microsoft.com/office/drawing/2014/main" id="{553F6425-C692-4C0A-A53B-EA3ABF474E66}"/>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28</a:t>
                  </a:r>
                </a:p>
              </p:txBody>
            </p:sp>
            <p:sp>
              <p:nvSpPr>
                <p:cNvPr id="15" name="Rectangle 14">
                  <a:extLst>
                    <a:ext uri="{FF2B5EF4-FFF2-40B4-BE49-F238E27FC236}">
                      <a16:creationId xmlns:a16="http://schemas.microsoft.com/office/drawing/2014/main" id="{0B7BD70A-386F-45BE-BCB3-94982450A35F}"/>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31</a:t>
                  </a:r>
                </a:p>
              </p:txBody>
            </p:sp>
            <p:sp>
              <p:nvSpPr>
                <p:cNvPr id="16" name="Rectangle 15">
                  <a:extLst>
                    <a:ext uri="{FF2B5EF4-FFF2-40B4-BE49-F238E27FC236}">
                      <a16:creationId xmlns:a16="http://schemas.microsoft.com/office/drawing/2014/main" id="{1C31D8CD-AB84-4B0E-8BA2-CDFB6266C2B8}"/>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29</a:t>
                  </a:r>
                </a:p>
              </p:txBody>
            </p:sp>
            <p:sp>
              <p:nvSpPr>
                <p:cNvPr id="17" name="Rectangle 16">
                  <a:extLst>
                    <a:ext uri="{FF2B5EF4-FFF2-40B4-BE49-F238E27FC236}">
                      <a16:creationId xmlns:a16="http://schemas.microsoft.com/office/drawing/2014/main" id="{181DD352-17D9-49D7-905E-1BFD21094B39}"/>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p:txBody>
            </p:sp>
          </p:grpSp>
        </p:grpSp>
      </p:grpSp>
      <p:sp>
        <p:nvSpPr>
          <p:cNvPr id="55" name="Rectangle 54">
            <a:extLst>
              <a:ext uri="{FF2B5EF4-FFF2-40B4-BE49-F238E27FC236}">
                <a16:creationId xmlns:a16="http://schemas.microsoft.com/office/drawing/2014/main" id="{9E81BF87-D6D1-4A66-ADFB-E0556FCF5508}"/>
              </a:ext>
            </a:extLst>
          </p:cNvPr>
          <p:cNvSpPr/>
          <p:nvPr/>
        </p:nvSpPr>
        <p:spPr>
          <a:xfrm>
            <a:off x="8293482" y="3808199"/>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13AA2BA-9CAF-4468-A0A9-D85D5A4DE6A9}"/>
              </a:ext>
            </a:extLst>
          </p:cNvPr>
          <p:cNvSpPr/>
          <p:nvPr/>
        </p:nvSpPr>
        <p:spPr>
          <a:xfrm>
            <a:off x="5293551" y="3808199"/>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72E11E1-BC20-4395-BE21-60581E5B8E4D}"/>
              </a:ext>
            </a:extLst>
          </p:cNvPr>
          <p:cNvSpPr/>
          <p:nvPr/>
        </p:nvSpPr>
        <p:spPr>
          <a:xfrm>
            <a:off x="5293551" y="1862644"/>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3D42E6-7768-41ED-90B1-3D33B0D9B716}"/>
              </a:ext>
            </a:extLst>
          </p:cNvPr>
          <p:cNvSpPr/>
          <p:nvPr/>
        </p:nvSpPr>
        <p:spPr>
          <a:xfrm>
            <a:off x="8293482" y="1860635"/>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48ACE0A-F8BE-4218-BD8D-62165CED9810}"/>
              </a:ext>
            </a:extLst>
          </p:cNvPr>
          <p:cNvSpPr txBox="1"/>
          <p:nvPr/>
        </p:nvSpPr>
        <p:spPr>
          <a:xfrm>
            <a:off x="5293551" y="1838335"/>
            <a:ext cx="1434528" cy="369332"/>
          </a:xfrm>
          <a:prstGeom prst="rect">
            <a:avLst/>
          </a:prstGeom>
          <a:noFill/>
        </p:spPr>
        <p:txBody>
          <a:bodyPr wrap="square" rtlCol="0">
            <a:spAutoFit/>
          </a:bodyPr>
          <a:lstStyle/>
          <a:p>
            <a:r>
              <a:rPr lang="en-US" dirty="0"/>
              <a:t>Sub-Core 0</a:t>
            </a:r>
          </a:p>
        </p:txBody>
      </p:sp>
      <p:sp>
        <p:nvSpPr>
          <p:cNvPr id="60" name="TextBox 59">
            <a:extLst>
              <a:ext uri="{FF2B5EF4-FFF2-40B4-BE49-F238E27FC236}">
                <a16:creationId xmlns:a16="http://schemas.microsoft.com/office/drawing/2014/main" id="{4D37E8DA-78F9-49B7-B1F6-3DE2C9FD1618}"/>
              </a:ext>
            </a:extLst>
          </p:cNvPr>
          <p:cNvSpPr txBox="1"/>
          <p:nvPr/>
        </p:nvSpPr>
        <p:spPr>
          <a:xfrm>
            <a:off x="8330058" y="1892568"/>
            <a:ext cx="1434528" cy="369332"/>
          </a:xfrm>
          <a:prstGeom prst="rect">
            <a:avLst/>
          </a:prstGeom>
          <a:noFill/>
        </p:spPr>
        <p:txBody>
          <a:bodyPr wrap="square" rtlCol="0">
            <a:spAutoFit/>
          </a:bodyPr>
          <a:lstStyle/>
          <a:p>
            <a:r>
              <a:rPr lang="en-US" dirty="0"/>
              <a:t>Sub-Core 1</a:t>
            </a:r>
          </a:p>
        </p:txBody>
      </p:sp>
      <p:sp>
        <p:nvSpPr>
          <p:cNvPr id="61" name="TextBox 60">
            <a:extLst>
              <a:ext uri="{FF2B5EF4-FFF2-40B4-BE49-F238E27FC236}">
                <a16:creationId xmlns:a16="http://schemas.microsoft.com/office/drawing/2014/main" id="{FD5D6AD6-2799-4784-A137-CBFB7053BD33}"/>
              </a:ext>
            </a:extLst>
          </p:cNvPr>
          <p:cNvSpPr txBox="1"/>
          <p:nvPr/>
        </p:nvSpPr>
        <p:spPr>
          <a:xfrm>
            <a:off x="5288787" y="3878057"/>
            <a:ext cx="1434528" cy="369332"/>
          </a:xfrm>
          <a:prstGeom prst="rect">
            <a:avLst/>
          </a:prstGeom>
          <a:noFill/>
        </p:spPr>
        <p:txBody>
          <a:bodyPr wrap="square" rtlCol="0">
            <a:spAutoFit/>
          </a:bodyPr>
          <a:lstStyle/>
          <a:p>
            <a:r>
              <a:rPr lang="en-US" dirty="0"/>
              <a:t>Sub-Core 2</a:t>
            </a:r>
          </a:p>
        </p:txBody>
      </p:sp>
      <p:sp>
        <p:nvSpPr>
          <p:cNvPr id="62" name="TextBox 61">
            <a:extLst>
              <a:ext uri="{FF2B5EF4-FFF2-40B4-BE49-F238E27FC236}">
                <a16:creationId xmlns:a16="http://schemas.microsoft.com/office/drawing/2014/main" id="{3EA980F7-11D4-4B45-AD0D-406C152DBD4B}"/>
              </a:ext>
            </a:extLst>
          </p:cNvPr>
          <p:cNvSpPr txBox="1"/>
          <p:nvPr/>
        </p:nvSpPr>
        <p:spPr>
          <a:xfrm>
            <a:off x="8330058" y="3808199"/>
            <a:ext cx="1434528" cy="369332"/>
          </a:xfrm>
          <a:prstGeom prst="rect">
            <a:avLst/>
          </a:prstGeom>
          <a:noFill/>
        </p:spPr>
        <p:txBody>
          <a:bodyPr wrap="square" rtlCol="0">
            <a:spAutoFit/>
          </a:bodyPr>
          <a:lstStyle/>
          <a:p>
            <a:r>
              <a:rPr lang="en-US" dirty="0"/>
              <a:t>Sub-Core 3</a:t>
            </a:r>
          </a:p>
        </p:txBody>
      </p:sp>
    </p:spTree>
    <p:extLst>
      <p:ext uri="{BB962C8B-B14F-4D97-AF65-F5344CB8AC3E}">
        <p14:creationId xmlns:p14="http://schemas.microsoft.com/office/powerpoint/2010/main" val="1832183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11AD2-26A7-4B27-A773-A7AA29E2DDEF}"/>
              </a:ext>
            </a:extLst>
          </p:cNvPr>
          <p:cNvSpPr>
            <a:spLocks noGrp="1"/>
          </p:cNvSpPr>
          <p:nvPr>
            <p:ph type="title"/>
          </p:nvPr>
        </p:nvSpPr>
        <p:spPr/>
        <p:txBody>
          <a:bodyPr>
            <a:normAutofit/>
          </a:bodyPr>
          <a:lstStyle/>
          <a:p>
            <a:r>
              <a:rPr lang="en-US" dirty="0"/>
              <a:t>Two Generations of SM Architectures</a:t>
            </a:r>
          </a:p>
        </p:txBody>
      </p:sp>
      <p:sp>
        <p:nvSpPr>
          <p:cNvPr id="4" name="Slide Number Placeholder 3">
            <a:extLst>
              <a:ext uri="{FF2B5EF4-FFF2-40B4-BE49-F238E27FC236}">
                <a16:creationId xmlns:a16="http://schemas.microsoft.com/office/drawing/2014/main" id="{BDBCAC45-161F-4E0B-AB72-ACFF4668DA6B}"/>
              </a:ext>
            </a:extLst>
          </p:cNvPr>
          <p:cNvSpPr>
            <a:spLocks noGrp="1"/>
          </p:cNvSpPr>
          <p:nvPr>
            <p:ph type="sldNum" sz="quarter" idx="12"/>
          </p:nvPr>
        </p:nvSpPr>
        <p:spPr/>
        <p:txBody>
          <a:bodyPr/>
          <a:lstStyle/>
          <a:p>
            <a:pPr>
              <a:defRPr/>
            </a:pPr>
            <a:fld id="{6C6B5308-6B54-4E5B-8185-C4F567049C3B}" type="slidenum">
              <a:rPr lang="en-US" smtClean="0"/>
              <a:pPr>
                <a:defRPr/>
              </a:pPr>
              <a:t>4</a:t>
            </a:fld>
            <a:endParaRPr lang="en-US"/>
          </a:p>
        </p:txBody>
      </p:sp>
      <p:pic>
        <p:nvPicPr>
          <p:cNvPr id="31" name="Picture 30" descr="Graphical user interface&#10;&#10;Description automatically generated">
            <a:extLst>
              <a:ext uri="{FF2B5EF4-FFF2-40B4-BE49-F238E27FC236}">
                <a16:creationId xmlns:a16="http://schemas.microsoft.com/office/drawing/2014/main" id="{55391448-0436-438F-A2D6-3DB68E57B8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4064" y="1181897"/>
            <a:ext cx="4500937" cy="4494205"/>
          </a:xfrm>
          <a:prstGeom prst="rect">
            <a:avLst/>
          </a:prstGeom>
        </p:spPr>
      </p:pic>
      <p:sp>
        <p:nvSpPr>
          <p:cNvPr id="32" name="TextBox 31">
            <a:extLst>
              <a:ext uri="{FF2B5EF4-FFF2-40B4-BE49-F238E27FC236}">
                <a16:creationId xmlns:a16="http://schemas.microsoft.com/office/drawing/2014/main" id="{BD03030E-1B9C-4ACF-A85C-0C7F79E47069}"/>
              </a:ext>
            </a:extLst>
          </p:cNvPr>
          <p:cNvSpPr txBox="1"/>
          <p:nvPr/>
        </p:nvSpPr>
        <p:spPr>
          <a:xfrm>
            <a:off x="3006048" y="5676102"/>
            <a:ext cx="916968" cy="646331"/>
          </a:xfrm>
          <a:prstGeom prst="rect">
            <a:avLst/>
          </a:prstGeom>
          <a:noFill/>
        </p:spPr>
        <p:txBody>
          <a:bodyPr wrap="square" rtlCol="0">
            <a:spAutoFit/>
          </a:bodyPr>
          <a:lstStyle/>
          <a:p>
            <a:pPr algn="ctr"/>
            <a:r>
              <a:rPr lang="en-US" b="1" dirty="0"/>
              <a:t>Kepler (2012)</a:t>
            </a:r>
          </a:p>
        </p:txBody>
      </p:sp>
      <p:sp>
        <p:nvSpPr>
          <p:cNvPr id="33" name="TextBox 32">
            <a:extLst>
              <a:ext uri="{FF2B5EF4-FFF2-40B4-BE49-F238E27FC236}">
                <a16:creationId xmlns:a16="http://schemas.microsoft.com/office/drawing/2014/main" id="{D94D2DAD-DFC8-4840-A516-8739FCFB9F45}"/>
              </a:ext>
            </a:extLst>
          </p:cNvPr>
          <p:cNvSpPr txBox="1"/>
          <p:nvPr/>
        </p:nvSpPr>
        <p:spPr>
          <a:xfrm>
            <a:off x="8109948" y="5676101"/>
            <a:ext cx="1235039" cy="646331"/>
          </a:xfrm>
          <a:prstGeom prst="rect">
            <a:avLst/>
          </a:prstGeom>
          <a:noFill/>
        </p:spPr>
        <p:txBody>
          <a:bodyPr wrap="square" rtlCol="0">
            <a:spAutoFit/>
          </a:bodyPr>
          <a:lstStyle/>
          <a:p>
            <a:pPr algn="ctr"/>
            <a:r>
              <a:rPr lang="en-US" b="1" dirty="0"/>
              <a:t>Hopper</a:t>
            </a:r>
          </a:p>
          <a:p>
            <a:pPr algn="ctr"/>
            <a:r>
              <a:rPr lang="en-US" b="1" dirty="0"/>
              <a:t>(2022)</a:t>
            </a:r>
          </a:p>
        </p:txBody>
      </p:sp>
      <p:pic>
        <p:nvPicPr>
          <p:cNvPr id="6" name="Picture 5" descr="A screenshot of a computer&#10;&#10;Description automatically generated with low confidence">
            <a:extLst>
              <a:ext uri="{FF2B5EF4-FFF2-40B4-BE49-F238E27FC236}">
                <a16:creationId xmlns:a16="http://schemas.microsoft.com/office/drawing/2014/main" id="{1D02BB43-EF28-DDC7-7B84-B46387F2B6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7000" y="1181897"/>
            <a:ext cx="4500936" cy="4494205"/>
          </a:xfrm>
          <a:prstGeom prst="rect">
            <a:avLst/>
          </a:prstGeom>
        </p:spPr>
      </p:pic>
      <p:sp>
        <p:nvSpPr>
          <p:cNvPr id="7" name="Oval 6">
            <a:extLst>
              <a:ext uri="{FF2B5EF4-FFF2-40B4-BE49-F238E27FC236}">
                <a16:creationId xmlns:a16="http://schemas.microsoft.com/office/drawing/2014/main" id="{CB1A3BC9-8557-7C95-EC86-00E57CDFD10E}"/>
              </a:ext>
            </a:extLst>
          </p:cNvPr>
          <p:cNvSpPr/>
          <p:nvPr/>
        </p:nvSpPr>
        <p:spPr>
          <a:xfrm>
            <a:off x="6652302" y="2626124"/>
            <a:ext cx="2133600" cy="44245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D15674E-C342-AA81-1CDA-10F52DFA2F33}"/>
              </a:ext>
            </a:extLst>
          </p:cNvPr>
          <p:cNvSpPr/>
          <p:nvPr/>
        </p:nvSpPr>
        <p:spPr>
          <a:xfrm>
            <a:off x="8785902" y="2626124"/>
            <a:ext cx="2133600" cy="44245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91372CF-B4C8-7C62-189F-80B86A51FCA4}"/>
              </a:ext>
            </a:extLst>
          </p:cNvPr>
          <p:cNvSpPr/>
          <p:nvPr/>
        </p:nvSpPr>
        <p:spPr>
          <a:xfrm>
            <a:off x="6593868" y="4495566"/>
            <a:ext cx="2133600" cy="44245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5C56E76-378B-B114-0A13-DEC9649658B6}"/>
              </a:ext>
            </a:extLst>
          </p:cNvPr>
          <p:cNvSpPr/>
          <p:nvPr/>
        </p:nvSpPr>
        <p:spPr>
          <a:xfrm>
            <a:off x="8727468" y="4495566"/>
            <a:ext cx="2133600" cy="44245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peech Bubble: Rectangle 10">
            <a:extLst>
              <a:ext uri="{FF2B5EF4-FFF2-40B4-BE49-F238E27FC236}">
                <a16:creationId xmlns:a16="http://schemas.microsoft.com/office/drawing/2014/main" id="{75985D20-6E4A-4BB5-6C3C-9A0838B6E3BA}"/>
              </a:ext>
            </a:extLst>
          </p:cNvPr>
          <p:cNvSpPr/>
          <p:nvPr/>
        </p:nvSpPr>
        <p:spPr>
          <a:xfrm>
            <a:off x="6652302" y="1026656"/>
            <a:ext cx="2890684" cy="1390222"/>
          </a:xfrm>
          <a:prstGeom prst="wedge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Partitioned Register files have fewer banks and Collector Units (CUs) per thread</a:t>
            </a:r>
          </a:p>
        </p:txBody>
      </p:sp>
    </p:spTree>
    <p:extLst>
      <p:ext uri="{BB962C8B-B14F-4D97-AF65-F5344CB8AC3E}">
        <p14:creationId xmlns:p14="http://schemas.microsoft.com/office/powerpoint/2010/main" val="3559518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F156-AD74-48C9-B99C-D8D5D56484CE}"/>
              </a:ext>
            </a:extLst>
          </p:cNvPr>
          <p:cNvSpPr>
            <a:spLocks noGrp="1"/>
          </p:cNvSpPr>
          <p:nvPr>
            <p:ph type="title"/>
          </p:nvPr>
        </p:nvSpPr>
        <p:spPr>
          <a:xfrm>
            <a:off x="377841" y="88390"/>
            <a:ext cx="10515600" cy="918842"/>
          </a:xfrm>
        </p:spPr>
        <p:txBody>
          <a:bodyPr/>
          <a:lstStyle/>
          <a:p>
            <a:r>
              <a:rPr lang="en-US" dirty="0"/>
              <a:t>Random Shuffle</a:t>
            </a:r>
          </a:p>
        </p:txBody>
      </p:sp>
      <p:sp>
        <p:nvSpPr>
          <p:cNvPr id="3" name="Content Placeholder 2">
            <a:extLst>
              <a:ext uri="{FF2B5EF4-FFF2-40B4-BE49-F238E27FC236}">
                <a16:creationId xmlns:a16="http://schemas.microsoft.com/office/drawing/2014/main" id="{BB6BA8B4-E78A-4C04-94DA-843F8AD89D63}"/>
              </a:ext>
            </a:extLst>
          </p:cNvPr>
          <p:cNvSpPr>
            <a:spLocks noGrp="1"/>
          </p:cNvSpPr>
          <p:nvPr>
            <p:ph idx="1"/>
          </p:nvPr>
        </p:nvSpPr>
        <p:spPr>
          <a:xfrm>
            <a:off x="377841" y="992038"/>
            <a:ext cx="4853223" cy="5184925"/>
          </a:xfrm>
        </p:spPr>
        <p:txBody>
          <a:bodyPr/>
          <a:lstStyle/>
          <a:p>
            <a:r>
              <a:rPr lang="en-US" dirty="0"/>
              <a:t>Random permutation selected to order warps assigned four each time</a:t>
            </a:r>
          </a:p>
          <a:p>
            <a:pPr lvl="1"/>
            <a:r>
              <a:rPr lang="en-US" dirty="0"/>
              <a:t>Round 1: 2,0,1,3</a:t>
            </a:r>
          </a:p>
          <a:p>
            <a:endParaRPr lang="en-US" dirty="0"/>
          </a:p>
        </p:txBody>
      </p:sp>
      <p:sp>
        <p:nvSpPr>
          <p:cNvPr id="4" name="Slide Number Placeholder 3">
            <a:extLst>
              <a:ext uri="{FF2B5EF4-FFF2-40B4-BE49-F238E27FC236}">
                <a16:creationId xmlns:a16="http://schemas.microsoft.com/office/drawing/2014/main" id="{4C66F3A7-EBE3-4D90-B5D9-9009C271446F}"/>
              </a:ext>
            </a:extLst>
          </p:cNvPr>
          <p:cNvSpPr>
            <a:spLocks noGrp="1"/>
          </p:cNvSpPr>
          <p:nvPr>
            <p:ph type="sldNum" sz="quarter" idx="12"/>
          </p:nvPr>
        </p:nvSpPr>
        <p:spPr/>
        <p:txBody>
          <a:bodyPr/>
          <a:lstStyle/>
          <a:p>
            <a:pPr>
              <a:defRPr/>
            </a:pPr>
            <a:fld id="{6C6B5308-6B54-4E5B-8185-C4F567049C3B}" type="slidenum">
              <a:rPr lang="en-US" smtClean="0"/>
              <a:pPr>
                <a:defRPr/>
              </a:pPr>
              <a:t>40</a:t>
            </a:fld>
            <a:endParaRPr lang="en-US"/>
          </a:p>
        </p:txBody>
      </p:sp>
      <p:grpSp>
        <p:nvGrpSpPr>
          <p:cNvPr id="5" name="Group 4">
            <a:extLst>
              <a:ext uri="{FF2B5EF4-FFF2-40B4-BE49-F238E27FC236}">
                <a16:creationId xmlns:a16="http://schemas.microsoft.com/office/drawing/2014/main" id="{9FAF1F12-1DAB-47F9-8C2F-7FB61F87D3DE}"/>
              </a:ext>
            </a:extLst>
          </p:cNvPr>
          <p:cNvGrpSpPr/>
          <p:nvPr/>
        </p:nvGrpSpPr>
        <p:grpSpPr>
          <a:xfrm>
            <a:off x="762000" y="3583781"/>
            <a:ext cx="3318510" cy="2527797"/>
            <a:chOff x="4625340" y="3429000"/>
            <a:chExt cx="3318510" cy="2527797"/>
          </a:xfrm>
        </p:grpSpPr>
        <p:sp>
          <p:nvSpPr>
            <p:cNvPr id="6" name="Rectangle 5">
              <a:extLst>
                <a:ext uri="{FF2B5EF4-FFF2-40B4-BE49-F238E27FC236}">
                  <a16:creationId xmlns:a16="http://schemas.microsoft.com/office/drawing/2014/main" id="{1EC9A240-7D72-4AD5-B5F2-E74A31F7EA8F}"/>
                </a:ext>
              </a:extLst>
            </p:cNvPr>
            <p:cNvSpPr/>
            <p:nvPr/>
          </p:nvSpPr>
          <p:spPr>
            <a:xfrm>
              <a:off x="4819650" y="3429001"/>
              <a:ext cx="3124200" cy="2527796"/>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F58970B-9EED-460C-9B2C-E84F7DF8026C}"/>
                </a:ext>
              </a:extLst>
            </p:cNvPr>
            <p:cNvSpPr txBox="1"/>
            <p:nvPr/>
          </p:nvSpPr>
          <p:spPr>
            <a:xfrm>
              <a:off x="4625340" y="3429000"/>
              <a:ext cx="1981200" cy="369332"/>
            </a:xfrm>
            <a:prstGeom prst="rect">
              <a:avLst/>
            </a:prstGeom>
            <a:noFill/>
            <a:ln>
              <a:noFill/>
            </a:ln>
          </p:spPr>
          <p:txBody>
            <a:bodyPr wrap="square" rtlCol="0">
              <a:spAutoFit/>
            </a:bodyPr>
            <a:lstStyle/>
            <a:p>
              <a:pPr algn="ctr"/>
              <a:r>
                <a:rPr lang="en-US" dirty="0"/>
                <a:t>Thread Block</a:t>
              </a:r>
            </a:p>
          </p:txBody>
        </p:sp>
        <p:grpSp>
          <p:nvGrpSpPr>
            <p:cNvPr id="8" name="Group 7">
              <a:extLst>
                <a:ext uri="{FF2B5EF4-FFF2-40B4-BE49-F238E27FC236}">
                  <a16:creationId xmlns:a16="http://schemas.microsoft.com/office/drawing/2014/main" id="{0278E41A-0328-48D0-91FF-E5B0106A7CA2}"/>
                </a:ext>
              </a:extLst>
            </p:cNvPr>
            <p:cNvGrpSpPr/>
            <p:nvPr/>
          </p:nvGrpSpPr>
          <p:grpSpPr>
            <a:xfrm>
              <a:off x="5054982" y="3789952"/>
              <a:ext cx="2714910" cy="1038688"/>
              <a:chOff x="5054982" y="3789952"/>
              <a:chExt cx="2714910" cy="1038688"/>
            </a:xfrm>
          </p:grpSpPr>
          <p:grpSp>
            <p:nvGrpSpPr>
              <p:cNvPr id="30" name="Group 29">
                <a:extLst>
                  <a:ext uri="{FF2B5EF4-FFF2-40B4-BE49-F238E27FC236}">
                    <a16:creationId xmlns:a16="http://schemas.microsoft.com/office/drawing/2014/main" id="{2E2C43E8-9D88-4E81-B302-E2B180D24F45}"/>
                  </a:ext>
                </a:extLst>
              </p:cNvPr>
              <p:cNvGrpSpPr/>
              <p:nvPr/>
            </p:nvGrpSpPr>
            <p:grpSpPr>
              <a:xfrm>
                <a:off x="5054982" y="3789952"/>
                <a:ext cx="2714910" cy="240545"/>
                <a:chOff x="5054982" y="3789952"/>
                <a:chExt cx="2714910" cy="240545"/>
              </a:xfrm>
            </p:grpSpPr>
            <p:sp>
              <p:nvSpPr>
                <p:cNvPr id="46" name="Rectangle 45">
                  <a:extLst>
                    <a:ext uri="{FF2B5EF4-FFF2-40B4-BE49-F238E27FC236}">
                      <a16:creationId xmlns:a16="http://schemas.microsoft.com/office/drawing/2014/main" id="{44BFD6ED-4565-427F-B194-E9F2BCEE4CC9}"/>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7" name="Rectangle 46">
                  <a:extLst>
                    <a:ext uri="{FF2B5EF4-FFF2-40B4-BE49-F238E27FC236}">
                      <a16:creationId xmlns:a16="http://schemas.microsoft.com/office/drawing/2014/main" id="{C629FA80-2817-4CEB-8FF8-9D1EDE3128A4}"/>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8" name="Rectangle 47">
                  <a:extLst>
                    <a:ext uri="{FF2B5EF4-FFF2-40B4-BE49-F238E27FC236}">
                      <a16:creationId xmlns:a16="http://schemas.microsoft.com/office/drawing/2014/main" id="{C2444430-12D3-4147-98E8-3501024B6D4A}"/>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9" name="Rectangle 48">
                  <a:extLst>
                    <a:ext uri="{FF2B5EF4-FFF2-40B4-BE49-F238E27FC236}">
                      <a16:creationId xmlns:a16="http://schemas.microsoft.com/office/drawing/2014/main" id="{E791F069-148B-4392-84B9-706C601D5B96}"/>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grpSp>
            <p:nvGrpSpPr>
              <p:cNvPr id="31" name="Group 30">
                <a:extLst>
                  <a:ext uri="{FF2B5EF4-FFF2-40B4-BE49-F238E27FC236}">
                    <a16:creationId xmlns:a16="http://schemas.microsoft.com/office/drawing/2014/main" id="{086E1E18-E727-47AE-A80E-B3D9A6DC625A}"/>
                  </a:ext>
                </a:extLst>
              </p:cNvPr>
              <p:cNvGrpSpPr/>
              <p:nvPr/>
            </p:nvGrpSpPr>
            <p:grpSpPr>
              <a:xfrm>
                <a:off x="5054982" y="4058199"/>
                <a:ext cx="2714910" cy="240545"/>
                <a:chOff x="5054982" y="3789952"/>
                <a:chExt cx="2714910" cy="240545"/>
              </a:xfrm>
            </p:grpSpPr>
            <p:sp>
              <p:nvSpPr>
                <p:cNvPr id="42" name="Rectangle 41">
                  <a:extLst>
                    <a:ext uri="{FF2B5EF4-FFF2-40B4-BE49-F238E27FC236}">
                      <a16:creationId xmlns:a16="http://schemas.microsoft.com/office/drawing/2014/main" id="{710F6443-1EF7-4162-8851-2E0A4239AD80}"/>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3" name="Rectangle 42">
                  <a:extLst>
                    <a:ext uri="{FF2B5EF4-FFF2-40B4-BE49-F238E27FC236}">
                      <a16:creationId xmlns:a16="http://schemas.microsoft.com/office/drawing/2014/main" id="{0F647ACE-A13D-48C4-9879-A56BB7D876A8}"/>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4" name="Rectangle 43">
                  <a:extLst>
                    <a:ext uri="{FF2B5EF4-FFF2-40B4-BE49-F238E27FC236}">
                      <a16:creationId xmlns:a16="http://schemas.microsoft.com/office/drawing/2014/main" id="{B3094A09-5CC4-4C81-9348-27AFCD4DB05F}"/>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5" name="Rectangle 44">
                  <a:extLst>
                    <a:ext uri="{FF2B5EF4-FFF2-40B4-BE49-F238E27FC236}">
                      <a16:creationId xmlns:a16="http://schemas.microsoft.com/office/drawing/2014/main" id="{67418B52-CF6D-4109-A5DE-1296BE7287BA}"/>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grpSp>
            <p:nvGrpSpPr>
              <p:cNvPr id="32" name="Group 31">
                <a:extLst>
                  <a:ext uri="{FF2B5EF4-FFF2-40B4-BE49-F238E27FC236}">
                    <a16:creationId xmlns:a16="http://schemas.microsoft.com/office/drawing/2014/main" id="{69DE9CBC-01D7-4E5D-85F0-3F5ED9C282C8}"/>
                  </a:ext>
                </a:extLst>
              </p:cNvPr>
              <p:cNvGrpSpPr/>
              <p:nvPr/>
            </p:nvGrpSpPr>
            <p:grpSpPr>
              <a:xfrm>
                <a:off x="5054982" y="4322824"/>
                <a:ext cx="2714910" cy="240545"/>
                <a:chOff x="5054982" y="3789952"/>
                <a:chExt cx="2714910" cy="240545"/>
              </a:xfrm>
            </p:grpSpPr>
            <p:sp>
              <p:nvSpPr>
                <p:cNvPr id="38" name="Rectangle 37">
                  <a:extLst>
                    <a:ext uri="{FF2B5EF4-FFF2-40B4-BE49-F238E27FC236}">
                      <a16:creationId xmlns:a16="http://schemas.microsoft.com/office/drawing/2014/main" id="{36BE4A0D-185A-43C6-A6B0-36CD295F22C8}"/>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9" name="Rectangle 38">
                  <a:extLst>
                    <a:ext uri="{FF2B5EF4-FFF2-40B4-BE49-F238E27FC236}">
                      <a16:creationId xmlns:a16="http://schemas.microsoft.com/office/drawing/2014/main" id="{36053836-890B-4428-97A4-722176CFF7FB}"/>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40" name="Rectangle 39">
                  <a:extLst>
                    <a:ext uri="{FF2B5EF4-FFF2-40B4-BE49-F238E27FC236}">
                      <a16:creationId xmlns:a16="http://schemas.microsoft.com/office/drawing/2014/main" id="{1B964FCA-9C7E-4C21-AFE3-3396DD9A2DD8}"/>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41" name="Rectangle 40">
                  <a:extLst>
                    <a:ext uri="{FF2B5EF4-FFF2-40B4-BE49-F238E27FC236}">
                      <a16:creationId xmlns:a16="http://schemas.microsoft.com/office/drawing/2014/main" id="{3FD27397-B490-4C23-ADCD-834625F15B4D}"/>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33" name="Group 32">
                <a:extLst>
                  <a:ext uri="{FF2B5EF4-FFF2-40B4-BE49-F238E27FC236}">
                    <a16:creationId xmlns:a16="http://schemas.microsoft.com/office/drawing/2014/main" id="{3DE14978-23F8-416D-8228-D5540E751734}"/>
                  </a:ext>
                </a:extLst>
              </p:cNvPr>
              <p:cNvGrpSpPr/>
              <p:nvPr/>
            </p:nvGrpSpPr>
            <p:grpSpPr>
              <a:xfrm>
                <a:off x="5054982" y="4588095"/>
                <a:ext cx="2714910" cy="240545"/>
                <a:chOff x="5054982" y="3789952"/>
                <a:chExt cx="2714910" cy="240545"/>
              </a:xfrm>
            </p:grpSpPr>
            <p:sp>
              <p:nvSpPr>
                <p:cNvPr id="34" name="Rectangle 33">
                  <a:extLst>
                    <a:ext uri="{FF2B5EF4-FFF2-40B4-BE49-F238E27FC236}">
                      <a16:creationId xmlns:a16="http://schemas.microsoft.com/office/drawing/2014/main" id="{8B685611-4BB5-4E1C-B225-489738261790}"/>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
              <p:nvSpPr>
                <p:cNvPr id="35" name="Rectangle 34">
                  <a:extLst>
                    <a:ext uri="{FF2B5EF4-FFF2-40B4-BE49-F238E27FC236}">
                      <a16:creationId xmlns:a16="http://schemas.microsoft.com/office/drawing/2014/main" id="{81C2F840-5326-4D87-B9F0-61DF50A37AC1}"/>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sp>
              <p:nvSpPr>
                <p:cNvPr id="36" name="Rectangle 35">
                  <a:extLst>
                    <a:ext uri="{FF2B5EF4-FFF2-40B4-BE49-F238E27FC236}">
                      <a16:creationId xmlns:a16="http://schemas.microsoft.com/office/drawing/2014/main" id="{5C40E4BE-7251-444B-860B-20BD4BC3DBB6}"/>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37" name="Rectangle 36">
                  <a:extLst>
                    <a:ext uri="{FF2B5EF4-FFF2-40B4-BE49-F238E27FC236}">
                      <a16:creationId xmlns:a16="http://schemas.microsoft.com/office/drawing/2014/main" id="{1F47882C-5B01-4DD5-9FF3-B48CA1588F3F}"/>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p>
              </p:txBody>
            </p:sp>
          </p:grpSp>
        </p:grpSp>
        <p:grpSp>
          <p:nvGrpSpPr>
            <p:cNvPr id="9" name="Group 8">
              <a:extLst>
                <a:ext uri="{FF2B5EF4-FFF2-40B4-BE49-F238E27FC236}">
                  <a16:creationId xmlns:a16="http://schemas.microsoft.com/office/drawing/2014/main" id="{7D52ED50-7B15-4578-A43A-868A62C290B8}"/>
                </a:ext>
              </a:extLst>
            </p:cNvPr>
            <p:cNvGrpSpPr/>
            <p:nvPr/>
          </p:nvGrpSpPr>
          <p:grpSpPr>
            <a:xfrm>
              <a:off x="5054982" y="4843034"/>
              <a:ext cx="2714910" cy="1038688"/>
              <a:chOff x="5054982" y="3789952"/>
              <a:chExt cx="2714910" cy="1038688"/>
            </a:xfrm>
          </p:grpSpPr>
          <p:grpSp>
            <p:nvGrpSpPr>
              <p:cNvPr id="10" name="Group 9">
                <a:extLst>
                  <a:ext uri="{FF2B5EF4-FFF2-40B4-BE49-F238E27FC236}">
                    <a16:creationId xmlns:a16="http://schemas.microsoft.com/office/drawing/2014/main" id="{33A8E4CD-32FC-457C-88AB-0E8C75F081E7}"/>
                  </a:ext>
                </a:extLst>
              </p:cNvPr>
              <p:cNvGrpSpPr/>
              <p:nvPr/>
            </p:nvGrpSpPr>
            <p:grpSpPr>
              <a:xfrm>
                <a:off x="5054982" y="3789952"/>
                <a:ext cx="2714910" cy="240545"/>
                <a:chOff x="5054982" y="3789952"/>
                <a:chExt cx="2714910" cy="240545"/>
              </a:xfrm>
            </p:grpSpPr>
            <p:sp>
              <p:nvSpPr>
                <p:cNvPr id="26" name="Rectangle 25">
                  <a:extLst>
                    <a:ext uri="{FF2B5EF4-FFF2-40B4-BE49-F238E27FC236}">
                      <a16:creationId xmlns:a16="http://schemas.microsoft.com/office/drawing/2014/main" id="{25989854-8290-44B1-898C-126B580AACF7}"/>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a:t>
                  </a:r>
                </a:p>
              </p:txBody>
            </p:sp>
            <p:sp>
              <p:nvSpPr>
                <p:cNvPr id="27" name="Rectangle 26">
                  <a:extLst>
                    <a:ext uri="{FF2B5EF4-FFF2-40B4-BE49-F238E27FC236}">
                      <a16:creationId xmlns:a16="http://schemas.microsoft.com/office/drawing/2014/main" id="{C6BC3C76-B803-4D9D-821B-0084DC6C4A7C}"/>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a:t>
                  </a:r>
                </a:p>
              </p:txBody>
            </p:sp>
            <p:sp>
              <p:nvSpPr>
                <p:cNvPr id="28" name="Rectangle 27">
                  <a:extLst>
                    <a:ext uri="{FF2B5EF4-FFF2-40B4-BE49-F238E27FC236}">
                      <a16:creationId xmlns:a16="http://schemas.microsoft.com/office/drawing/2014/main" id="{5C638B54-9889-494A-8C98-774B15D45AA2}"/>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17</a:t>
                  </a:r>
                </a:p>
              </p:txBody>
            </p:sp>
            <p:sp>
              <p:nvSpPr>
                <p:cNvPr id="29" name="Rectangle 28">
                  <a:extLst>
                    <a:ext uri="{FF2B5EF4-FFF2-40B4-BE49-F238E27FC236}">
                      <a16:creationId xmlns:a16="http://schemas.microsoft.com/office/drawing/2014/main" id="{90A5D158-D474-49F5-9E11-CAE7FCE45390}"/>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grpSp>
          <p:grpSp>
            <p:nvGrpSpPr>
              <p:cNvPr id="11" name="Group 10">
                <a:extLst>
                  <a:ext uri="{FF2B5EF4-FFF2-40B4-BE49-F238E27FC236}">
                    <a16:creationId xmlns:a16="http://schemas.microsoft.com/office/drawing/2014/main" id="{D9CC8CA9-F2FF-49C8-B5BF-CE2E61D0130E}"/>
                  </a:ext>
                </a:extLst>
              </p:cNvPr>
              <p:cNvGrpSpPr/>
              <p:nvPr/>
            </p:nvGrpSpPr>
            <p:grpSpPr>
              <a:xfrm>
                <a:off x="5054982" y="4058199"/>
                <a:ext cx="2714910" cy="240545"/>
                <a:chOff x="5054982" y="3789952"/>
                <a:chExt cx="2714910" cy="240545"/>
              </a:xfrm>
            </p:grpSpPr>
            <p:sp>
              <p:nvSpPr>
                <p:cNvPr id="22" name="Rectangle 21">
                  <a:extLst>
                    <a:ext uri="{FF2B5EF4-FFF2-40B4-BE49-F238E27FC236}">
                      <a16:creationId xmlns:a16="http://schemas.microsoft.com/office/drawing/2014/main" id="{8086789F-F4BB-4203-9599-0151C5922BFE}"/>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23" name="Rectangle 22">
                  <a:extLst>
                    <a:ext uri="{FF2B5EF4-FFF2-40B4-BE49-F238E27FC236}">
                      <a16:creationId xmlns:a16="http://schemas.microsoft.com/office/drawing/2014/main" id="{C7B2BFBD-5A9F-484A-B457-37890A05760E}"/>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a:t>
                  </a:r>
                </a:p>
              </p:txBody>
            </p:sp>
            <p:sp>
              <p:nvSpPr>
                <p:cNvPr id="24" name="Rectangle 23">
                  <a:extLst>
                    <a:ext uri="{FF2B5EF4-FFF2-40B4-BE49-F238E27FC236}">
                      <a16:creationId xmlns:a16="http://schemas.microsoft.com/office/drawing/2014/main" id="{468939A4-795A-429F-8AED-AD9150C50DE6}"/>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a:t>
                  </a:r>
                </a:p>
              </p:txBody>
            </p:sp>
            <p:sp>
              <p:nvSpPr>
                <p:cNvPr id="25" name="Rectangle 24">
                  <a:extLst>
                    <a:ext uri="{FF2B5EF4-FFF2-40B4-BE49-F238E27FC236}">
                      <a16:creationId xmlns:a16="http://schemas.microsoft.com/office/drawing/2014/main" id="{BCB85A4B-7A7E-4832-84EA-C39F1E0E2283}"/>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12" name="Group 11">
                <a:extLst>
                  <a:ext uri="{FF2B5EF4-FFF2-40B4-BE49-F238E27FC236}">
                    <a16:creationId xmlns:a16="http://schemas.microsoft.com/office/drawing/2014/main" id="{17823DB2-B280-4C90-A389-1F1D432DCA96}"/>
                  </a:ext>
                </a:extLst>
              </p:cNvPr>
              <p:cNvGrpSpPr/>
              <p:nvPr/>
            </p:nvGrpSpPr>
            <p:grpSpPr>
              <a:xfrm>
                <a:off x="5054982" y="4322824"/>
                <a:ext cx="2714910" cy="240545"/>
                <a:chOff x="5054982" y="3789952"/>
                <a:chExt cx="2714910" cy="240545"/>
              </a:xfrm>
            </p:grpSpPr>
            <p:sp>
              <p:nvSpPr>
                <p:cNvPr id="18" name="Rectangle 17">
                  <a:extLst>
                    <a:ext uri="{FF2B5EF4-FFF2-40B4-BE49-F238E27FC236}">
                      <a16:creationId xmlns:a16="http://schemas.microsoft.com/office/drawing/2014/main" id="{40054AC2-D554-4768-91C8-84226C4EE3C0}"/>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24</a:t>
                  </a:r>
                </a:p>
              </p:txBody>
            </p:sp>
            <p:sp>
              <p:nvSpPr>
                <p:cNvPr id="19" name="Rectangle 18">
                  <a:extLst>
                    <a:ext uri="{FF2B5EF4-FFF2-40B4-BE49-F238E27FC236}">
                      <a16:creationId xmlns:a16="http://schemas.microsoft.com/office/drawing/2014/main" id="{2F6B57DB-91B1-499F-8A4E-9462D7D3333D}"/>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27</a:t>
                  </a:r>
                </a:p>
              </p:txBody>
            </p:sp>
            <p:sp>
              <p:nvSpPr>
                <p:cNvPr id="20" name="Rectangle 19">
                  <a:extLst>
                    <a:ext uri="{FF2B5EF4-FFF2-40B4-BE49-F238E27FC236}">
                      <a16:creationId xmlns:a16="http://schemas.microsoft.com/office/drawing/2014/main" id="{74DA7301-F95C-4EAA-A94B-39AE70486208}"/>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21" name="Rectangle 20">
                  <a:extLst>
                    <a:ext uri="{FF2B5EF4-FFF2-40B4-BE49-F238E27FC236}">
                      <a16:creationId xmlns:a16="http://schemas.microsoft.com/office/drawing/2014/main" id="{B549FC3A-2555-47AD-8C66-E5404DB93B81}"/>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26</a:t>
                  </a:r>
                </a:p>
              </p:txBody>
            </p:sp>
          </p:grpSp>
          <p:grpSp>
            <p:nvGrpSpPr>
              <p:cNvPr id="13" name="Group 12">
                <a:extLst>
                  <a:ext uri="{FF2B5EF4-FFF2-40B4-BE49-F238E27FC236}">
                    <a16:creationId xmlns:a16="http://schemas.microsoft.com/office/drawing/2014/main" id="{BB1ED852-4F18-4BA4-B81F-43854277A3AD}"/>
                  </a:ext>
                </a:extLst>
              </p:cNvPr>
              <p:cNvGrpSpPr/>
              <p:nvPr/>
            </p:nvGrpSpPr>
            <p:grpSpPr>
              <a:xfrm>
                <a:off x="5054982" y="4588095"/>
                <a:ext cx="2714910" cy="240545"/>
                <a:chOff x="5054982" y="3789952"/>
                <a:chExt cx="2714910" cy="240545"/>
              </a:xfrm>
            </p:grpSpPr>
            <p:sp>
              <p:nvSpPr>
                <p:cNvPr id="14" name="Rectangle 13">
                  <a:extLst>
                    <a:ext uri="{FF2B5EF4-FFF2-40B4-BE49-F238E27FC236}">
                      <a16:creationId xmlns:a16="http://schemas.microsoft.com/office/drawing/2014/main" id="{553F6425-C692-4C0A-A53B-EA3ABF474E66}"/>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28</a:t>
                  </a:r>
                </a:p>
              </p:txBody>
            </p:sp>
            <p:sp>
              <p:nvSpPr>
                <p:cNvPr id="15" name="Rectangle 14">
                  <a:extLst>
                    <a:ext uri="{FF2B5EF4-FFF2-40B4-BE49-F238E27FC236}">
                      <a16:creationId xmlns:a16="http://schemas.microsoft.com/office/drawing/2014/main" id="{0B7BD70A-386F-45BE-BCB3-94982450A35F}"/>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31</a:t>
                  </a:r>
                </a:p>
              </p:txBody>
            </p:sp>
            <p:sp>
              <p:nvSpPr>
                <p:cNvPr id="16" name="Rectangle 15">
                  <a:extLst>
                    <a:ext uri="{FF2B5EF4-FFF2-40B4-BE49-F238E27FC236}">
                      <a16:creationId xmlns:a16="http://schemas.microsoft.com/office/drawing/2014/main" id="{1C31D8CD-AB84-4B0E-8BA2-CDFB6266C2B8}"/>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29</a:t>
                  </a:r>
                </a:p>
              </p:txBody>
            </p:sp>
            <p:sp>
              <p:nvSpPr>
                <p:cNvPr id="17" name="Rectangle 16">
                  <a:extLst>
                    <a:ext uri="{FF2B5EF4-FFF2-40B4-BE49-F238E27FC236}">
                      <a16:creationId xmlns:a16="http://schemas.microsoft.com/office/drawing/2014/main" id="{181DD352-17D9-49D7-905E-1BFD21094B39}"/>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p:txBody>
            </p:sp>
          </p:grpSp>
        </p:grpSp>
      </p:grpSp>
      <p:sp>
        <p:nvSpPr>
          <p:cNvPr id="55" name="Rectangle 54">
            <a:extLst>
              <a:ext uri="{FF2B5EF4-FFF2-40B4-BE49-F238E27FC236}">
                <a16:creationId xmlns:a16="http://schemas.microsoft.com/office/drawing/2014/main" id="{9E81BF87-D6D1-4A66-ADFB-E0556FCF5508}"/>
              </a:ext>
            </a:extLst>
          </p:cNvPr>
          <p:cNvSpPr/>
          <p:nvPr/>
        </p:nvSpPr>
        <p:spPr>
          <a:xfrm>
            <a:off x="8293482" y="3808199"/>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13AA2BA-9CAF-4468-A0A9-D85D5A4DE6A9}"/>
              </a:ext>
            </a:extLst>
          </p:cNvPr>
          <p:cNvSpPr/>
          <p:nvPr/>
        </p:nvSpPr>
        <p:spPr>
          <a:xfrm>
            <a:off x="5293551" y="3808199"/>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72E11E1-BC20-4395-BE21-60581E5B8E4D}"/>
              </a:ext>
            </a:extLst>
          </p:cNvPr>
          <p:cNvSpPr/>
          <p:nvPr/>
        </p:nvSpPr>
        <p:spPr>
          <a:xfrm>
            <a:off x="5293551" y="1862644"/>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3D42E6-7768-41ED-90B1-3D33B0D9B716}"/>
              </a:ext>
            </a:extLst>
          </p:cNvPr>
          <p:cNvSpPr/>
          <p:nvPr/>
        </p:nvSpPr>
        <p:spPr>
          <a:xfrm>
            <a:off x="8293482" y="1860635"/>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48ACE0A-F8BE-4218-BD8D-62165CED9810}"/>
              </a:ext>
            </a:extLst>
          </p:cNvPr>
          <p:cNvSpPr txBox="1"/>
          <p:nvPr/>
        </p:nvSpPr>
        <p:spPr>
          <a:xfrm>
            <a:off x="5293551" y="1838335"/>
            <a:ext cx="1434528" cy="369332"/>
          </a:xfrm>
          <a:prstGeom prst="rect">
            <a:avLst/>
          </a:prstGeom>
          <a:noFill/>
        </p:spPr>
        <p:txBody>
          <a:bodyPr wrap="square" rtlCol="0">
            <a:spAutoFit/>
          </a:bodyPr>
          <a:lstStyle/>
          <a:p>
            <a:r>
              <a:rPr lang="en-US" dirty="0"/>
              <a:t>Sub-Core 0</a:t>
            </a:r>
          </a:p>
        </p:txBody>
      </p:sp>
      <p:sp>
        <p:nvSpPr>
          <p:cNvPr id="60" name="TextBox 59">
            <a:extLst>
              <a:ext uri="{FF2B5EF4-FFF2-40B4-BE49-F238E27FC236}">
                <a16:creationId xmlns:a16="http://schemas.microsoft.com/office/drawing/2014/main" id="{4D37E8DA-78F9-49B7-B1F6-3DE2C9FD1618}"/>
              </a:ext>
            </a:extLst>
          </p:cNvPr>
          <p:cNvSpPr txBox="1"/>
          <p:nvPr/>
        </p:nvSpPr>
        <p:spPr>
          <a:xfrm>
            <a:off x="8330058" y="1892568"/>
            <a:ext cx="1434528" cy="369332"/>
          </a:xfrm>
          <a:prstGeom prst="rect">
            <a:avLst/>
          </a:prstGeom>
          <a:noFill/>
        </p:spPr>
        <p:txBody>
          <a:bodyPr wrap="square" rtlCol="0">
            <a:spAutoFit/>
          </a:bodyPr>
          <a:lstStyle/>
          <a:p>
            <a:r>
              <a:rPr lang="en-US" dirty="0"/>
              <a:t>Sub-Core 1</a:t>
            </a:r>
          </a:p>
        </p:txBody>
      </p:sp>
      <p:sp>
        <p:nvSpPr>
          <p:cNvPr id="61" name="TextBox 60">
            <a:extLst>
              <a:ext uri="{FF2B5EF4-FFF2-40B4-BE49-F238E27FC236}">
                <a16:creationId xmlns:a16="http://schemas.microsoft.com/office/drawing/2014/main" id="{FD5D6AD6-2799-4784-A137-CBFB7053BD33}"/>
              </a:ext>
            </a:extLst>
          </p:cNvPr>
          <p:cNvSpPr txBox="1"/>
          <p:nvPr/>
        </p:nvSpPr>
        <p:spPr>
          <a:xfrm>
            <a:off x="5288787" y="3878057"/>
            <a:ext cx="1434528" cy="369332"/>
          </a:xfrm>
          <a:prstGeom prst="rect">
            <a:avLst/>
          </a:prstGeom>
          <a:noFill/>
        </p:spPr>
        <p:txBody>
          <a:bodyPr wrap="square" rtlCol="0">
            <a:spAutoFit/>
          </a:bodyPr>
          <a:lstStyle/>
          <a:p>
            <a:r>
              <a:rPr lang="en-US" dirty="0"/>
              <a:t>Sub-Core 2</a:t>
            </a:r>
          </a:p>
        </p:txBody>
      </p:sp>
      <p:sp>
        <p:nvSpPr>
          <p:cNvPr id="62" name="TextBox 61">
            <a:extLst>
              <a:ext uri="{FF2B5EF4-FFF2-40B4-BE49-F238E27FC236}">
                <a16:creationId xmlns:a16="http://schemas.microsoft.com/office/drawing/2014/main" id="{3EA980F7-11D4-4B45-AD0D-406C152DBD4B}"/>
              </a:ext>
            </a:extLst>
          </p:cNvPr>
          <p:cNvSpPr txBox="1"/>
          <p:nvPr/>
        </p:nvSpPr>
        <p:spPr>
          <a:xfrm>
            <a:off x="8330058" y="3808199"/>
            <a:ext cx="1434528" cy="369332"/>
          </a:xfrm>
          <a:prstGeom prst="rect">
            <a:avLst/>
          </a:prstGeom>
          <a:noFill/>
        </p:spPr>
        <p:txBody>
          <a:bodyPr wrap="square" rtlCol="0">
            <a:spAutoFit/>
          </a:bodyPr>
          <a:lstStyle/>
          <a:p>
            <a:r>
              <a:rPr lang="en-US" dirty="0"/>
              <a:t>Sub-Core 3</a:t>
            </a:r>
          </a:p>
        </p:txBody>
      </p:sp>
      <p:sp>
        <p:nvSpPr>
          <p:cNvPr id="64" name="Rectangle 63">
            <a:extLst>
              <a:ext uri="{FF2B5EF4-FFF2-40B4-BE49-F238E27FC236}">
                <a16:creationId xmlns:a16="http://schemas.microsoft.com/office/drawing/2014/main" id="{EE1AA2DF-A670-4D4C-9E0D-FD73840FB1DB}"/>
              </a:ext>
            </a:extLst>
          </p:cNvPr>
          <p:cNvSpPr/>
          <p:nvPr/>
        </p:nvSpPr>
        <p:spPr>
          <a:xfrm>
            <a:off x="5471763" y="2277525"/>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6" name="Rectangle 65">
            <a:extLst>
              <a:ext uri="{FF2B5EF4-FFF2-40B4-BE49-F238E27FC236}">
                <a16:creationId xmlns:a16="http://schemas.microsoft.com/office/drawing/2014/main" id="{8BBB287C-EEBA-4218-BC49-61205DC85CC7}"/>
              </a:ext>
            </a:extLst>
          </p:cNvPr>
          <p:cNvSpPr/>
          <p:nvPr/>
        </p:nvSpPr>
        <p:spPr>
          <a:xfrm>
            <a:off x="8413971" y="228310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7" name="Rectangle 66">
            <a:extLst>
              <a:ext uri="{FF2B5EF4-FFF2-40B4-BE49-F238E27FC236}">
                <a16:creationId xmlns:a16="http://schemas.microsoft.com/office/drawing/2014/main" id="{78040360-C98E-4379-B407-74B2F04FC6B1}"/>
              </a:ext>
            </a:extLst>
          </p:cNvPr>
          <p:cNvSpPr/>
          <p:nvPr/>
        </p:nvSpPr>
        <p:spPr>
          <a:xfrm>
            <a:off x="5471763" y="4317247"/>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8" name="Rectangle 67">
            <a:extLst>
              <a:ext uri="{FF2B5EF4-FFF2-40B4-BE49-F238E27FC236}">
                <a16:creationId xmlns:a16="http://schemas.microsoft.com/office/drawing/2014/main" id="{A1CC4704-8882-4549-B02A-2D0E673B423B}"/>
              </a:ext>
            </a:extLst>
          </p:cNvPr>
          <p:cNvSpPr/>
          <p:nvPr/>
        </p:nvSpPr>
        <p:spPr>
          <a:xfrm>
            <a:off x="8413749" y="4241624"/>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1856148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F156-AD74-48C9-B99C-D8D5D56484CE}"/>
              </a:ext>
            </a:extLst>
          </p:cNvPr>
          <p:cNvSpPr>
            <a:spLocks noGrp="1"/>
          </p:cNvSpPr>
          <p:nvPr>
            <p:ph type="title"/>
          </p:nvPr>
        </p:nvSpPr>
        <p:spPr>
          <a:xfrm>
            <a:off x="377841" y="88390"/>
            <a:ext cx="10515600" cy="918842"/>
          </a:xfrm>
        </p:spPr>
        <p:txBody>
          <a:bodyPr/>
          <a:lstStyle/>
          <a:p>
            <a:r>
              <a:rPr lang="en-US" dirty="0"/>
              <a:t>Random Shuffle</a:t>
            </a:r>
          </a:p>
        </p:txBody>
      </p:sp>
      <p:sp>
        <p:nvSpPr>
          <p:cNvPr id="3" name="Content Placeholder 2">
            <a:extLst>
              <a:ext uri="{FF2B5EF4-FFF2-40B4-BE49-F238E27FC236}">
                <a16:creationId xmlns:a16="http://schemas.microsoft.com/office/drawing/2014/main" id="{BB6BA8B4-E78A-4C04-94DA-843F8AD89D63}"/>
              </a:ext>
            </a:extLst>
          </p:cNvPr>
          <p:cNvSpPr>
            <a:spLocks noGrp="1"/>
          </p:cNvSpPr>
          <p:nvPr>
            <p:ph idx="1"/>
          </p:nvPr>
        </p:nvSpPr>
        <p:spPr>
          <a:xfrm>
            <a:off x="377841" y="992038"/>
            <a:ext cx="4853223" cy="5184925"/>
          </a:xfrm>
        </p:spPr>
        <p:txBody>
          <a:bodyPr/>
          <a:lstStyle/>
          <a:p>
            <a:r>
              <a:rPr lang="en-US" dirty="0"/>
              <a:t>Random permutation selected to order warps assigned four each time</a:t>
            </a:r>
          </a:p>
          <a:p>
            <a:pPr lvl="1"/>
            <a:r>
              <a:rPr lang="en-US" dirty="0"/>
              <a:t>Round 1: 2,0,1,3</a:t>
            </a:r>
          </a:p>
          <a:p>
            <a:pPr lvl="1"/>
            <a:r>
              <a:rPr lang="en-US" dirty="0"/>
              <a:t>Round 2: 0,3,1,2</a:t>
            </a:r>
          </a:p>
          <a:p>
            <a:endParaRPr lang="en-US" dirty="0"/>
          </a:p>
        </p:txBody>
      </p:sp>
      <p:sp>
        <p:nvSpPr>
          <p:cNvPr id="4" name="Slide Number Placeholder 3">
            <a:extLst>
              <a:ext uri="{FF2B5EF4-FFF2-40B4-BE49-F238E27FC236}">
                <a16:creationId xmlns:a16="http://schemas.microsoft.com/office/drawing/2014/main" id="{4C66F3A7-EBE3-4D90-B5D9-9009C271446F}"/>
              </a:ext>
            </a:extLst>
          </p:cNvPr>
          <p:cNvSpPr>
            <a:spLocks noGrp="1"/>
          </p:cNvSpPr>
          <p:nvPr>
            <p:ph type="sldNum" sz="quarter" idx="12"/>
          </p:nvPr>
        </p:nvSpPr>
        <p:spPr/>
        <p:txBody>
          <a:bodyPr/>
          <a:lstStyle/>
          <a:p>
            <a:pPr>
              <a:defRPr/>
            </a:pPr>
            <a:fld id="{6C6B5308-6B54-4E5B-8185-C4F567049C3B}" type="slidenum">
              <a:rPr lang="en-US" smtClean="0"/>
              <a:pPr>
                <a:defRPr/>
              </a:pPr>
              <a:t>41</a:t>
            </a:fld>
            <a:endParaRPr lang="en-US"/>
          </a:p>
        </p:txBody>
      </p:sp>
      <p:grpSp>
        <p:nvGrpSpPr>
          <p:cNvPr id="5" name="Group 4">
            <a:extLst>
              <a:ext uri="{FF2B5EF4-FFF2-40B4-BE49-F238E27FC236}">
                <a16:creationId xmlns:a16="http://schemas.microsoft.com/office/drawing/2014/main" id="{9FAF1F12-1DAB-47F9-8C2F-7FB61F87D3DE}"/>
              </a:ext>
            </a:extLst>
          </p:cNvPr>
          <p:cNvGrpSpPr/>
          <p:nvPr/>
        </p:nvGrpSpPr>
        <p:grpSpPr>
          <a:xfrm>
            <a:off x="762000" y="3583781"/>
            <a:ext cx="3318510" cy="2527797"/>
            <a:chOff x="4625340" y="3429000"/>
            <a:chExt cx="3318510" cy="2527797"/>
          </a:xfrm>
        </p:grpSpPr>
        <p:sp>
          <p:nvSpPr>
            <p:cNvPr id="6" name="Rectangle 5">
              <a:extLst>
                <a:ext uri="{FF2B5EF4-FFF2-40B4-BE49-F238E27FC236}">
                  <a16:creationId xmlns:a16="http://schemas.microsoft.com/office/drawing/2014/main" id="{1EC9A240-7D72-4AD5-B5F2-E74A31F7EA8F}"/>
                </a:ext>
              </a:extLst>
            </p:cNvPr>
            <p:cNvSpPr/>
            <p:nvPr/>
          </p:nvSpPr>
          <p:spPr>
            <a:xfrm>
              <a:off x="4819650" y="3429001"/>
              <a:ext cx="3124200" cy="2527796"/>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F58970B-9EED-460C-9B2C-E84F7DF8026C}"/>
                </a:ext>
              </a:extLst>
            </p:cNvPr>
            <p:cNvSpPr txBox="1"/>
            <p:nvPr/>
          </p:nvSpPr>
          <p:spPr>
            <a:xfrm>
              <a:off x="4625340" y="3429000"/>
              <a:ext cx="1981200" cy="369332"/>
            </a:xfrm>
            <a:prstGeom prst="rect">
              <a:avLst/>
            </a:prstGeom>
            <a:noFill/>
            <a:ln>
              <a:noFill/>
            </a:ln>
          </p:spPr>
          <p:txBody>
            <a:bodyPr wrap="square" rtlCol="0">
              <a:spAutoFit/>
            </a:bodyPr>
            <a:lstStyle/>
            <a:p>
              <a:pPr algn="ctr"/>
              <a:r>
                <a:rPr lang="en-US" dirty="0"/>
                <a:t>Thread Block</a:t>
              </a:r>
            </a:p>
          </p:txBody>
        </p:sp>
        <p:grpSp>
          <p:nvGrpSpPr>
            <p:cNvPr id="8" name="Group 7">
              <a:extLst>
                <a:ext uri="{FF2B5EF4-FFF2-40B4-BE49-F238E27FC236}">
                  <a16:creationId xmlns:a16="http://schemas.microsoft.com/office/drawing/2014/main" id="{0278E41A-0328-48D0-91FF-E5B0106A7CA2}"/>
                </a:ext>
              </a:extLst>
            </p:cNvPr>
            <p:cNvGrpSpPr/>
            <p:nvPr/>
          </p:nvGrpSpPr>
          <p:grpSpPr>
            <a:xfrm>
              <a:off x="5054982" y="3789952"/>
              <a:ext cx="2714910" cy="1038688"/>
              <a:chOff x="5054982" y="3789952"/>
              <a:chExt cx="2714910" cy="1038688"/>
            </a:xfrm>
          </p:grpSpPr>
          <p:grpSp>
            <p:nvGrpSpPr>
              <p:cNvPr id="30" name="Group 29">
                <a:extLst>
                  <a:ext uri="{FF2B5EF4-FFF2-40B4-BE49-F238E27FC236}">
                    <a16:creationId xmlns:a16="http://schemas.microsoft.com/office/drawing/2014/main" id="{2E2C43E8-9D88-4E81-B302-E2B180D24F45}"/>
                  </a:ext>
                </a:extLst>
              </p:cNvPr>
              <p:cNvGrpSpPr/>
              <p:nvPr/>
            </p:nvGrpSpPr>
            <p:grpSpPr>
              <a:xfrm>
                <a:off x="5054982" y="3789952"/>
                <a:ext cx="2714910" cy="240545"/>
                <a:chOff x="5054982" y="3789952"/>
                <a:chExt cx="2714910" cy="240545"/>
              </a:xfrm>
            </p:grpSpPr>
            <p:sp>
              <p:nvSpPr>
                <p:cNvPr id="46" name="Rectangle 45">
                  <a:extLst>
                    <a:ext uri="{FF2B5EF4-FFF2-40B4-BE49-F238E27FC236}">
                      <a16:creationId xmlns:a16="http://schemas.microsoft.com/office/drawing/2014/main" id="{44BFD6ED-4565-427F-B194-E9F2BCEE4CC9}"/>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7" name="Rectangle 46">
                  <a:extLst>
                    <a:ext uri="{FF2B5EF4-FFF2-40B4-BE49-F238E27FC236}">
                      <a16:creationId xmlns:a16="http://schemas.microsoft.com/office/drawing/2014/main" id="{C629FA80-2817-4CEB-8FF8-9D1EDE3128A4}"/>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8" name="Rectangle 47">
                  <a:extLst>
                    <a:ext uri="{FF2B5EF4-FFF2-40B4-BE49-F238E27FC236}">
                      <a16:creationId xmlns:a16="http://schemas.microsoft.com/office/drawing/2014/main" id="{C2444430-12D3-4147-98E8-3501024B6D4A}"/>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9" name="Rectangle 48">
                  <a:extLst>
                    <a:ext uri="{FF2B5EF4-FFF2-40B4-BE49-F238E27FC236}">
                      <a16:creationId xmlns:a16="http://schemas.microsoft.com/office/drawing/2014/main" id="{E791F069-148B-4392-84B9-706C601D5B96}"/>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grpSp>
            <p:nvGrpSpPr>
              <p:cNvPr id="31" name="Group 30">
                <a:extLst>
                  <a:ext uri="{FF2B5EF4-FFF2-40B4-BE49-F238E27FC236}">
                    <a16:creationId xmlns:a16="http://schemas.microsoft.com/office/drawing/2014/main" id="{086E1E18-E727-47AE-A80E-B3D9A6DC625A}"/>
                  </a:ext>
                </a:extLst>
              </p:cNvPr>
              <p:cNvGrpSpPr/>
              <p:nvPr/>
            </p:nvGrpSpPr>
            <p:grpSpPr>
              <a:xfrm>
                <a:off x="5054982" y="4058199"/>
                <a:ext cx="2714910" cy="240545"/>
                <a:chOff x="5054982" y="3789952"/>
                <a:chExt cx="2714910" cy="240545"/>
              </a:xfrm>
            </p:grpSpPr>
            <p:sp>
              <p:nvSpPr>
                <p:cNvPr id="42" name="Rectangle 41">
                  <a:extLst>
                    <a:ext uri="{FF2B5EF4-FFF2-40B4-BE49-F238E27FC236}">
                      <a16:creationId xmlns:a16="http://schemas.microsoft.com/office/drawing/2014/main" id="{710F6443-1EF7-4162-8851-2E0A4239AD80}"/>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3" name="Rectangle 42">
                  <a:extLst>
                    <a:ext uri="{FF2B5EF4-FFF2-40B4-BE49-F238E27FC236}">
                      <a16:creationId xmlns:a16="http://schemas.microsoft.com/office/drawing/2014/main" id="{0F647ACE-A13D-48C4-9879-A56BB7D876A8}"/>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4" name="Rectangle 43">
                  <a:extLst>
                    <a:ext uri="{FF2B5EF4-FFF2-40B4-BE49-F238E27FC236}">
                      <a16:creationId xmlns:a16="http://schemas.microsoft.com/office/drawing/2014/main" id="{B3094A09-5CC4-4C81-9348-27AFCD4DB05F}"/>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5" name="Rectangle 44">
                  <a:extLst>
                    <a:ext uri="{FF2B5EF4-FFF2-40B4-BE49-F238E27FC236}">
                      <a16:creationId xmlns:a16="http://schemas.microsoft.com/office/drawing/2014/main" id="{67418B52-CF6D-4109-A5DE-1296BE7287BA}"/>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grpSp>
            <p:nvGrpSpPr>
              <p:cNvPr id="32" name="Group 31">
                <a:extLst>
                  <a:ext uri="{FF2B5EF4-FFF2-40B4-BE49-F238E27FC236}">
                    <a16:creationId xmlns:a16="http://schemas.microsoft.com/office/drawing/2014/main" id="{69DE9CBC-01D7-4E5D-85F0-3F5ED9C282C8}"/>
                  </a:ext>
                </a:extLst>
              </p:cNvPr>
              <p:cNvGrpSpPr/>
              <p:nvPr/>
            </p:nvGrpSpPr>
            <p:grpSpPr>
              <a:xfrm>
                <a:off x="5054982" y="4322824"/>
                <a:ext cx="2714910" cy="240545"/>
                <a:chOff x="5054982" y="3789952"/>
                <a:chExt cx="2714910" cy="240545"/>
              </a:xfrm>
            </p:grpSpPr>
            <p:sp>
              <p:nvSpPr>
                <p:cNvPr id="38" name="Rectangle 37">
                  <a:extLst>
                    <a:ext uri="{FF2B5EF4-FFF2-40B4-BE49-F238E27FC236}">
                      <a16:creationId xmlns:a16="http://schemas.microsoft.com/office/drawing/2014/main" id="{36BE4A0D-185A-43C6-A6B0-36CD295F22C8}"/>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9" name="Rectangle 38">
                  <a:extLst>
                    <a:ext uri="{FF2B5EF4-FFF2-40B4-BE49-F238E27FC236}">
                      <a16:creationId xmlns:a16="http://schemas.microsoft.com/office/drawing/2014/main" id="{36053836-890B-4428-97A4-722176CFF7FB}"/>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40" name="Rectangle 39">
                  <a:extLst>
                    <a:ext uri="{FF2B5EF4-FFF2-40B4-BE49-F238E27FC236}">
                      <a16:creationId xmlns:a16="http://schemas.microsoft.com/office/drawing/2014/main" id="{1B964FCA-9C7E-4C21-AFE3-3396DD9A2DD8}"/>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41" name="Rectangle 40">
                  <a:extLst>
                    <a:ext uri="{FF2B5EF4-FFF2-40B4-BE49-F238E27FC236}">
                      <a16:creationId xmlns:a16="http://schemas.microsoft.com/office/drawing/2014/main" id="{3FD27397-B490-4C23-ADCD-834625F15B4D}"/>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33" name="Group 32">
                <a:extLst>
                  <a:ext uri="{FF2B5EF4-FFF2-40B4-BE49-F238E27FC236}">
                    <a16:creationId xmlns:a16="http://schemas.microsoft.com/office/drawing/2014/main" id="{3DE14978-23F8-416D-8228-D5540E751734}"/>
                  </a:ext>
                </a:extLst>
              </p:cNvPr>
              <p:cNvGrpSpPr/>
              <p:nvPr/>
            </p:nvGrpSpPr>
            <p:grpSpPr>
              <a:xfrm>
                <a:off x="5054982" y="4588095"/>
                <a:ext cx="2714910" cy="240545"/>
                <a:chOff x="5054982" y="3789952"/>
                <a:chExt cx="2714910" cy="240545"/>
              </a:xfrm>
            </p:grpSpPr>
            <p:sp>
              <p:nvSpPr>
                <p:cNvPr id="34" name="Rectangle 33">
                  <a:extLst>
                    <a:ext uri="{FF2B5EF4-FFF2-40B4-BE49-F238E27FC236}">
                      <a16:creationId xmlns:a16="http://schemas.microsoft.com/office/drawing/2014/main" id="{8B685611-4BB5-4E1C-B225-489738261790}"/>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
              <p:nvSpPr>
                <p:cNvPr id="35" name="Rectangle 34">
                  <a:extLst>
                    <a:ext uri="{FF2B5EF4-FFF2-40B4-BE49-F238E27FC236}">
                      <a16:creationId xmlns:a16="http://schemas.microsoft.com/office/drawing/2014/main" id="{81C2F840-5326-4D87-B9F0-61DF50A37AC1}"/>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sp>
              <p:nvSpPr>
                <p:cNvPr id="36" name="Rectangle 35">
                  <a:extLst>
                    <a:ext uri="{FF2B5EF4-FFF2-40B4-BE49-F238E27FC236}">
                      <a16:creationId xmlns:a16="http://schemas.microsoft.com/office/drawing/2014/main" id="{5C40E4BE-7251-444B-860B-20BD4BC3DBB6}"/>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37" name="Rectangle 36">
                  <a:extLst>
                    <a:ext uri="{FF2B5EF4-FFF2-40B4-BE49-F238E27FC236}">
                      <a16:creationId xmlns:a16="http://schemas.microsoft.com/office/drawing/2014/main" id="{1F47882C-5B01-4DD5-9FF3-B48CA1588F3F}"/>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p>
              </p:txBody>
            </p:sp>
          </p:grpSp>
        </p:grpSp>
        <p:grpSp>
          <p:nvGrpSpPr>
            <p:cNvPr id="9" name="Group 8">
              <a:extLst>
                <a:ext uri="{FF2B5EF4-FFF2-40B4-BE49-F238E27FC236}">
                  <a16:creationId xmlns:a16="http://schemas.microsoft.com/office/drawing/2014/main" id="{7D52ED50-7B15-4578-A43A-868A62C290B8}"/>
                </a:ext>
              </a:extLst>
            </p:cNvPr>
            <p:cNvGrpSpPr/>
            <p:nvPr/>
          </p:nvGrpSpPr>
          <p:grpSpPr>
            <a:xfrm>
              <a:off x="5054982" y="4843034"/>
              <a:ext cx="2714910" cy="1038688"/>
              <a:chOff x="5054982" y="3789952"/>
              <a:chExt cx="2714910" cy="1038688"/>
            </a:xfrm>
          </p:grpSpPr>
          <p:grpSp>
            <p:nvGrpSpPr>
              <p:cNvPr id="10" name="Group 9">
                <a:extLst>
                  <a:ext uri="{FF2B5EF4-FFF2-40B4-BE49-F238E27FC236}">
                    <a16:creationId xmlns:a16="http://schemas.microsoft.com/office/drawing/2014/main" id="{33A8E4CD-32FC-457C-88AB-0E8C75F081E7}"/>
                  </a:ext>
                </a:extLst>
              </p:cNvPr>
              <p:cNvGrpSpPr/>
              <p:nvPr/>
            </p:nvGrpSpPr>
            <p:grpSpPr>
              <a:xfrm>
                <a:off x="5054982" y="3789952"/>
                <a:ext cx="2714910" cy="240545"/>
                <a:chOff x="5054982" y="3789952"/>
                <a:chExt cx="2714910" cy="240545"/>
              </a:xfrm>
            </p:grpSpPr>
            <p:sp>
              <p:nvSpPr>
                <p:cNvPr id="26" name="Rectangle 25">
                  <a:extLst>
                    <a:ext uri="{FF2B5EF4-FFF2-40B4-BE49-F238E27FC236}">
                      <a16:creationId xmlns:a16="http://schemas.microsoft.com/office/drawing/2014/main" id="{25989854-8290-44B1-898C-126B580AACF7}"/>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a:t>
                  </a:r>
                </a:p>
              </p:txBody>
            </p:sp>
            <p:sp>
              <p:nvSpPr>
                <p:cNvPr id="27" name="Rectangle 26">
                  <a:extLst>
                    <a:ext uri="{FF2B5EF4-FFF2-40B4-BE49-F238E27FC236}">
                      <a16:creationId xmlns:a16="http://schemas.microsoft.com/office/drawing/2014/main" id="{C6BC3C76-B803-4D9D-821B-0084DC6C4A7C}"/>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a:t>
                  </a:r>
                </a:p>
              </p:txBody>
            </p:sp>
            <p:sp>
              <p:nvSpPr>
                <p:cNvPr id="28" name="Rectangle 27">
                  <a:extLst>
                    <a:ext uri="{FF2B5EF4-FFF2-40B4-BE49-F238E27FC236}">
                      <a16:creationId xmlns:a16="http://schemas.microsoft.com/office/drawing/2014/main" id="{5C638B54-9889-494A-8C98-774B15D45AA2}"/>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17</a:t>
                  </a:r>
                </a:p>
              </p:txBody>
            </p:sp>
            <p:sp>
              <p:nvSpPr>
                <p:cNvPr id="29" name="Rectangle 28">
                  <a:extLst>
                    <a:ext uri="{FF2B5EF4-FFF2-40B4-BE49-F238E27FC236}">
                      <a16:creationId xmlns:a16="http://schemas.microsoft.com/office/drawing/2014/main" id="{90A5D158-D474-49F5-9E11-CAE7FCE45390}"/>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grpSp>
          <p:grpSp>
            <p:nvGrpSpPr>
              <p:cNvPr id="11" name="Group 10">
                <a:extLst>
                  <a:ext uri="{FF2B5EF4-FFF2-40B4-BE49-F238E27FC236}">
                    <a16:creationId xmlns:a16="http://schemas.microsoft.com/office/drawing/2014/main" id="{D9CC8CA9-F2FF-49C8-B5BF-CE2E61D0130E}"/>
                  </a:ext>
                </a:extLst>
              </p:cNvPr>
              <p:cNvGrpSpPr/>
              <p:nvPr/>
            </p:nvGrpSpPr>
            <p:grpSpPr>
              <a:xfrm>
                <a:off x="5054982" y="4058199"/>
                <a:ext cx="2714910" cy="240545"/>
                <a:chOff x="5054982" y="3789952"/>
                <a:chExt cx="2714910" cy="240545"/>
              </a:xfrm>
            </p:grpSpPr>
            <p:sp>
              <p:nvSpPr>
                <p:cNvPr id="22" name="Rectangle 21">
                  <a:extLst>
                    <a:ext uri="{FF2B5EF4-FFF2-40B4-BE49-F238E27FC236}">
                      <a16:creationId xmlns:a16="http://schemas.microsoft.com/office/drawing/2014/main" id="{8086789F-F4BB-4203-9599-0151C5922BFE}"/>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23" name="Rectangle 22">
                  <a:extLst>
                    <a:ext uri="{FF2B5EF4-FFF2-40B4-BE49-F238E27FC236}">
                      <a16:creationId xmlns:a16="http://schemas.microsoft.com/office/drawing/2014/main" id="{C7B2BFBD-5A9F-484A-B457-37890A05760E}"/>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a:t>
                  </a:r>
                </a:p>
              </p:txBody>
            </p:sp>
            <p:sp>
              <p:nvSpPr>
                <p:cNvPr id="24" name="Rectangle 23">
                  <a:extLst>
                    <a:ext uri="{FF2B5EF4-FFF2-40B4-BE49-F238E27FC236}">
                      <a16:creationId xmlns:a16="http://schemas.microsoft.com/office/drawing/2014/main" id="{468939A4-795A-429F-8AED-AD9150C50DE6}"/>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a:t>
                  </a:r>
                </a:p>
              </p:txBody>
            </p:sp>
            <p:sp>
              <p:nvSpPr>
                <p:cNvPr id="25" name="Rectangle 24">
                  <a:extLst>
                    <a:ext uri="{FF2B5EF4-FFF2-40B4-BE49-F238E27FC236}">
                      <a16:creationId xmlns:a16="http://schemas.microsoft.com/office/drawing/2014/main" id="{BCB85A4B-7A7E-4832-84EA-C39F1E0E2283}"/>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12" name="Group 11">
                <a:extLst>
                  <a:ext uri="{FF2B5EF4-FFF2-40B4-BE49-F238E27FC236}">
                    <a16:creationId xmlns:a16="http://schemas.microsoft.com/office/drawing/2014/main" id="{17823DB2-B280-4C90-A389-1F1D432DCA96}"/>
                  </a:ext>
                </a:extLst>
              </p:cNvPr>
              <p:cNvGrpSpPr/>
              <p:nvPr/>
            </p:nvGrpSpPr>
            <p:grpSpPr>
              <a:xfrm>
                <a:off x="5054982" y="4322824"/>
                <a:ext cx="2714910" cy="240545"/>
                <a:chOff x="5054982" y="3789952"/>
                <a:chExt cx="2714910" cy="240545"/>
              </a:xfrm>
            </p:grpSpPr>
            <p:sp>
              <p:nvSpPr>
                <p:cNvPr id="18" name="Rectangle 17">
                  <a:extLst>
                    <a:ext uri="{FF2B5EF4-FFF2-40B4-BE49-F238E27FC236}">
                      <a16:creationId xmlns:a16="http://schemas.microsoft.com/office/drawing/2014/main" id="{40054AC2-D554-4768-91C8-84226C4EE3C0}"/>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24</a:t>
                  </a:r>
                </a:p>
              </p:txBody>
            </p:sp>
            <p:sp>
              <p:nvSpPr>
                <p:cNvPr id="19" name="Rectangle 18">
                  <a:extLst>
                    <a:ext uri="{FF2B5EF4-FFF2-40B4-BE49-F238E27FC236}">
                      <a16:creationId xmlns:a16="http://schemas.microsoft.com/office/drawing/2014/main" id="{2F6B57DB-91B1-499F-8A4E-9462D7D3333D}"/>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27</a:t>
                  </a:r>
                </a:p>
              </p:txBody>
            </p:sp>
            <p:sp>
              <p:nvSpPr>
                <p:cNvPr id="20" name="Rectangle 19">
                  <a:extLst>
                    <a:ext uri="{FF2B5EF4-FFF2-40B4-BE49-F238E27FC236}">
                      <a16:creationId xmlns:a16="http://schemas.microsoft.com/office/drawing/2014/main" id="{74DA7301-F95C-4EAA-A94B-39AE70486208}"/>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21" name="Rectangle 20">
                  <a:extLst>
                    <a:ext uri="{FF2B5EF4-FFF2-40B4-BE49-F238E27FC236}">
                      <a16:creationId xmlns:a16="http://schemas.microsoft.com/office/drawing/2014/main" id="{B549FC3A-2555-47AD-8C66-E5404DB93B81}"/>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26</a:t>
                  </a:r>
                </a:p>
              </p:txBody>
            </p:sp>
          </p:grpSp>
          <p:grpSp>
            <p:nvGrpSpPr>
              <p:cNvPr id="13" name="Group 12">
                <a:extLst>
                  <a:ext uri="{FF2B5EF4-FFF2-40B4-BE49-F238E27FC236}">
                    <a16:creationId xmlns:a16="http://schemas.microsoft.com/office/drawing/2014/main" id="{BB1ED852-4F18-4BA4-B81F-43854277A3AD}"/>
                  </a:ext>
                </a:extLst>
              </p:cNvPr>
              <p:cNvGrpSpPr/>
              <p:nvPr/>
            </p:nvGrpSpPr>
            <p:grpSpPr>
              <a:xfrm>
                <a:off x="5054982" y="4588095"/>
                <a:ext cx="2714910" cy="240545"/>
                <a:chOff x="5054982" y="3789952"/>
                <a:chExt cx="2714910" cy="240545"/>
              </a:xfrm>
            </p:grpSpPr>
            <p:sp>
              <p:nvSpPr>
                <p:cNvPr id="14" name="Rectangle 13">
                  <a:extLst>
                    <a:ext uri="{FF2B5EF4-FFF2-40B4-BE49-F238E27FC236}">
                      <a16:creationId xmlns:a16="http://schemas.microsoft.com/office/drawing/2014/main" id="{553F6425-C692-4C0A-A53B-EA3ABF474E66}"/>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28</a:t>
                  </a:r>
                </a:p>
              </p:txBody>
            </p:sp>
            <p:sp>
              <p:nvSpPr>
                <p:cNvPr id="15" name="Rectangle 14">
                  <a:extLst>
                    <a:ext uri="{FF2B5EF4-FFF2-40B4-BE49-F238E27FC236}">
                      <a16:creationId xmlns:a16="http://schemas.microsoft.com/office/drawing/2014/main" id="{0B7BD70A-386F-45BE-BCB3-94982450A35F}"/>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31</a:t>
                  </a:r>
                </a:p>
              </p:txBody>
            </p:sp>
            <p:sp>
              <p:nvSpPr>
                <p:cNvPr id="16" name="Rectangle 15">
                  <a:extLst>
                    <a:ext uri="{FF2B5EF4-FFF2-40B4-BE49-F238E27FC236}">
                      <a16:creationId xmlns:a16="http://schemas.microsoft.com/office/drawing/2014/main" id="{1C31D8CD-AB84-4B0E-8BA2-CDFB6266C2B8}"/>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29</a:t>
                  </a:r>
                </a:p>
              </p:txBody>
            </p:sp>
            <p:sp>
              <p:nvSpPr>
                <p:cNvPr id="17" name="Rectangle 16">
                  <a:extLst>
                    <a:ext uri="{FF2B5EF4-FFF2-40B4-BE49-F238E27FC236}">
                      <a16:creationId xmlns:a16="http://schemas.microsoft.com/office/drawing/2014/main" id="{181DD352-17D9-49D7-905E-1BFD21094B39}"/>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p:txBody>
            </p:sp>
          </p:grpSp>
        </p:grpSp>
      </p:grpSp>
      <p:sp>
        <p:nvSpPr>
          <p:cNvPr id="55" name="Rectangle 54">
            <a:extLst>
              <a:ext uri="{FF2B5EF4-FFF2-40B4-BE49-F238E27FC236}">
                <a16:creationId xmlns:a16="http://schemas.microsoft.com/office/drawing/2014/main" id="{9E81BF87-D6D1-4A66-ADFB-E0556FCF5508}"/>
              </a:ext>
            </a:extLst>
          </p:cNvPr>
          <p:cNvSpPr/>
          <p:nvPr/>
        </p:nvSpPr>
        <p:spPr>
          <a:xfrm>
            <a:off x="8293482" y="3808199"/>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13AA2BA-9CAF-4468-A0A9-D85D5A4DE6A9}"/>
              </a:ext>
            </a:extLst>
          </p:cNvPr>
          <p:cNvSpPr/>
          <p:nvPr/>
        </p:nvSpPr>
        <p:spPr>
          <a:xfrm>
            <a:off x="5293551" y="3808199"/>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72E11E1-BC20-4395-BE21-60581E5B8E4D}"/>
              </a:ext>
            </a:extLst>
          </p:cNvPr>
          <p:cNvSpPr/>
          <p:nvPr/>
        </p:nvSpPr>
        <p:spPr>
          <a:xfrm>
            <a:off x="5293551" y="1862644"/>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3D42E6-7768-41ED-90B1-3D33B0D9B716}"/>
              </a:ext>
            </a:extLst>
          </p:cNvPr>
          <p:cNvSpPr/>
          <p:nvPr/>
        </p:nvSpPr>
        <p:spPr>
          <a:xfrm>
            <a:off x="8293482" y="1860635"/>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48ACE0A-F8BE-4218-BD8D-62165CED9810}"/>
              </a:ext>
            </a:extLst>
          </p:cNvPr>
          <p:cNvSpPr txBox="1"/>
          <p:nvPr/>
        </p:nvSpPr>
        <p:spPr>
          <a:xfrm>
            <a:off x="5293551" y="1838335"/>
            <a:ext cx="1434528" cy="369332"/>
          </a:xfrm>
          <a:prstGeom prst="rect">
            <a:avLst/>
          </a:prstGeom>
          <a:noFill/>
        </p:spPr>
        <p:txBody>
          <a:bodyPr wrap="square" rtlCol="0">
            <a:spAutoFit/>
          </a:bodyPr>
          <a:lstStyle/>
          <a:p>
            <a:r>
              <a:rPr lang="en-US" dirty="0"/>
              <a:t>Sub-Core 0</a:t>
            </a:r>
          </a:p>
        </p:txBody>
      </p:sp>
      <p:sp>
        <p:nvSpPr>
          <p:cNvPr id="60" name="TextBox 59">
            <a:extLst>
              <a:ext uri="{FF2B5EF4-FFF2-40B4-BE49-F238E27FC236}">
                <a16:creationId xmlns:a16="http://schemas.microsoft.com/office/drawing/2014/main" id="{4D37E8DA-78F9-49B7-B1F6-3DE2C9FD1618}"/>
              </a:ext>
            </a:extLst>
          </p:cNvPr>
          <p:cNvSpPr txBox="1"/>
          <p:nvPr/>
        </p:nvSpPr>
        <p:spPr>
          <a:xfrm>
            <a:off x="8330058" y="1892568"/>
            <a:ext cx="1434528" cy="369332"/>
          </a:xfrm>
          <a:prstGeom prst="rect">
            <a:avLst/>
          </a:prstGeom>
          <a:noFill/>
        </p:spPr>
        <p:txBody>
          <a:bodyPr wrap="square" rtlCol="0">
            <a:spAutoFit/>
          </a:bodyPr>
          <a:lstStyle/>
          <a:p>
            <a:r>
              <a:rPr lang="en-US" dirty="0"/>
              <a:t>Sub-Core 1</a:t>
            </a:r>
          </a:p>
        </p:txBody>
      </p:sp>
      <p:sp>
        <p:nvSpPr>
          <p:cNvPr id="61" name="TextBox 60">
            <a:extLst>
              <a:ext uri="{FF2B5EF4-FFF2-40B4-BE49-F238E27FC236}">
                <a16:creationId xmlns:a16="http://schemas.microsoft.com/office/drawing/2014/main" id="{FD5D6AD6-2799-4784-A137-CBFB7053BD33}"/>
              </a:ext>
            </a:extLst>
          </p:cNvPr>
          <p:cNvSpPr txBox="1"/>
          <p:nvPr/>
        </p:nvSpPr>
        <p:spPr>
          <a:xfrm>
            <a:off x="5288787" y="3878057"/>
            <a:ext cx="1434528" cy="369332"/>
          </a:xfrm>
          <a:prstGeom prst="rect">
            <a:avLst/>
          </a:prstGeom>
          <a:noFill/>
        </p:spPr>
        <p:txBody>
          <a:bodyPr wrap="square" rtlCol="0">
            <a:spAutoFit/>
          </a:bodyPr>
          <a:lstStyle/>
          <a:p>
            <a:r>
              <a:rPr lang="en-US" dirty="0"/>
              <a:t>Sub-Core 2</a:t>
            </a:r>
          </a:p>
        </p:txBody>
      </p:sp>
      <p:sp>
        <p:nvSpPr>
          <p:cNvPr id="62" name="TextBox 61">
            <a:extLst>
              <a:ext uri="{FF2B5EF4-FFF2-40B4-BE49-F238E27FC236}">
                <a16:creationId xmlns:a16="http://schemas.microsoft.com/office/drawing/2014/main" id="{3EA980F7-11D4-4B45-AD0D-406C152DBD4B}"/>
              </a:ext>
            </a:extLst>
          </p:cNvPr>
          <p:cNvSpPr txBox="1"/>
          <p:nvPr/>
        </p:nvSpPr>
        <p:spPr>
          <a:xfrm>
            <a:off x="8330058" y="3808199"/>
            <a:ext cx="1434528" cy="369332"/>
          </a:xfrm>
          <a:prstGeom prst="rect">
            <a:avLst/>
          </a:prstGeom>
          <a:noFill/>
        </p:spPr>
        <p:txBody>
          <a:bodyPr wrap="square" rtlCol="0">
            <a:spAutoFit/>
          </a:bodyPr>
          <a:lstStyle/>
          <a:p>
            <a:r>
              <a:rPr lang="en-US" dirty="0"/>
              <a:t>Sub-Core 3</a:t>
            </a:r>
          </a:p>
        </p:txBody>
      </p:sp>
      <p:sp>
        <p:nvSpPr>
          <p:cNvPr id="64" name="Rectangle 63">
            <a:extLst>
              <a:ext uri="{FF2B5EF4-FFF2-40B4-BE49-F238E27FC236}">
                <a16:creationId xmlns:a16="http://schemas.microsoft.com/office/drawing/2014/main" id="{EE1AA2DF-A670-4D4C-9E0D-FD73840FB1DB}"/>
              </a:ext>
            </a:extLst>
          </p:cNvPr>
          <p:cNvSpPr/>
          <p:nvPr/>
        </p:nvSpPr>
        <p:spPr>
          <a:xfrm>
            <a:off x="5471763" y="2277525"/>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6" name="Rectangle 65">
            <a:extLst>
              <a:ext uri="{FF2B5EF4-FFF2-40B4-BE49-F238E27FC236}">
                <a16:creationId xmlns:a16="http://schemas.microsoft.com/office/drawing/2014/main" id="{8BBB287C-EEBA-4218-BC49-61205DC85CC7}"/>
              </a:ext>
            </a:extLst>
          </p:cNvPr>
          <p:cNvSpPr/>
          <p:nvPr/>
        </p:nvSpPr>
        <p:spPr>
          <a:xfrm>
            <a:off x="8413971" y="228310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7" name="Rectangle 66">
            <a:extLst>
              <a:ext uri="{FF2B5EF4-FFF2-40B4-BE49-F238E27FC236}">
                <a16:creationId xmlns:a16="http://schemas.microsoft.com/office/drawing/2014/main" id="{78040360-C98E-4379-B407-74B2F04FC6B1}"/>
              </a:ext>
            </a:extLst>
          </p:cNvPr>
          <p:cNvSpPr/>
          <p:nvPr/>
        </p:nvSpPr>
        <p:spPr>
          <a:xfrm>
            <a:off x="5471763" y="4317247"/>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8" name="Rectangle 67">
            <a:extLst>
              <a:ext uri="{FF2B5EF4-FFF2-40B4-BE49-F238E27FC236}">
                <a16:creationId xmlns:a16="http://schemas.microsoft.com/office/drawing/2014/main" id="{A1CC4704-8882-4549-B02A-2D0E673B423B}"/>
              </a:ext>
            </a:extLst>
          </p:cNvPr>
          <p:cNvSpPr/>
          <p:nvPr/>
        </p:nvSpPr>
        <p:spPr>
          <a:xfrm>
            <a:off x="8413749" y="4241624"/>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3" name="Rectangle 62">
            <a:extLst>
              <a:ext uri="{FF2B5EF4-FFF2-40B4-BE49-F238E27FC236}">
                <a16:creationId xmlns:a16="http://schemas.microsoft.com/office/drawing/2014/main" id="{0F8CE7F0-C0F8-4E27-A582-B0FA12955A63}"/>
              </a:ext>
            </a:extLst>
          </p:cNvPr>
          <p:cNvSpPr/>
          <p:nvPr/>
        </p:nvSpPr>
        <p:spPr>
          <a:xfrm>
            <a:off x="9067860" y="2286071"/>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65" name="Rectangle 64">
            <a:extLst>
              <a:ext uri="{FF2B5EF4-FFF2-40B4-BE49-F238E27FC236}">
                <a16:creationId xmlns:a16="http://schemas.microsoft.com/office/drawing/2014/main" id="{8E672F14-D83A-4C03-9C16-8F75A00A4999}"/>
              </a:ext>
            </a:extLst>
          </p:cNvPr>
          <p:cNvSpPr/>
          <p:nvPr/>
        </p:nvSpPr>
        <p:spPr>
          <a:xfrm>
            <a:off x="6099159" y="4321225"/>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69" name="Rectangle 68">
            <a:extLst>
              <a:ext uri="{FF2B5EF4-FFF2-40B4-BE49-F238E27FC236}">
                <a16:creationId xmlns:a16="http://schemas.microsoft.com/office/drawing/2014/main" id="{40172216-24D0-4D0B-A4E0-450E984034DE}"/>
              </a:ext>
            </a:extLst>
          </p:cNvPr>
          <p:cNvSpPr/>
          <p:nvPr/>
        </p:nvSpPr>
        <p:spPr>
          <a:xfrm>
            <a:off x="9067860" y="4238338"/>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70" name="Rectangle 69">
            <a:extLst>
              <a:ext uri="{FF2B5EF4-FFF2-40B4-BE49-F238E27FC236}">
                <a16:creationId xmlns:a16="http://schemas.microsoft.com/office/drawing/2014/main" id="{BD2120F5-0147-450B-8FCE-DB466BCC3F42}"/>
              </a:ext>
            </a:extLst>
          </p:cNvPr>
          <p:cNvSpPr/>
          <p:nvPr/>
        </p:nvSpPr>
        <p:spPr>
          <a:xfrm>
            <a:off x="6099159" y="2270936"/>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1838904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F156-AD74-48C9-B99C-D8D5D56484CE}"/>
              </a:ext>
            </a:extLst>
          </p:cNvPr>
          <p:cNvSpPr>
            <a:spLocks noGrp="1"/>
          </p:cNvSpPr>
          <p:nvPr>
            <p:ph type="title"/>
          </p:nvPr>
        </p:nvSpPr>
        <p:spPr>
          <a:xfrm>
            <a:off x="377841" y="88390"/>
            <a:ext cx="10515600" cy="918842"/>
          </a:xfrm>
        </p:spPr>
        <p:txBody>
          <a:bodyPr/>
          <a:lstStyle/>
          <a:p>
            <a:r>
              <a:rPr lang="en-US" dirty="0"/>
              <a:t>Random Shuffle</a:t>
            </a:r>
          </a:p>
        </p:txBody>
      </p:sp>
      <p:sp>
        <p:nvSpPr>
          <p:cNvPr id="3" name="Content Placeholder 2">
            <a:extLst>
              <a:ext uri="{FF2B5EF4-FFF2-40B4-BE49-F238E27FC236}">
                <a16:creationId xmlns:a16="http://schemas.microsoft.com/office/drawing/2014/main" id="{BB6BA8B4-E78A-4C04-94DA-843F8AD89D63}"/>
              </a:ext>
            </a:extLst>
          </p:cNvPr>
          <p:cNvSpPr>
            <a:spLocks noGrp="1"/>
          </p:cNvSpPr>
          <p:nvPr>
            <p:ph idx="1"/>
          </p:nvPr>
        </p:nvSpPr>
        <p:spPr>
          <a:xfrm>
            <a:off x="377841" y="992038"/>
            <a:ext cx="4853223" cy="5184925"/>
          </a:xfrm>
        </p:spPr>
        <p:txBody>
          <a:bodyPr/>
          <a:lstStyle/>
          <a:p>
            <a:r>
              <a:rPr lang="en-US" dirty="0"/>
              <a:t>Random permutation selected to order warps assigned four each time</a:t>
            </a:r>
          </a:p>
          <a:p>
            <a:pPr lvl="1"/>
            <a:r>
              <a:rPr lang="en-US" dirty="0"/>
              <a:t>Round 1: 2,0,1,3</a:t>
            </a:r>
          </a:p>
          <a:p>
            <a:pPr lvl="1"/>
            <a:r>
              <a:rPr lang="en-US" dirty="0"/>
              <a:t>Round 2: 0,3,1,2</a:t>
            </a:r>
          </a:p>
          <a:p>
            <a:pPr lvl="1"/>
            <a:r>
              <a:rPr lang="en-US" dirty="0"/>
              <a:t>Round 3: 2,1,0,3</a:t>
            </a:r>
          </a:p>
          <a:p>
            <a:pPr lvl="1"/>
            <a:endParaRPr lang="en-US" dirty="0"/>
          </a:p>
          <a:p>
            <a:endParaRPr lang="en-US" dirty="0"/>
          </a:p>
        </p:txBody>
      </p:sp>
      <p:sp>
        <p:nvSpPr>
          <p:cNvPr id="4" name="Slide Number Placeholder 3">
            <a:extLst>
              <a:ext uri="{FF2B5EF4-FFF2-40B4-BE49-F238E27FC236}">
                <a16:creationId xmlns:a16="http://schemas.microsoft.com/office/drawing/2014/main" id="{4C66F3A7-EBE3-4D90-B5D9-9009C271446F}"/>
              </a:ext>
            </a:extLst>
          </p:cNvPr>
          <p:cNvSpPr>
            <a:spLocks noGrp="1"/>
          </p:cNvSpPr>
          <p:nvPr>
            <p:ph type="sldNum" sz="quarter" idx="12"/>
          </p:nvPr>
        </p:nvSpPr>
        <p:spPr/>
        <p:txBody>
          <a:bodyPr/>
          <a:lstStyle/>
          <a:p>
            <a:pPr>
              <a:defRPr/>
            </a:pPr>
            <a:fld id="{6C6B5308-6B54-4E5B-8185-C4F567049C3B}" type="slidenum">
              <a:rPr lang="en-US" smtClean="0"/>
              <a:pPr>
                <a:defRPr/>
              </a:pPr>
              <a:t>42</a:t>
            </a:fld>
            <a:endParaRPr lang="en-US"/>
          </a:p>
        </p:txBody>
      </p:sp>
      <p:grpSp>
        <p:nvGrpSpPr>
          <p:cNvPr id="5" name="Group 4">
            <a:extLst>
              <a:ext uri="{FF2B5EF4-FFF2-40B4-BE49-F238E27FC236}">
                <a16:creationId xmlns:a16="http://schemas.microsoft.com/office/drawing/2014/main" id="{9FAF1F12-1DAB-47F9-8C2F-7FB61F87D3DE}"/>
              </a:ext>
            </a:extLst>
          </p:cNvPr>
          <p:cNvGrpSpPr/>
          <p:nvPr/>
        </p:nvGrpSpPr>
        <p:grpSpPr>
          <a:xfrm>
            <a:off x="762000" y="3583781"/>
            <a:ext cx="3318510" cy="2527797"/>
            <a:chOff x="4625340" y="3429000"/>
            <a:chExt cx="3318510" cy="2527797"/>
          </a:xfrm>
        </p:grpSpPr>
        <p:sp>
          <p:nvSpPr>
            <p:cNvPr id="6" name="Rectangle 5">
              <a:extLst>
                <a:ext uri="{FF2B5EF4-FFF2-40B4-BE49-F238E27FC236}">
                  <a16:creationId xmlns:a16="http://schemas.microsoft.com/office/drawing/2014/main" id="{1EC9A240-7D72-4AD5-B5F2-E74A31F7EA8F}"/>
                </a:ext>
              </a:extLst>
            </p:cNvPr>
            <p:cNvSpPr/>
            <p:nvPr/>
          </p:nvSpPr>
          <p:spPr>
            <a:xfrm>
              <a:off x="4819650" y="3429001"/>
              <a:ext cx="3124200" cy="2527796"/>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F58970B-9EED-460C-9B2C-E84F7DF8026C}"/>
                </a:ext>
              </a:extLst>
            </p:cNvPr>
            <p:cNvSpPr txBox="1"/>
            <p:nvPr/>
          </p:nvSpPr>
          <p:spPr>
            <a:xfrm>
              <a:off x="4625340" y="3429000"/>
              <a:ext cx="1981200" cy="369332"/>
            </a:xfrm>
            <a:prstGeom prst="rect">
              <a:avLst/>
            </a:prstGeom>
            <a:noFill/>
            <a:ln>
              <a:noFill/>
            </a:ln>
          </p:spPr>
          <p:txBody>
            <a:bodyPr wrap="square" rtlCol="0">
              <a:spAutoFit/>
            </a:bodyPr>
            <a:lstStyle/>
            <a:p>
              <a:pPr algn="ctr"/>
              <a:r>
                <a:rPr lang="en-US" dirty="0"/>
                <a:t>Thread Block</a:t>
              </a:r>
            </a:p>
          </p:txBody>
        </p:sp>
        <p:grpSp>
          <p:nvGrpSpPr>
            <p:cNvPr id="8" name="Group 7">
              <a:extLst>
                <a:ext uri="{FF2B5EF4-FFF2-40B4-BE49-F238E27FC236}">
                  <a16:creationId xmlns:a16="http://schemas.microsoft.com/office/drawing/2014/main" id="{0278E41A-0328-48D0-91FF-E5B0106A7CA2}"/>
                </a:ext>
              </a:extLst>
            </p:cNvPr>
            <p:cNvGrpSpPr/>
            <p:nvPr/>
          </p:nvGrpSpPr>
          <p:grpSpPr>
            <a:xfrm>
              <a:off x="5054982" y="3789952"/>
              <a:ext cx="2714910" cy="1038688"/>
              <a:chOff x="5054982" y="3789952"/>
              <a:chExt cx="2714910" cy="1038688"/>
            </a:xfrm>
          </p:grpSpPr>
          <p:grpSp>
            <p:nvGrpSpPr>
              <p:cNvPr id="30" name="Group 29">
                <a:extLst>
                  <a:ext uri="{FF2B5EF4-FFF2-40B4-BE49-F238E27FC236}">
                    <a16:creationId xmlns:a16="http://schemas.microsoft.com/office/drawing/2014/main" id="{2E2C43E8-9D88-4E81-B302-E2B180D24F45}"/>
                  </a:ext>
                </a:extLst>
              </p:cNvPr>
              <p:cNvGrpSpPr/>
              <p:nvPr/>
            </p:nvGrpSpPr>
            <p:grpSpPr>
              <a:xfrm>
                <a:off x="5054982" y="3789952"/>
                <a:ext cx="2714910" cy="240545"/>
                <a:chOff x="5054982" y="3789952"/>
                <a:chExt cx="2714910" cy="240545"/>
              </a:xfrm>
            </p:grpSpPr>
            <p:sp>
              <p:nvSpPr>
                <p:cNvPr id="46" name="Rectangle 45">
                  <a:extLst>
                    <a:ext uri="{FF2B5EF4-FFF2-40B4-BE49-F238E27FC236}">
                      <a16:creationId xmlns:a16="http://schemas.microsoft.com/office/drawing/2014/main" id="{44BFD6ED-4565-427F-B194-E9F2BCEE4CC9}"/>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7" name="Rectangle 46">
                  <a:extLst>
                    <a:ext uri="{FF2B5EF4-FFF2-40B4-BE49-F238E27FC236}">
                      <a16:creationId xmlns:a16="http://schemas.microsoft.com/office/drawing/2014/main" id="{C629FA80-2817-4CEB-8FF8-9D1EDE3128A4}"/>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8" name="Rectangle 47">
                  <a:extLst>
                    <a:ext uri="{FF2B5EF4-FFF2-40B4-BE49-F238E27FC236}">
                      <a16:creationId xmlns:a16="http://schemas.microsoft.com/office/drawing/2014/main" id="{C2444430-12D3-4147-98E8-3501024B6D4A}"/>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9" name="Rectangle 48">
                  <a:extLst>
                    <a:ext uri="{FF2B5EF4-FFF2-40B4-BE49-F238E27FC236}">
                      <a16:creationId xmlns:a16="http://schemas.microsoft.com/office/drawing/2014/main" id="{E791F069-148B-4392-84B9-706C601D5B96}"/>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grpSp>
            <p:nvGrpSpPr>
              <p:cNvPr id="31" name="Group 30">
                <a:extLst>
                  <a:ext uri="{FF2B5EF4-FFF2-40B4-BE49-F238E27FC236}">
                    <a16:creationId xmlns:a16="http://schemas.microsoft.com/office/drawing/2014/main" id="{086E1E18-E727-47AE-A80E-B3D9A6DC625A}"/>
                  </a:ext>
                </a:extLst>
              </p:cNvPr>
              <p:cNvGrpSpPr/>
              <p:nvPr/>
            </p:nvGrpSpPr>
            <p:grpSpPr>
              <a:xfrm>
                <a:off x="5054982" y="4058199"/>
                <a:ext cx="2714910" cy="240545"/>
                <a:chOff x="5054982" y="3789952"/>
                <a:chExt cx="2714910" cy="240545"/>
              </a:xfrm>
            </p:grpSpPr>
            <p:sp>
              <p:nvSpPr>
                <p:cNvPr id="42" name="Rectangle 41">
                  <a:extLst>
                    <a:ext uri="{FF2B5EF4-FFF2-40B4-BE49-F238E27FC236}">
                      <a16:creationId xmlns:a16="http://schemas.microsoft.com/office/drawing/2014/main" id="{710F6443-1EF7-4162-8851-2E0A4239AD80}"/>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3" name="Rectangle 42">
                  <a:extLst>
                    <a:ext uri="{FF2B5EF4-FFF2-40B4-BE49-F238E27FC236}">
                      <a16:creationId xmlns:a16="http://schemas.microsoft.com/office/drawing/2014/main" id="{0F647ACE-A13D-48C4-9879-A56BB7D876A8}"/>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4" name="Rectangle 43">
                  <a:extLst>
                    <a:ext uri="{FF2B5EF4-FFF2-40B4-BE49-F238E27FC236}">
                      <a16:creationId xmlns:a16="http://schemas.microsoft.com/office/drawing/2014/main" id="{B3094A09-5CC4-4C81-9348-27AFCD4DB05F}"/>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5" name="Rectangle 44">
                  <a:extLst>
                    <a:ext uri="{FF2B5EF4-FFF2-40B4-BE49-F238E27FC236}">
                      <a16:creationId xmlns:a16="http://schemas.microsoft.com/office/drawing/2014/main" id="{67418B52-CF6D-4109-A5DE-1296BE7287BA}"/>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grpSp>
          <p:grpSp>
            <p:nvGrpSpPr>
              <p:cNvPr id="32" name="Group 31">
                <a:extLst>
                  <a:ext uri="{FF2B5EF4-FFF2-40B4-BE49-F238E27FC236}">
                    <a16:creationId xmlns:a16="http://schemas.microsoft.com/office/drawing/2014/main" id="{69DE9CBC-01D7-4E5D-85F0-3F5ED9C282C8}"/>
                  </a:ext>
                </a:extLst>
              </p:cNvPr>
              <p:cNvGrpSpPr/>
              <p:nvPr/>
            </p:nvGrpSpPr>
            <p:grpSpPr>
              <a:xfrm>
                <a:off x="5054982" y="4322824"/>
                <a:ext cx="2714910" cy="240545"/>
                <a:chOff x="5054982" y="3789952"/>
                <a:chExt cx="2714910" cy="240545"/>
              </a:xfrm>
            </p:grpSpPr>
            <p:sp>
              <p:nvSpPr>
                <p:cNvPr id="38" name="Rectangle 37">
                  <a:extLst>
                    <a:ext uri="{FF2B5EF4-FFF2-40B4-BE49-F238E27FC236}">
                      <a16:creationId xmlns:a16="http://schemas.microsoft.com/office/drawing/2014/main" id="{36BE4A0D-185A-43C6-A6B0-36CD295F22C8}"/>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39" name="Rectangle 38">
                  <a:extLst>
                    <a:ext uri="{FF2B5EF4-FFF2-40B4-BE49-F238E27FC236}">
                      <a16:creationId xmlns:a16="http://schemas.microsoft.com/office/drawing/2014/main" id="{36053836-890B-4428-97A4-722176CFF7FB}"/>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40" name="Rectangle 39">
                  <a:extLst>
                    <a:ext uri="{FF2B5EF4-FFF2-40B4-BE49-F238E27FC236}">
                      <a16:creationId xmlns:a16="http://schemas.microsoft.com/office/drawing/2014/main" id="{1B964FCA-9C7E-4C21-AFE3-3396DD9A2DD8}"/>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41" name="Rectangle 40">
                  <a:extLst>
                    <a:ext uri="{FF2B5EF4-FFF2-40B4-BE49-F238E27FC236}">
                      <a16:creationId xmlns:a16="http://schemas.microsoft.com/office/drawing/2014/main" id="{3FD27397-B490-4C23-ADCD-834625F15B4D}"/>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grpSp>
          <p:grpSp>
            <p:nvGrpSpPr>
              <p:cNvPr id="33" name="Group 32">
                <a:extLst>
                  <a:ext uri="{FF2B5EF4-FFF2-40B4-BE49-F238E27FC236}">
                    <a16:creationId xmlns:a16="http://schemas.microsoft.com/office/drawing/2014/main" id="{3DE14978-23F8-416D-8228-D5540E751734}"/>
                  </a:ext>
                </a:extLst>
              </p:cNvPr>
              <p:cNvGrpSpPr/>
              <p:nvPr/>
            </p:nvGrpSpPr>
            <p:grpSpPr>
              <a:xfrm>
                <a:off x="5054982" y="4588095"/>
                <a:ext cx="2714910" cy="240545"/>
                <a:chOff x="5054982" y="3789952"/>
                <a:chExt cx="2714910" cy="240545"/>
              </a:xfrm>
            </p:grpSpPr>
            <p:sp>
              <p:nvSpPr>
                <p:cNvPr id="34" name="Rectangle 33">
                  <a:extLst>
                    <a:ext uri="{FF2B5EF4-FFF2-40B4-BE49-F238E27FC236}">
                      <a16:creationId xmlns:a16="http://schemas.microsoft.com/office/drawing/2014/main" id="{8B685611-4BB5-4E1C-B225-489738261790}"/>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
              <p:nvSpPr>
                <p:cNvPr id="35" name="Rectangle 34">
                  <a:extLst>
                    <a:ext uri="{FF2B5EF4-FFF2-40B4-BE49-F238E27FC236}">
                      <a16:creationId xmlns:a16="http://schemas.microsoft.com/office/drawing/2014/main" id="{81C2F840-5326-4D87-B9F0-61DF50A37AC1}"/>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a:t>
                  </a:r>
                </a:p>
              </p:txBody>
            </p:sp>
            <p:sp>
              <p:nvSpPr>
                <p:cNvPr id="36" name="Rectangle 35">
                  <a:extLst>
                    <a:ext uri="{FF2B5EF4-FFF2-40B4-BE49-F238E27FC236}">
                      <a16:creationId xmlns:a16="http://schemas.microsoft.com/office/drawing/2014/main" id="{5C40E4BE-7251-444B-860B-20BD4BC3DBB6}"/>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37" name="Rectangle 36">
                  <a:extLst>
                    <a:ext uri="{FF2B5EF4-FFF2-40B4-BE49-F238E27FC236}">
                      <a16:creationId xmlns:a16="http://schemas.microsoft.com/office/drawing/2014/main" id="{1F47882C-5B01-4DD5-9FF3-B48CA1588F3F}"/>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p>
              </p:txBody>
            </p:sp>
          </p:grpSp>
        </p:grpSp>
        <p:grpSp>
          <p:nvGrpSpPr>
            <p:cNvPr id="9" name="Group 8">
              <a:extLst>
                <a:ext uri="{FF2B5EF4-FFF2-40B4-BE49-F238E27FC236}">
                  <a16:creationId xmlns:a16="http://schemas.microsoft.com/office/drawing/2014/main" id="{7D52ED50-7B15-4578-A43A-868A62C290B8}"/>
                </a:ext>
              </a:extLst>
            </p:cNvPr>
            <p:cNvGrpSpPr/>
            <p:nvPr/>
          </p:nvGrpSpPr>
          <p:grpSpPr>
            <a:xfrm>
              <a:off x="5054982" y="4843034"/>
              <a:ext cx="2714910" cy="1038688"/>
              <a:chOff x="5054982" y="3789952"/>
              <a:chExt cx="2714910" cy="1038688"/>
            </a:xfrm>
          </p:grpSpPr>
          <p:grpSp>
            <p:nvGrpSpPr>
              <p:cNvPr id="10" name="Group 9">
                <a:extLst>
                  <a:ext uri="{FF2B5EF4-FFF2-40B4-BE49-F238E27FC236}">
                    <a16:creationId xmlns:a16="http://schemas.microsoft.com/office/drawing/2014/main" id="{33A8E4CD-32FC-457C-88AB-0E8C75F081E7}"/>
                  </a:ext>
                </a:extLst>
              </p:cNvPr>
              <p:cNvGrpSpPr/>
              <p:nvPr/>
            </p:nvGrpSpPr>
            <p:grpSpPr>
              <a:xfrm>
                <a:off x="5054982" y="3789952"/>
                <a:ext cx="2714910" cy="240545"/>
                <a:chOff x="5054982" y="3789952"/>
                <a:chExt cx="2714910" cy="240545"/>
              </a:xfrm>
            </p:grpSpPr>
            <p:sp>
              <p:nvSpPr>
                <p:cNvPr id="26" name="Rectangle 25">
                  <a:extLst>
                    <a:ext uri="{FF2B5EF4-FFF2-40B4-BE49-F238E27FC236}">
                      <a16:creationId xmlns:a16="http://schemas.microsoft.com/office/drawing/2014/main" id="{25989854-8290-44B1-898C-126B580AACF7}"/>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16</a:t>
                  </a:r>
                </a:p>
              </p:txBody>
            </p:sp>
            <p:sp>
              <p:nvSpPr>
                <p:cNvPr id="27" name="Rectangle 26">
                  <a:extLst>
                    <a:ext uri="{FF2B5EF4-FFF2-40B4-BE49-F238E27FC236}">
                      <a16:creationId xmlns:a16="http://schemas.microsoft.com/office/drawing/2014/main" id="{C6BC3C76-B803-4D9D-821B-0084DC6C4A7C}"/>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a:t>
                  </a:r>
                </a:p>
              </p:txBody>
            </p:sp>
            <p:sp>
              <p:nvSpPr>
                <p:cNvPr id="28" name="Rectangle 27">
                  <a:extLst>
                    <a:ext uri="{FF2B5EF4-FFF2-40B4-BE49-F238E27FC236}">
                      <a16:creationId xmlns:a16="http://schemas.microsoft.com/office/drawing/2014/main" id="{5C638B54-9889-494A-8C98-774B15D45AA2}"/>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17</a:t>
                  </a:r>
                </a:p>
              </p:txBody>
            </p:sp>
            <p:sp>
              <p:nvSpPr>
                <p:cNvPr id="29" name="Rectangle 28">
                  <a:extLst>
                    <a:ext uri="{FF2B5EF4-FFF2-40B4-BE49-F238E27FC236}">
                      <a16:creationId xmlns:a16="http://schemas.microsoft.com/office/drawing/2014/main" id="{90A5D158-D474-49F5-9E11-CAE7FCE45390}"/>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18</a:t>
                  </a:r>
                </a:p>
              </p:txBody>
            </p:sp>
          </p:grpSp>
          <p:grpSp>
            <p:nvGrpSpPr>
              <p:cNvPr id="11" name="Group 10">
                <a:extLst>
                  <a:ext uri="{FF2B5EF4-FFF2-40B4-BE49-F238E27FC236}">
                    <a16:creationId xmlns:a16="http://schemas.microsoft.com/office/drawing/2014/main" id="{D9CC8CA9-F2FF-49C8-B5BF-CE2E61D0130E}"/>
                  </a:ext>
                </a:extLst>
              </p:cNvPr>
              <p:cNvGrpSpPr/>
              <p:nvPr/>
            </p:nvGrpSpPr>
            <p:grpSpPr>
              <a:xfrm>
                <a:off x="5054982" y="4058199"/>
                <a:ext cx="2714910" cy="240545"/>
                <a:chOff x="5054982" y="3789952"/>
                <a:chExt cx="2714910" cy="240545"/>
              </a:xfrm>
            </p:grpSpPr>
            <p:sp>
              <p:nvSpPr>
                <p:cNvPr id="22" name="Rectangle 21">
                  <a:extLst>
                    <a:ext uri="{FF2B5EF4-FFF2-40B4-BE49-F238E27FC236}">
                      <a16:creationId xmlns:a16="http://schemas.microsoft.com/office/drawing/2014/main" id="{8086789F-F4BB-4203-9599-0151C5922BFE}"/>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23" name="Rectangle 22">
                  <a:extLst>
                    <a:ext uri="{FF2B5EF4-FFF2-40B4-BE49-F238E27FC236}">
                      <a16:creationId xmlns:a16="http://schemas.microsoft.com/office/drawing/2014/main" id="{C7B2BFBD-5A9F-484A-B457-37890A05760E}"/>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a:t>
                  </a:r>
                </a:p>
              </p:txBody>
            </p:sp>
            <p:sp>
              <p:nvSpPr>
                <p:cNvPr id="24" name="Rectangle 23">
                  <a:extLst>
                    <a:ext uri="{FF2B5EF4-FFF2-40B4-BE49-F238E27FC236}">
                      <a16:creationId xmlns:a16="http://schemas.microsoft.com/office/drawing/2014/main" id="{468939A4-795A-429F-8AED-AD9150C50DE6}"/>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a:t>
                  </a:r>
                </a:p>
              </p:txBody>
            </p:sp>
            <p:sp>
              <p:nvSpPr>
                <p:cNvPr id="25" name="Rectangle 24">
                  <a:extLst>
                    <a:ext uri="{FF2B5EF4-FFF2-40B4-BE49-F238E27FC236}">
                      <a16:creationId xmlns:a16="http://schemas.microsoft.com/office/drawing/2014/main" id="{BCB85A4B-7A7E-4832-84EA-C39F1E0E2283}"/>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p>
              </p:txBody>
            </p:sp>
          </p:grpSp>
          <p:grpSp>
            <p:nvGrpSpPr>
              <p:cNvPr id="12" name="Group 11">
                <a:extLst>
                  <a:ext uri="{FF2B5EF4-FFF2-40B4-BE49-F238E27FC236}">
                    <a16:creationId xmlns:a16="http://schemas.microsoft.com/office/drawing/2014/main" id="{17823DB2-B280-4C90-A389-1F1D432DCA96}"/>
                  </a:ext>
                </a:extLst>
              </p:cNvPr>
              <p:cNvGrpSpPr/>
              <p:nvPr/>
            </p:nvGrpSpPr>
            <p:grpSpPr>
              <a:xfrm>
                <a:off x="5054982" y="4322824"/>
                <a:ext cx="2714910" cy="240545"/>
                <a:chOff x="5054982" y="3789952"/>
                <a:chExt cx="2714910" cy="240545"/>
              </a:xfrm>
            </p:grpSpPr>
            <p:sp>
              <p:nvSpPr>
                <p:cNvPr id="18" name="Rectangle 17">
                  <a:extLst>
                    <a:ext uri="{FF2B5EF4-FFF2-40B4-BE49-F238E27FC236}">
                      <a16:creationId xmlns:a16="http://schemas.microsoft.com/office/drawing/2014/main" id="{40054AC2-D554-4768-91C8-84226C4EE3C0}"/>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24</a:t>
                  </a:r>
                </a:p>
              </p:txBody>
            </p:sp>
            <p:sp>
              <p:nvSpPr>
                <p:cNvPr id="19" name="Rectangle 18">
                  <a:extLst>
                    <a:ext uri="{FF2B5EF4-FFF2-40B4-BE49-F238E27FC236}">
                      <a16:creationId xmlns:a16="http://schemas.microsoft.com/office/drawing/2014/main" id="{2F6B57DB-91B1-499F-8A4E-9462D7D3333D}"/>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27</a:t>
                  </a:r>
                </a:p>
              </p:txBody>
            </p:sp>
            <p:sp>
              <p:nvSpPr>
                <p:cNvPr id="20" name="Rectangle 19">
                  <a:extLst>
                    <a:ext uri="{FF2B5EF4-FFF2-40B4-BE49-F238E27FC236}">
                      <a16:creationId xmlns:a16="http://schemas.microsoft.com/office/drawing/2014/main" id="{74DA7301-F95C-4EAA-A94B-39AE70486208}"/>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21" name="Rectangle 20">
                  <a:extLst>
                    <a:ext uri="{FF2B5EF4-FFF2-40B4-BE49-F238E27FC236}">
                      <a16:creationId xmlns:a16="http://schemas.microsoft.com/office/drawing/2014/main" id="{B549FC3A-2555-47AD-8C66-E5404DB93B81}"/>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26</a:t>
                  </a:r>
                </a:p>
              </p:txBody>
            </p:sp>
          </p:grpSp>
          <p:grpSp>
            <p:nvGrpSpPr>
              <p:cNvPr id="13" name="Group 12">
                <a:extLst>
                  <a:ext uri="{FF2B5EF4-FFF2-40B4-BE49-F238E27FC236}">
                    <a16:creationId xmlns:a16="http://schemas.microsoft.com/office/drawing/2014/main" id="{BB1ED852-4F18-4BA4-B81F-43854277A3AD}"/>
                  </a:ext>
                </a:extLst>
              </p:cNvPr>
              <p:cNvGrpSpPr/>
              <p:nvPr/>
            </p:nvGrpSpPr>
            <p:grpSpPr>
              <a:xfrm>
                <a:off x="5054982" y="4588095"/>
                <a:ext cx="2714910" cy="240545"/>
                <a:chOff x="5054982" y="3789952"/>
                <a:chExt cx="2714910" cy="240545"/>
              </a:xfrm>
            </p:grpSpPr>
            <p:sp>
              <p:nvSpPr>
                <p:cNvPr id="14" name="Rectangle 13">
                  <a:extLst>
                    <a:ext uri="{FF2B5EF4-FFF2-40B4-BE49-F238E27FC236}">
                      <a16:creationId xmlns:a16="http://schemas.microsoft.com/office/drawing/2014/main" id="{553F6425-C692-4C0A-A53B-EA3ABF474E66}"/>
                    </a:ext>
                  </a:extLst>
                </p:cNvPr>
                <p:cNvSpPr/>
                <p:nvPr/>
              </p:nvSpPr>
              <p:spPr>
                <a:xfrm>
                  <a:off x="5054982" y="3789952"/>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28</a:t>
                  </a:r>
                </a:p>
              </p:txBody>
            </p:sp>
            <p:sp>
              <p:nvSpPr>
                <p:cNvPr id="15" name="Rectangle 14">
                  <a:extLst>
                    <a:ext uri="{FF2B5EF4-FFF2-40B4-BE49-F238E27FC236}">
                      <a16:creationId xmlns:a16="http://schemas.microsoft.com/office/drawing/2014/main" id="{0B7BD70A-386F-45BE-BCB3-94982450A35F}"/>
                    </a:ext>
                  </a:extLst>
                </p:cNvPr>
                <p:cNvSpPr/>
                <p:nvPr/>
              </p:nvSpPr>
              <p:spPr>
                <a:xfrm>
                  <a:off x="7236492" y="379451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31</a:t>
                  </a:r>
                </a:p>
              </p:txBody>
            </p:sp>
            <p:sp>
              <p:nvSpPr>
                <p:cNvPr id="16" name="Rectangle 15">
                  <a:extLst>
                    <a:ext uri="{FF2B5EF4-FFF2-40B4-BE49-F238E27FC236}">
                      <a16:creationId xmlns:a16="http://schemas.microsoft.com/office/drawing/2014/main" id="{1C31D8CD-AB84-4B0E-8BA2-CDFB6266C2B8}"/>
                    </a:ext>
                  </a:extLst>
                </p:cNvPr>
                <p:cNvSpPr/>
                <p:nvPr/>
              </p:nvSpPr>
              <p:spPr>
                <a:xfrm>
                  <a:off x="578215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29</a:t>
                  </a:r>
                </a:p>
              </p:txBody>
            </p:sp>
            <p:sp>
              <p:nvSpPr>
                <p:cNvPr id="17" name="Rectangle 16">
                  <a:extLst>
                    <a:ext uri="{FF2B5EF4-FFF2-40B4-BE49-F238E27FC236}">
                      <a16:creationId xmlns:a16="http://schemas.microsoft.com/office/drawing/2014/main" id="{181DD352-17D9-49D7-905E-1BFD21094B39}"/>
                    </a:ext>
                  </a:extLst>
                </p:cNvPr>
                <p:cNvSpPr/>
                <p:nvPr/>
              </p:nvSpPr>
              <p:spPr>
                <a:xfrm>
                  <a:off x="6509322" y="3793390"/>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30</a:t>
                  </a:r>
                </a:p>
              </p:txBody>
            </p:sp>
          </p:grpSp>
        </p:grpSp>
      </p:grpSp>
      <p:sp>
        <p:nvSpPr>
          <p:cNvPr id="55" name="Rectangle 54">
            <a:extLst>
              <a:ext uri="{FF2B5EF4-FFF2-40B4-BE49-F238E27FC236}">
                <a16:creationId xmlns:a16="http://schemas.microsoft.com/office/drawing/2014/main" id="{9E81BF87-D6D1-4A66-ADFB-E0556FCF5508}"/>
              </a:ext>
            </a:extLst>
          </p:cNvPr>
          <p:cNvSpPr/>
          <p:nvPr/>
        </p:nvSpPr>
        <p:spPr>
          <a:xfrm>
            <a:off x="8293482" y="3808199"/>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13AA2BA-9CAF-4468-A0A9-D85D5A4DE6A9}"/>
              </a:ext>
            </a:extLst>
          </p:cNvPr>
          <p:cNvSpPr/>
          <p:nvPr/>
        </p:nvSpPr>
        <p:spPr>
          <a:xfrm>
            <a:off x="5293551" y="3808199"/>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F72E11E1-BC20-4395-BE21-60581E5B8E4D}"/>
              </a:ext>
            </a:extLst>
          </p:cNvPr>
          <p:cNvSpPr/>
          <p:nvPr/>
        </p:nvSpPr>
        <p:spPr>
          <a:xfrm>
            <a:off x="5293551" y="1862644"/>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C3D42E6-7768-41ED-90B1-3D33B0D9B716}"/>
              </a:ext>
            </a:extLst>
          </p:cNvPr>
          <p:cNvSpPr/>
          <p:nvPr/>
        </p:nvSpPr>
        <p:spPr>
          <a:xfrm>
            <a:off x="8293482" y="1860635"/>
            <a:ext cx="2942208" cy="1869354"/>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48ACE0A-F8BE-4218-BD8D-62165CED9810}"/>
              </a:ext>
            </a:extLst>
          </p:cNvPr>
          <p:cNvSpPr txBox="1"/>
          <p:nvPr/>
        </p:nvSpPr>
        <p:spPr>
          <a:xfrm>
            <a:off x="5293551" y="1838335"/>
            <a:ext cx="1434528" cy="369332"/>
          </a:xfrm>
          <a:prstGeom prst="rect">
            <a:avLst/>
          </a:prstGeom>
          <a:noFill/>
        </p:spPr>
        <p:txBody>
          <a:bodyPr wrap="square" rtlCol="0">
            <a:spAutoFit/>
          </a:bodyPr>
          <a:lstStyle/>
          <a:p>
            <a:r>
              <a:rPr lang="en-US" dirty="0"/>
              <a:t>Sub-Core 0</a:t>
            </a:r>
          </a:p>
        </p:txBody>
      </p:sp>
      <p:sp>
        <p:nvSpPr>
          <p:cNvPr id="60" name="TextBox 59">
            <a:extLst>
              <a:ext uri="{FF2B5EF4-FFF2-40B4-BE49-F238E27FC236}">
                <a16:creationId xmlns:a16="http://schemas.microsoft.com/office/drawing/2014/main" id="{4D37E8DA-78F9-49B7-B1F6-3DE2C9FD1618}"/>
              </a:ext>
            </a:extLst>
          </p:cNvPr>
          <p:cNvSpPr txBox="1"/>
          <p:nvPr/>
        </p:nvSpPr>
        <p:spPr>
          <a:xfrm>
            <a:off x="8330058" y="1892568"/>
            <a:ext cx="1434528" cy="369332"/>
          </a:xfrm>
          <a:prstGeom prst="rect">
            <a:avLst/>
          </a:prstGeom>
          <a:noFill/>
        </p:spPr>
        <p:txBody>
          <a:bodyPr wrap="square" rtlCol="0">
            <a:spAutoFit/>
          </a:bodyPr>
          <a:lstStyle/>
          <a:p>
            <a:r>
              <a:rPr lang="en-US" dirty="0"/>
              <a:t>Sub-Core 1</a:t>
            </a:r>
          </a:p>
        </p:txBody>
      </p:sp>
      <p:sp>
        <p:nvSpPr>
          <p:cNvPr id="61" name="TextBox 60">
            <a:extLst>
              <a:ext uri="{FF2B5EF4-FFF2-40B4-BE49-F238E27FC236}">
                <a16:creationId xmlns:a16="http://schemas.microsoft.com/office/drawing/2014/main" id="{FD5D6AD6-2799-4784-A137-CBFB7053BD33}"/>
              </a:ext>
            </a:extLst>
          </p:cNvPr>
          <p:cNvSpPr txBox="1"/>
          <p:nvPr/>
        </p:nvSpPr>
        <p:spPr>
          <a:xfrm>
            <a:off x="5288787" y="3878057"/>
            <a:ext cx="1434528" cy="369332"/>
          </a:xfrm>
          <a:prstGeom prst="rect">
            <a:avLst/>
          </a:prstGeom>
          <a:noFill/>
        </p:spPr>
        <p:txBody>
          <a:bodyPr wrap="square" rtlCol="0">
            <a:spAutoFit/>
          </a:bodyPr>
          <a:lstStyle/>
          <a:p>
            <a:r>
              <a:rPr lang="en-US" dirty="0"/>
              <a:t>Sub-Core 2</a:t>
            </a:r>
          </a:p>
        </p:txBody>
      </p:sp>
      <p:sp>
        <p:nvSpPr>
          <p:cNvPr id="62" name="TextBox 61">
            <a:extLst>
              <a:ext uri="{FF2B5EF4-FFF2-40B4-BE49-F238E27FC236}">
                <a16:creationId xmlns:a16="http://schemas.microsoft.com/office/drawing/2014/main" id="{3EA980F7-11D4-4B45-AD0D-406C152DBD4B}"/>
              </a:ext>
            </a:extLst>
          </p:cNvPr>
          <p:cNvSpPr txBox="1"/>
          <p:nvPr/>
        </p:nvSpPr>
        <p:spPr>
          <a:xfrm>
            <a:off x="8330058" y="3808199"/>
            <a:ext cx="1434528" cy="369332"/>
          </a:xfrm>
          <a:prstGeom prst="rect">
            <a:avLst/>
          </a:prstGeom>
          <a:noFill/>
        </p:spPr>
        <p:txBody>
          <a:bodyPr wrap="square" rtlCol="0">
            <a:spAutoFit/>
          </a:bodyPr>
          <a:lstStyle/>
          <a:p>
            <a:r>
              <a:rPr lang="en-US" dirty="0"/>
              <a:t>Sub-Core 3</a:t>
            </a:r>
          </a:p>
        </p:txBody>
      </p:sp>
      <p:sp>
        <p:nvSpPr>
          <p:cNvPr id="64" name="Rectangle 63">
            <a:extLst>
              <a:ext uri="{FF2B5EF4-FFF2-40B4-BE49-F238E27FC236}">
                <a16:creationId xmlns:a16="http://schemas.microsoft.com/office/drawing/2014/main" id="{EE1AA2DF-A670-4D4C-9E0D-FD73840FB1DB}"/>
              </a:ext>
            </a:extLst>
          </p:cNvPr>
          <p:cNvSpPr/>
          <p:nvPr/>
        </p:nvSpPr>
        <p:spPr>
          <a:xfrm>
            <a:off x="5471763" y="2277525"/>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6" name="Rectangle 65">
            <a:extLst>
              <a:ext uri="{FF2B5EF4-FFF2-40B4-BE49-F238E27FC236}">
                <a16:creationId xmlns:a16="http://schemas.microsoft.com/office/drawing/2014/main" id="{8BBB287C-EEBA-4218-BC49-61205DC85CC7}"/>
              </a:ext>
            </a:extLst>
          </p:cNvPr>
          <p:cNvSpPr/>
          <p:nvPr/>
        </p:nvSpPr>
        <p:spPr>
          <a:xfrm>
            <a:off x="8413971" y="228310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7" name="Rectangle 66">
            <a:extLst>
              <a:ext uri="{FF2B5EF4-FFF2-40B4-BE49-F238E27FC236}">
                <a16:creationId xmlns:a16="http://schemas.microsoft.com/office/drawing/2014/main" id="{78040360-C98E-4379-B407-74B2F04FC6B1}"/>
              </a:ext>
            </a:extLst>
          </p:cNvPr>
          <p:cNvSpPr/>
          <p:nvPr/>
        </p:nvSpPr>
        <p:spPr>
          <a:xfrm>
            <a:off x="5471763" y="4317247"/>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8" name="Rectangle 67">
            <a:extLst>
              <a:ext uri="{FF2B5EF4-FFF2-40B4-BE49-F238E27FC236}">
                <a16:creationId xmlns:a16="http://schemas.microsoft.com/office/drawing/2014/main" id="{A1CC4704-8882-4549-B02A-2D0E673B423B}"/>
              </a:ext>
            </a:extLst>
          </p:cNvPr>
          <p:cNvSpPr/>
          <p:nvPr/>
        </p:nvSpPr>
        <p:spPr>
          <a:xfrm>
            <a:off x="8413749" y="4241624"/>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3" name="Rectangle 62">
            <a:extLst>
              <a:ext uri="{FF2B5EF4-FFF2-40B4-BE49-F238E27FC236}">
                <a16:creationId xmlns:a16="http://schemas.microsoft.com/office/drawing/2014/main" id="{0F8CE7F0-C0F8-4E27-A582-B0FA12955A63}"/>
              </a:ext>
            </a:extLst>
          </p:cNvPr>
          <p:cNvSpPr/>
          <p:nvPr/>
        </p:nvSpPr>
        <p:spPr>
          <a:xfrm>
            <a:off x="9067860" y="2286071"/>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65" name="Rectangle 64">
            <a:extLst>
              <a:ext uri="{FF2B5EF4-FFF2-40B4-BE49-F238E27FC236}">
                <a16:creationId xmlns:a16="http://schemas.microsoft.com/office/drawing/2014/main" id="{8E672F14-D83A-4C03-9C16-8F75A00A4999}"/>
              </a:ext>
            </a:extLst>
          </p:cNvPr>
          <p:cNvSpPr/>
          <p:nvPr/>
        </p:nvSpPr>
        <p:spPr>
          <a:xfrm>
            <a:off x="6099159" y="4321225"/>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69" name="Rectangle 68">
            <a:extLst>
              <a:ext uri="{FF2B5EF4-FFF2-40B4-BE49-F238E27FC236}">
                <a16:creationId xmlns:a16="http://schemas.microsoft.com/office/drawing/2014/main" id="{40172216-24D0-4D0B-A4E0-450E984034DE}"/>
              </a:ext>
            </a:extLst>
          </p:cNvPr>
          <p:cNvSpPr/>
          <p:nvPr/>
        </p:nvSpPr>
        <p:spPr>
          <a:xfrm>
            <a:off x="9067860" y="4238338"/>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70" name="Rectangle 69">
            <a:extLst>
              <a:ext uri="{FF2B5EF4-FFF2-40B4-BE49-F238E27FC236}">
                <a16:creationId xmlns:a16="http://schemas.microsoft.com/office/drawing/2014/main" id="{BD2120F5-0147-450B-8FCE-DB466BCC3F42}"/>
              </a:ext>
            </a:extLst>
          </p:cNvPr>
          <p:cNvSpPr/>
          <p:nvPr/>
        </p:nvSpPr>
        <p:spPr>
          <a:xfrm>
            <a:off x="6099159" y="2270936"/>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Rectangle 70">
            <a:extLst>
              <a:ext uri="{FF2B5EF4-FFF2-40B4-BE49-F238E27FC236}">
                <a16:creationId xmlns:a16="http://schemas.microsoft.com/office/drawing/2014/main" id="{815A417C-C93E-B7DF-CC52-84C1553B0A3E}"/>
              </a:ext>
            </a:extLst>
          </p:cNvPr>
          <p:cNvSpPr/>
          <p:nvPr/>
        </p:nvSpPr>
        <p:spPr>
          <a:xfrm>
            <a:off x="6731870" y="4321689"/>
            <a:ext cx="533400" cy="23598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72" name="Rectangle 71">
            <a:extLst>
              <a:ext uri="{FF2B5EF4-FFF2-40B4-BE49-F238E27FC236}">
                <a16:creationId xmlns:a16="http://schemas.microsoft.com/office/drawing/2014/main" id="{1E446F1A-2B6B-4109-B751-66873C63F5C7}"/>
              </a:ext>
            </a:extLst>
          </p:cNvPr>
          <p:cNvSpPr/>
          <p:nvPr/>
        </p:nvSpPr>
        <p:spPr>
          <a:xfrm>
            <a:off x="6731870" y="2270936"/>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73" name="Rectangle 72">
            <a:extLst>
              <a:ext uri="{FF2B5EF4-FFF2-40B4-BE49-F238E27FC236}">
                <a16:creationId xmlns:a16="http://schemas.microsoft.com/office/drawing/2014/main" id="{19180EF7-F194-E559-53A1-FC4E5D6A6097}"/>
              </a:ext>
            </a:extLst>
          </p:cNvPr>
          <p:cNvSpPr/>
          <p:nvPr/>
        </p:nvSpPr>
        <p:spPr>
          <a:xfrm>
            <a:off x="9715500" y="2277525"/>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74" name="Rectangle 73">
            <a:extLst>
              <a:ext uri="{FF2B5EF4-FFF2-40B4-BE49-F238E27FC236}">
                <a16:creationId xmlns:a16="http://schemas.microsoft.com/office/drawing/2014/main" id="{921FCA46-2162-E744-61E1-338DF66AB778}"/>
              </a:ext>
            </a:extLst>
          </p:cNvPr>
          <p:cNvSpPr/>
          <p:nvPr/>
        </p:nvSpPr>
        <p:spPr>
          <a:xfrm>
            <a:off x="9720960" y="4245062"/>
            <a:ext cx="533400" cy="23598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Tree>
    <p:extLst>
      <p:ext uri="{BB962C8B-B14F-4D97-AF65-F5344CB8AC3E}">
        <p14:creationId xmlns:p14="http://schemas.microsoft.com/office/powerpoint/2010/main" val="2657686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209C8-F734-0BC2-E012-7460A03540C7}"/>
              </a:ext>
            </a:extLst>
          </p:cNvPr>
          <p:cNvSpPr>
            <a:spLocks noGrp="1"/>
          </p:cNvSpPr>
          <p:nvPr>
            <p:ph type="title"/>
          </p:nvPr>
        </p:nvSpPr>
        <p:spPr/>
        <p:txBody>
          <a:bodyPr>
            <a:normAutofit fontScale="90000"/>
          </a:bodyPr>
          <a:lstStyle/>
          <a:p>
            <a:r>
              <a:rPr lang="en-US" dirty="0"/>
              <a:t>Small Hash table for Sub-Core Warp Assignment</a:t>
            </a:r>
          </a:p>
        </p:txBody>
      </p:sp>
      <p:sp>
        <p:nvSpPr>
          <p:cNvPr id="3" name="Content Placeholder 2">
            <a:extLst>
              <a:ext uri="{FF2B5EF4-FFF2-40B4-BE49-F238E27FC236}">
                <a16:creationId xmlns:a16="http://schemas.microsoft.com/office/drawing/2014/main" id="{9B533B39-8520-B324-07BE-3C3AD25988AC}"/>
              </a:ext>
            </a:extLst>
          </p:cNvPr>
          <p:cNvSpPr>
            <a:spLocks noGrp="1"/>
          </p:cNvSpPr>
          <p:nvPr>
            <p:ph idx="1"/>
          </p:nvPr>
        </p:nvSpPr>
        <p:spPr>
          <a:xfrm>
            <a:off x="838200" y="1825625"/>
            <a:ext cx="5257800" cy="4351338"/>
          </a:xfrm>
        </p:spPr>
        <p:txBody>
          <a:bodyPr/>
          <a:lstStyle/>
          <a:p>
            <a:r>
              <a:rPr lang="en-US" dirty="0"/>
              <a:t>Hardware to modify RR multiplexer for Sub-Core Assignment</a:t>
            </a:r>
          </a:p>
          <a:p>
            <a:r>
              <a:rPr lang="en-US" dirty="0"/>
              <a:t>We add 4-entry 1 byte-per-entry hash table</a:t>
            </a:r>
          </a:p>
          <a:p>
            <a:pPr lvl="1"/>
            <a:r>
              <a:rPr lang="en-US" dirty="0"/>
              <a:t>Support different programmable hashing functions</a:t>
            </a:r>
          </a:p>
          <a:p>
            <a:pPr lvl="1"/>
            <a:r>
              <a:rPr lang="en-US" dirty="0"/>
              <a:t>Sensitivity Study details in Paper</a:t>
            </a:r>
          </a:p>
        </p:txBody>
      </p:sp>
      <p:sp>
        <p:nvSpPr>
          <p:cNvPr id="4" name="Slide Number Placeholder 3">
            <a:extLst>
              <a:ext uri="{FF2B5EF4-FFF2-40B4-BE49-F238E27FC236}">
                <a16:creationId xmlns:a16="http://schemas.microsoft.com/office/drawing/2014/main" id="{A9E1DA46-915B-9DC8-956A-00FE0DE7D98E}"/>
              </a:ext>
            </a:extLst>
          </p:cNvPr>
          <p:cNvSpPr>
            <a:spLocks noGrp="1"/>
          </p:cNvSpPr>
          <p:nvPr>
            <p:ph type="sldNum" sz="quarter" idx="12"/>
          </p:nvPr>
        </p:nvSpPr>
        <p:spPr/>
        <p:txBody>
          <a:bodyPr/>
          <a:lstStyle/>
          <a:p>
            <a:pPr>
              <a:defRPr/>
            </a:pPr>
            <a:fld id="{6C6B5308-6B54-4E5B-8185-C4F567049C3B}" type="slidenum">
              <a:rPr lang="en-US" smtClean="0"/>
              <a:pPr>
                <a:defRPr/>
              </a:pPr>
              <a:t>43</a:t>
            </a:fld>
            <a:endParaRPr lang="en-US"/>
          </a:p>
        </p:txBody>
      </p:sp>
      <p:pic>
        <p:nvPicPr>
          <p:cNvPr id="6" name="Picture 5">
            <a:extLst>
              <a:ext uri="{FF2B5EF4-FFF2-40B4-BE49-F238E27FC236}">
                <a16:creationId xmlns:a16="http://schemas.microsoft.com/office/drawing/2014/main" id="{3D59580B-2F63-7585-FA87-FD3020D5D4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67189" y="1958792"/>
            <a:ext cx="5134993" cy="4085002"/>
          </a:xfrm>
          <a:prstGeom prst="rect">
            <a:avLst/>
          </a:prstGeom>
        </p:spPr>
      </p:pic>
    </p:spTree>
    <p:extLst>
      <p:ext uri="{BB962C8B-B14F-4D97-AF65-F5344CB8AC3E}">
        <p14:creationId xmlns:p14="http://schemas.microsoft.com/office/powerpoint/2010/main" val="16417025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57A46-0E1F-FCC9-52B6-6B69C7A1907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C5660B2-9193-F5AA-73E1-1BD90BF7AD60}"/>
              </a:ext>
            </a:extLst>
          </p:cNvPr>
          <p:cNvSpPr>
            <a:spLocks noGrp="1"/>
          </p:cNvSpPr>
          <p:nvPr>
            <p:ph idx="1"/>
          </p:nvPr>
        </p:nvSpPr>
        <p:spPr/>
        <p:txBody>
          <a:bodyPr/>
          <a:lstStyle/>
          <a:p>
            <a:r>
              <a:rPr lang="en-US" dirty="0"/>
              <a:t>Background and Motivation</a:t>
            </a:r>
          </a:p>
          <a:p>
            <a:r>
              <a:rPr lang="en-US" dirty="0"/>
              <a:t>Register Bank Aware (RBA) Warp Scheduling</a:t>
            </a:r>
          </a:p>
          <a:p>
            <a:r>
              <a:rPr lang="en-US" dirty="0"/>
              <a:t>Hashed Sub-core Warp Assignment</a:t>
            </a:r>
          </a:p>
          <a:p>
            <a:r>
              <a:rPr lang="en-US" dirty="0">
                <a:solidFill>
                  <a:srgbClr val="FF0000"/>
                </a:solidFill>
              </a:rPr>
              <a:t>Evaluation and Conclusion</a:t>
            </a:r>
            <a:endParaRPr lang="en-US" dirty="0"/>
          </a:p>
        </p:txBody>
      </p:sp>
      <p:sp>
        <p:nvSpPr>
          <p:cNvPr id="4" name="Slide Number Placeholder 3">
            <a:extLst>
              <a:ext uri="{FF2B5EF4-FFF2-40B4-BE49-F238E27FC236}">
                <a16:creationId xmlns:a16="http://schemas.microsoft.com/office/drawing/2014/main" id="{064D1711-61CB-8BC3-BD46-B0CA99B75B87}"/>
              </a:ext>
            </a:extLst>
          </p:cNvPr>
          <p:cNvSpPr>
            <a:spLocks noGrp="1"/>
          </p:cNvSpPr>
          <p:nvPr>
            <p:ph type="sldNum" sz="quarter" idx="12"/>
          </p:nvPr>
        </p:nvSpPr>
        <p:spPr/>
        <p:txBody>
          <a:bodyPr/>
          <a:lstStyle/>
          <a:p>
            <a:pPr>
              <a:defRPr/>
            </a:pPr>
            <a:fld id="{6C6B5308-6B54-4E5B-8185-C4F567049C3B}" type="slidenum">
              <a:rPr lang="en-US" smtClean="0"/>
              <a:pPr>
                <a:defRPr/>
              </a:pPr>
              <a:t>44</a:t>
            </a:fld>
            <a:endParaRPr lang="en-US"/>
          </a:p>
        </p:txBody>
      </p:sp>
    </p:spTree>
    <p:extLst>
      <p:ext uri="{BB962C8B-B14F-4D97-AF65-F5344CB8AC3E}">
        <p14:creationId xmlns:p14="http://schemas.microsoft.com/office/powerpoint/2010/main" val="4128495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777D7-9ED7-F61A-4D18-6676A8613FD9}"/>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93436896-531B-E5A2-1F10-83A3844DB982}"/>
              </a:ext>
            </a:extLst>
          </p:cNvPr>
          <p:cNvSpPr>
            <a:spLocks noGrp="1"/>
          </p:cNvSpPr>
          <p:nvPr>
            <p:ph idx="1"/>
          </p:nvPr>
        </p:nvSpPr>
        <p:spPr/>
        <p:txBody>
          <a:bodyPr/>
          <a:lstStyle/>
          <a:p>
            <a:r>
              <a:rPr lang="en-US" dirty="0"/>
              <a:t>Simulation Methodology</a:t>
            </a:r>
          </a:p>
          <a:p>
            <a:pPr lvl="1"/>
            <a:r>
              <a:rPr lang="en-US" dirty="0"/>
              <a:t>Accel-Sim with GPGPU-Sim 4.0 and Volta V100 Model</a:t>
            </a:r>
          </a:p>
          <a:p>
            <a:pPr lvl="1"/>
            <a:r>
              <a:rPr lang="en-US" dirty="0"/>
              <a:t>112 Applications from 8 diverse benchmark suites</a:t>
            </a:r>
          </a:p>
          <a:p>
            <a:pPr lvl="1"/>
            <a:r>
              <a:rPr lang="en-US" dirty="0"/>
              <a:t>2 register file banks per sub-core, 8 per SM</a:t>
            </a:r>
          </a:p>
          <a:p>
            <a:pPr lvl="1"/>
            <a:r>
              <a:rPr lang="en-US" dirty="0"/>
              <a:t>2 CUs per sub-core, 8 per SM</a:t>
            </a:r>
          </a:p>
          <a:p>
            <a:r>
              <a:rPr lang="en-US" dirty="0"/>
              <a:t>RTL Power / Area Analysis of RBA vs CU scaling</a:t>
            </a:r>
          </a:p>
          <a:p>
            <a:pPr lvl="1"/>
            <a:r>
              <a:rPr lang="en-US" dirty="0"/>
              <a:t>Cadence Genus</a:t>
            </a:r>
          </a:p>
          <a:p>
            <a:pPr lvl="1"/>
            <a:r>
              <a:rPr lang="en-US" dirty="0"/>
              <a:t>Synthesized RBA and Operand Collector with 45nm PDK</a:t>
            </a:r>
          </a:p>
          <a:p>
            <a:pPr lvl="1"/>
            <a:r>
              <a:rPr lang="en-US" dirty="0"/>
              <a:t>SRAM modules using </a:t>
            </a:r>
            <a:r>
              <a:rPr lang="en-US" dirty="0" err="1"/>
              <a:t>OpenRAM</a:t>
            </a:r>
            <a:endParaRPr lang="en-US" dirty="0"/>
          </a:p>
        </p:txBody>
      </p:sp>
      <p:sp>
        <p:nvSpPr>
          <p:cNvPr id="4" name="Slide Number Placeholder 3">
            <a:extLst>
              <a:ext uri="{FF2B5EF4-FFF2-40B4-BE49-F238E27FC236}">
                <a16:creationId xmlns:a16="http://schemas.microsoft.com/office/drawing/2014/main" id="{5B01C8E8-FC8A-F119-ED79-B9F2B7D7397B}"/>
              </a:ext>
            </a:extLst>
          </p:cNvPr>
          <p:cNvSpPr>
            <a:spLocks noGrp="1"/>
          </p:cNvSpPr>
          <p:nvPr>
            <p:ph type="sldNum" sz="quarter" idx="12"/>
          </p:nvPr>
        </p:nvSpPr>
        <p:spPr/>
        <p:txBody>
          <a:bodyPr/>
          <a:lstStyle/>
          <a:p>
            <a:pPr>
              <a:defRPr/>
            </a:pPr>
            <a:fld id="{6C6B5308-6B54-4E5B-8185-C4F567049C3B}" type="slidenum">
              <a:rPr lang="en-US" smtClean="0"/>
              <a:pPr>
                <a:defRPr/>
              </a:pPr>
              <a:t>45</a:t>
            </a:fld>
            <a:endParaRPr lang="en-US"/>
          </a:p>
        </p:txBody>
      </p:sp>
    </p:spTree>
    <p:extLst>
      <p:ext uri="{BB962C8B-B14F-4D97-AF65-F5344CB8AC3E}">
        <p14:creationId xmlns:p14="http://schemas.microsoft.com/office/powerpoint/2010/main" val="8500298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4C6DB-1DBA-E5D7-7BB1-9CCB62A5B8C5}"/>
              </a:ext>
            </a:extLst>
          </p:cNvPr>
          <p:cNvSpPr>
            <a:spLocks noGrp="1"/>
          </p:cNvSpPr>
          <p:nvPr>
            <p:ph type="title"/>
          </p:nvPr>
        </p:nvSpPr>
        <p:spPr/>
        <p:txBody>
          <a:bodyPr/>
          <a:lstStyle/>
          <a:p>
            <a:r>
              <a:rPr lang="en-US" dirty="0"/>
              <a:t>Summary Design Performance</a:t>
            </a:r>
          </a:p>
        </p:txBody>
      </p:sp>
      <p:sp>
        <p:nvSpPr>
          <p:cNvPr id="4" name="Slide Number Placeholder 3">
            <a:extLst>
              <a:ext uri="{FF2B5EF4-FFF2-40B4-BE49-F238E27FC236}">
                <a16:creationId xmlns:a16="http://schemas.microsoft.com/office/drawing/2014/main" id="{EC7FBFEA-7E25-6FC7-14D2-C39E9555E236}"/>
              </a:ext>
            </a:extLst>
          </p:cNvPr>
          <p:cNvSpPr>
            <a:spLocks noGrp="1"/>
          </p:cNvSpPr>
          <p:nvPr>
            <p:ph type="sldNum" sz="quarter" idx="12"/>
          </p:nvPr>
        </p:nvSpPr>
        <p:spPr/>
        <p:txBody>
          <a:bodyPr/>
          <a:lstStyle/>
          <a:p>
            <a:fld id="{2DBCA39B-AE57-495A-AA0E-BE660A9A619C}" type="slidenum">
              <a:rPr lang="en-US" smtClean="0"/>
              <a:t>46</a:t>
            </a:fld>
            <a:endParaRPr lang="en-US"/>
          </a:p>
        </p:txBody>
      </p:sp>
      <p:graphicFrame>
        <p:nvGraphicFramePr>
          <p:cNvPr id="7" name="Content Placeholder 6">
            <a:extLst>
              <a:ext uri="{FF2B5EF4-FFF2-40B4-BE49-F238E27FC236}">
                <a16:creationId xmlns:a16="http://schemas.microsoft.com/office/drawing/2014/main" id="{7ABB4601-C23D-4D37-95CB-EF2A38850671}"/>
              </a:ext>
            </a:extLst>
          </p:cNvPr>
          <p:cNvGraphicFramePr>
            <a:graphicFrameLocks noGrp="1" noChangeAspect="1"/>
          </p:cNvGraphicFramePr>
          <p:nvPr>
            <p:ph idx="1"/>
            <p:extLst>
              <p:ext uri="{D42A27DB-BD31-4B8C-83A1-F6EECF244321}">
                <p14:modId xmlns:p14="http://schemas.microsoft.com/office/powerpoint/2010/main" val="4083326407"/>
              </p:ext>
            </p:extLst>
          </p:nvPr>
        </p:nvGraphicFramePr>
        <p:xfrm>
          <a:off x="838200" y="1667179"/>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018442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4C6DB-1DBA-E5D7-7BB1-9CCB62A5B8C5}"/>
              </a:ext>
            </a:extLst>
          </p:cNvPr>
          <p:cNvSpPr>
            <a:spLocks noGrp="1"/>
          </p:cNvSpPr>
          <p:nvPr>
            <p:ph type="title"/>
          </p:nvPr>
        </p:nvSpPr>
        <p:spPr/>
        <p:txBody>
          <a:bodyPr/>
          <a:lstStyle/>
          <a:p>
            <a:r>
              <a:rPr lang="en-US" dirty="0"/>
              <a:t>Summary Design Performance</a:t>
            </a:r>
          </a:p>
        </p:txBody>
      </p:sp>
      <p:sp>
        <p:nvSpPr>
          <p:cNvPr id="4" name="Slide Number Placeholder 3">
            <a:extLst>
              <a:ext uri="{FF2B5EF4-FFF2-40B4-BE49-F238E27FC236}">
                <a16:creationId xmlns:a16="http://schemas.microsoft.com/office/drawing/2014/main" id="{EC7FBFEA-7E25-6FC7-14D2-C39E9555E236}"/>
              </a:ext>
            </a:extLst>
          </p:cNvPr>
          <p:cNvSpPr>
            <a:spLocks noGrp="1"/>
          </p:cNvSpPr>
          <p:nvPr>
            <p:ph type="sldNum" sz="quarter" idx="12"/>
          </p:nvPr>
        </p:nvSpPr>
        <p:spPr/>
        <p:txBody>
          <a:bodyPr/>
          <a:lstStyle/>
          <a:p>
            <a:fld id="{2DBCA39B-AE57-495A-AA0E-BE660A9A619C}" type="slidenum">
              <a:rPr lang="en-US" smtClean="0"/>
              <a:t>47</a:t>
            </a:fld>
            <a:endParaRPr lang="en-US"/>
          </a:p>
        </p:txBody>
      </p:sp>
      <p:graphicFrame>
        <p:nvGraphicFramePr>
          <p:cNvPr id="7" name="Content Placeholder 6">
            <a:extLst>
              <a:ext uri="{FF2B5EF4-FFF2-40B4-BE49-F238E27FC236}">
                <a16:creationId xmlns:a16="http://schemas.microsoft.com/office/drawing/2014/main" id="{7ABB4601-C23D-4D37-95CB-EF2A38850671}"/>
              </a:ext>
            </a:extLst>
          </p:cNvPr>
          <p:cNvGraphicFramePr>
            <a:graphicFrameLocks noGrp="1" noChangeAspect="1"/>
          </p:cNvGraphicFramePr>
          <p:nvPr>
            <p:ph idx="1"/>
            <p:extLst>
              <p:ext uri="{D42A27DB-BD31-4B8C-83A1-F6EECF244321}">
                <p14:modId xmlns:p14="http://schemas.microsoft.com/office/powerpoint/2010/main" val="1282050616"/>
              </p:ext>
            </p:extLst>
          </p:nvPr>
        </p:nvGraphicFramePr>
        <p:xfrm>
          <a:off x="838200" y="1667179"/>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503980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4C6DB-1DBA-E5D7-7BB1-9CCB62A5B8C5}"/>
              </a:ext>
            </a:extLst>
          </p:cNvPr>
          <p:cNvSpPr>
            <a:spLocks noGrp="1"/>
          </p:cNvSpPr>
          <p:nvPr>
            <p:ph type="title"/>
          </p:nvPr>
        </p:nvSpPr>
        <p:spPr/>
        <p:txBody>
          <a:bodyPr/>
          <a:lstStyle/>
          <a:p>
            <a:r>
              <a:rPr lang="en-US" dirty="0"/>
              <a:t>Summary Design Performance</a:t>
            </a:r>
          </a:p>
        </p:txBody>
      </p:sp>
      <p:sp>
        <p:nvSpPr>
          <p:cNvPr id="4" name="Slide Number Placeholder 3">
            <a:extLst>
              <a:ext uri="{FF2B5EF4-FFF2-40B4-BE49-F238E27FC236}">
                <a16:creationId xmlns:a16="http://schemas.microsoft.com/office/drawing/2014/main" id="{EC7FBFEA-7E25-6FC7-14D2-C39E9555E236}"/>
              </a:ext>
            </a:extLst>
          </p:cNvPr>
          <p:cNvSpPr>
            <a:spLocks noGrp="1"/>
          </p:cNvSpPr>
          <p:nvPr>
            <p:ph type="sldNum" sz="quarter" idx="12"/>
          </p:nvPr>
        </p:nvSpPr>
        <p:spPr/>
        <p:txBody>
          <a:bodyPr/>
          <a:lstStyle/>
          <a:p>
            <a:fld id="{2DBCA39B-AE57-495A-AA0E-BE660A9A619C}" type="slidenum">
              <a:rPr lang="en-US" smtClean="0"/>
              <a:t>48</a:t>
            </a:fld>
            <a:endParaRPr lang="en-US"/>
          </a:p>
        </p:txBody>
      </p:sp>
      <p:graphicFrame>
        <p:nvGraphicFramePr>
          <p:cNvPr id="7" name="Content Placeholder 6">
            <a:extLst>
              <a:ext uri="{FF2B5EF4-FFF2-40B4-BE49-F238E27FC236}">
                <a16:creationId xmlns:a16="http://schemas.microsoft.com/office/drawing/2014/main" id="{7ABB4601-C23D-4D37-95CB-EF2A38850671}"/>
              </a:ext>
            </a:extLst>
          </p:cNvPr>
          <p:cNvGraphicFramePr>
            <a:graphicFrameLocks noGrp="1" noChangeAspect="1"/>
          </p:cNvGraphicFramePr>
          <p:nvPr>
            <p:ph idx="1"/>
            <p:extLst>
              <p:ext uri="{D42A27DB-BD31-4B8C-83A1-F6EECF244321}">
                <p14:modId xmlns:p14="http://schemas.microsoft.com/office/powerpoint/2010/main" val="898478899"/>
              </p:ext>
            </p:extLst>
          </p:nvPr>
        </p:nvGraphicFramePr>
        <p:xfrm>
          <a:off x="838200" y="1667179"/>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358894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4C6DB-1DBA-E5D7-7BB1-9CCB62A5B8C5}"/>
              </a:ext>
            </a:extLst>
          </p:cNvPr>
          <p:cNvSpPr>
            <a:spLocks noGrp="1"/>
          </p:cNvSpPr>
          <p:nvPr>
            <p:ph type="title"/>
          </p:nvPr>
        </p:nvSpPr>
        <p:spPr/>
        <p:txBody>
          <a:bodyPr/>
          <a:lstStyle/>
          <a:p>
            <a:r>
              <a:rPr lang="en-US" dirty="0"/>
              <a:t>Summary Design Performance</a:t>
            </a:r>
          </a:p>
        </p:txBody>
      </p:sp>
      <p:sp>
        <p:nvSpPr>
          <p:cNvPr id="4" name="Slide Number Placeholder 3">
            <a:extLst>
              <a:ext uri="{FF2B5EF4-FFF2-40B4-BE49-F238E27FC236}">
                <a16:creationId xmlns:a16="http://schemas.microsoft.com/office/drawing/2014/main" id="{EC7FBFEA-7E25-6FC7-14D2-C39E9555E236}"/>
              </a:ext>
            </a:extLst>
          </p:cNvPr>
          <p:cNvSpPr>
            <a:spLocks noGrp="1"/>
          </p:cNvSpPr>
          <p:nvPr>
            <p:ph type="sldNum" sz="quarter" idx="12"/>
          </p:nvPr>
        </p:nvSpPr>
        <p:spPr/>
        <p:txBody>
          <a:bodyPr/>
          <a:lstStyle/>
          <a:p>
            <a:fld id="{2DBCA39B-AE57-495A-AA0E-BE660A9A619C}" type="slidenum">
              <a:rPr lang="en-US" smtClean="0"/>
              <a:t>49</a:t>
            </a:fld>
            <a:endParaRPr lang="en-US"/>
          </a:p>
        </p:txBody>
      </p:sp>
      <p:graphicFrame>
        <p:nvGraphicFramePr>
          <p:cNvPr id="7" name="Content Placeholder 6">
            <a:extLst>
              <a:ext uri="{FF2B5EF4-FFF2-40B4-BE49-F238E27FC236}">
                <a16:creationId xmlns:a16="http://schemas.microsoft.com/office/drawing/2014/main" id="{7ABB4601-C23D-4D37-95CB-EF2A38850671}"/>
              </a:ext>
            </a:extLst>
          </p:cNvPr>
          <p:cNvGraphicFramePr>
            <a:graphicFrameLocks noGrp="1" noChangeAspect="1"/>
          </p:cNvGraphicFramePr>
          <p:nvPr>
            <p:ph idx="1"/>
            <p:extLst>
              <p:ext uri="{D42A27DB-BD31-4B8C-83A1-F6EECF244321}">
                <p14:modId xmlns:p14="http://schemas.microsoft.com/office/powerpoint/2010/main" val="1132930811"/>
              </p:ext>
            </p:extLst>
          </p:nvPr>
        </p:nvGraphicFramePr>
        <p:xfrm>
          <a:off x="838200" y="1667179"/>
          <a:ext cx="1051560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1DD47B91-F8B4-BA7F-6E49-98D2901E76C1}"/>
              </a:ext>
            </a:extLst>
          </p:cNvPr>
          <p:cNvSpPr txBox="1"/>
          <p:nvPr/>
        </p:nvSpPr>
        <p:spPr>
          <a:xfrm>
            <a:off x="1704703" y="2135777"/>
            <a:ext cx="751114" cy="2893423"/>
          </a:xfrm>
          <a:prstGeom prst="rect">
            <a:avLst/>
          </a:prstGeom>
          <a:solidFill>
            <a:srgbClr val="FFFF00">
              <a:alpha val="25000"/>
            </a:srgbClr>
          </a:solidFill>
        </p:spPr>
        <p:txBody>
          <a:bodyPr wrap="square" rtlCol="0">
            <a:spAutoFit/>
          </a:bodyPr>
          <a:lstStyle/>
          <a:p>
            <a:endParaRPr lang="en-US" dirty="0"/>
          </a:p>
        </p:txBody>
      </p:sp>
      <p:sp>
        <p:nvSpPr>
          <p:cNvPr id="5" name="Speech Bubble: Rectangle 4">
            <a:extLst>
              <a:ext uri="{FF2B5EF4-FFF2-40B4-BE49-F238E27FC236}">
                <a16:creationId xmlns:a16="http://schemas.microsoft.com/office/drawing/2014/main" id="{982DCC23-13C5-1D0C-5727-09E11B9F1A00}"/>
              </a:ext>
            </a:extLst>
          </p:cNvPr>
          <p:cNvSpPr/>
          <p:nvPr/>
        </p:nvSpPr>
        <p:spPr>
          <a:xfrm>
            <a:off x="1328740" y="669665"/>
            <a:ext cx="2890684" cy="1390222"/>
          </a:xfrm>
          <a:prstGeom prst="wedge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TPC-H benchmarks benefit the most from SRR and hashed warp assignment</a:t>
            </a:r>
          </a:p>
        </p:txBody>
      </p:sp>
    </p:spTree>
    <p:extLst>
      <p:ext uri="{BB962C8B-B14F-4D97-AF65-F5344CB8AC3E}">
        <p14:creationId xmlns:p14="http://schemas.microsoft.com/office/powerpoint/2010/main" val="1848512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11AD2-26A7-4B27-A773-A7AA29E2DDEF}"/>
              </a:ext>
            </a:extLst>
          </p:cNvPr>
          <p:cNvSpPr>
            <a:spLocks noGrp="1"/>
          </p:cNvSpPr>
          <p:nvPr>
            <p:ph type="title"/>
          </p:nvPr>
        </p:nvSpPr>
        <p:spPr/>
        <p:txBody>
          <a:bodyPr>
            <a:normAutofit/>
          </a:bodyPr>
          <a:lstStyle/>
          <a:p>
            <a:r>
              <a:rPr lang="en-US" dirty="0"/>
              <a:t>Two Generations of SM Architectures</a:t>
            </a:r>
          </a:p>
        </p:txBody>
      </p:sp>
      <p:sp>
        <p:nvSpPr>
          <p:cNvPr id="4" name="Slide Number Placeholder 3">
            <a:extLst>
              <a:ext uri="{FF2B5EF4-FFF2-40B4-BE49-F238E27FC236}">
                <a16:creationId xmlns:a16="http://schemas.microsoft.com/office/drawing/2014/main" id="{BDBCAC45-161F-4E0B-AB72-ACFF4668DA6B}"/>
              </a:ext>
            </a:extLst>
          </p:cNvPr>
          <p:cNvSpPr>
            <a:spLocks noGrp="1"/>
          </p:cNvSpPr>
          <p:nvPr>
            <p:ph type="sldNum" sz="quarter" idx="12"/>
          </p:nvPr>
        </p:nvSpPr>
        <p:spPr/>
        <p:txBody>
          <a:bodyPr/>
          <a:lstStyle/>
          <a:p>
            <a:pPr>
              <a:defRPr/>
            </a:pPr>
            <a:fld id="{6C6B5308-6B54-4E5B-8185-C4F567049C3B}" type="slidenum">
              <a:rPr lang="en-US" smtClean="0"/>
              <a:pPr>
                <a:defRPr/>
              </a:pPr>
              <a:t>5</a:t>
            </a:fld>
            <a:endParaRPr lang="en-US"/>
          </a:p>
        </p:txBody>
      </p:sp>
      <p:pic>
        <p:nvPicPr>
          <p:cNvPr id="31" name="Picture 30" descr="Graphical user interface&#10;&#10;Description automatically generated">
            <a:extLst>
              <a:ext uri="{FF2B5EF4-FFF2-40B4-BE49-F238E27FC236}">
                <a16:creationId xmlns:a16="http://schemas.microsoft.com/office/drawing/2014/main" id="{55391448-0436-438F-A2D6-3DB68E57B8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4064" y="1181897"/>
            <a:ext cx="4500937" cy="4494205"/>
          </a:xfrm>
          <a:prstGeom prst="rect">
            <a:avLst/>
          </a:prstGeom>
        </p:spPr>
      </p:pic>
      <p:sp>
        <p:nvSpPr>
          <p:cNvPr id="32" name="TextBox 31">
            <a:extLst>
              <a:ext uri="{FF2B5EF4-FFF2-40B4-BE49-F238E27FC236}">
                <a16:creationId xmlns:a16="http://schemas.microsoft.com/office/drawing/2014/main" id="{BD03030E-1B9C-4ACF-A85C-0C7F79E47069}"/>
              </a:ext>
            </a:extLst>
          </p:cNvPr>
          <p:cNvSpPr txBox="1"/>
          <p:nvPr/>
        </p:nvSpPr>
        <p:spPr>
          <a:xfrm>
            <a:off x="3006048" y="5676102"/>
            <a:ext cx="916968" cy="646331"/>
          </a:xfrm>
          <a:prstGeom prst="rect">
            <a:avLst/>
          </a:prstGeom>
          <a:noFill/>
        </p:spPr>
        <p:txBody>
          <a:bodyPr wrap="square" rtlCol="0">
            <a:spAutoFit/>
          </a:bodyPr>
          <a:lstStyle/>
          <a:p>
            <a:pPr algn="ctr"/>
            <a:r>
              <a:rPr lang="en-US" b="1" dirty="0"/>
              <a:t>Kepler (2012)</a:t>
            </a:r>
          </a:p>
        </p:txBody>
      </p:sp>
      <p:sp>
        <p:nvSpPr>
          <p:cNvPr id="33" name="TextBox 32">
            <a:extLst>
              <a:ext uri="{FF2B5EF4-FFF2-40B4-BE49-F238E27FC236}">
                <a16:creationId xmlns:a16="http://schemas.microsoft.com/office/drawing/2014/main" id="{D94D2DAD-DFC8-4840-A516-8739FCFB9F45}"/>
              </a:ext>
            </a:extLst>
          </p:cNvPr>
          <p:cNvSpPr txBox="1"/>
          <p:nvPr/>
        </p:nvSpPr>
        <p:spPr>
          <a:xfrm>
            <a:off x="8109948" y="5676101"/>
            <a:ext cx="1235039" cy="646331"/>
          </a:xfrm>
          <a:prstGeom prst="rect">
            <a:avLst/>
          </a:prstGeom>
          <a:noFill/>
        </p:spPr>
        <p:txBody>
          <a:bodyPr wrap="square" rtlCol="0">
            <a:spAutoFit/>
          </a:bodyPr>
          <a:lstStyle/>
          <a:p>
            <a:pPr algn="ctr"/>
            <a:r>
              <a:rPr lang="en-US" b="1" dirty="0"/>
              <a:t>Hopper</a:t>
            </a:r>
          </a:p>
          <a:p>
            <a:pPr algn="ctr"/>
            <a:r>
              <a:rPr lang="en-US" b="1" dirty="0"/>
              <a:t>(2022)</a:t>
            </a:r>
          </a:p>
        </p:txBody>
      </p:sp>
      <p:pic>
        <p:nvPicPr>
          <p:cNvPr id="3" name="Picture 2" descr="A screenshot of a computer&#10;&#10;Description automatically generated with low confidence">
            <a:extLst>
              <a:ext uri="{FF2B5EF4-FFF2-40B4-BE49-F238E27FC236}">
                <a16:creationId xmlns:a16="http://schemas.microsoft.com/office/drawing/2014/main" id="{E3D9B2E8-0EB2-4539-EAC1-B6A5DB0E32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7000" y="1181897"/>
            <a:ext cx="4500936" cy="4494205"/>
          </a:xfrm>
          <a:prstGeom prst="rect">
            <a:avLst/>
          </a:prstGeom>
        </p:spPr>
      </p:pic>
      <p:sp>
        <p:nvSpPr>
          <p:cNvPr id="5" name="Oval 4">
            <a:extLst>
              <a:ext uri="{FF2B5EF4-FFF2-40B4-BE49-F238E27FC236}">
                <a16:creationId xmlns:a16="http://schemas.microsoft.com/office/drawing/2014/main" id="{05BDB3F0-D4F3-64F8-0ADD-A3CC0489F4AF}"/>
              </a:ext>
            </a:extLst>
          </p:cNvPr>
          <p:cNvSpPr/>
          <p:nvPr/>
        </p:nvSpPr>
        <p:spPr>
          <a:xfrm>
            <a:off x="6652302" y="2028088"/>
            <a:ext cx="2133600" cy="44245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7F057EF-C25E-0DF6-ABDE-B249757B4DA4}"/>
              </a:ext>
            </a:extLst>
          </p:cNvPr>
          <p:cNvSpPr/>
          <p:nvPr/>
        </p:nvSpPr>
        <p:spPr>
          <a:xfrm>
            <a:off x="8844336" y="2028088"/>
            <a:ext cx="2133600" cy="44245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09EFF7E-9A84-2FFA-3879-922E0D184279}"/>
              </a:ext>
            </a:extLst>
          </p:cNvPr>
          <p:cNvSpPr/>
          <p:nvPr/>
        </p:nvSpPr>
        <p:spPr>
          <a:xfrm>
            <a:off x="6593868" y="3873328"/>
            <a:ext cx="2133600" cy="44245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2C40C90-5E0C-229C-9891-F2801DAD080E}"/>
              </a:ext>
            </a:extLst>
          </p:cNvPr>
          <p:cNvSpPr/>
          <p:nvPr/>
        </p:nvSpPr>
        <p:spPr>
          <a:xfrm>
            <a:off x="8785902" y="3873328"/>
            <a:ext cx="2133600" cy="44245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peech Bubble: Rectangle 8">
            <a:extLst>
              <a:ext uri="{FF2B5EF4-FFF2-40B4-BE49-F238E27FC236}">
                <a16:creationId xmlns:a16="http://schemas.microsoft.com/office/drawing/2014/main" id="{FDC3D3BF-C505-0804-2E64-1A3099955181}"/>
              </a:ext>
            </a:extLst>
          </p:cNvPr>
          <p:cNvSpPr/>
          <p:nvPr/>
        </p:nvSpPr>
        <p:spPr>
          <a:xfrm>
            <a:off x="6830265" y="458080"/>
            <a:ext cx="2890684" cy="1390222"/>
          </a:xfrm>
          <a:prstGeom prst="wedge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Warp Scheduler can only issue instructions to Execution Units in the same sub-core, imbalances cause under-utilization</a:t>
            </a:r>
          </a:p>
        </p:txBody>
      </p:sp>
    </p:spTree>
    <p:extLst>
      <p:ext uri="{BB962C8B-B14F-4D97-AF65-F5344CB8AC3E}">
        <p14:creationId xmlns:p14="http://schemas.microsoft.com/office/powerpoint/2010/main" val="26257616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4C6DB-1DBA-E5D7-7BB1-9CCB62A5B8C5}"/>
              </a:ext>
            </a:extLst>
          </p:cNvPr>
          <p:cNvSpPr>
            <a:spLocks noGrp="1"/>
          </p:cNvSpPr>
          <p:nvPr>
            <p:ph type="title"/>
          </p:nvPr>
        </p:nvSpPr>
        <p:spPr/>
        <p:txBody>
          <a:bodyPr/>
          <a:lstStyle/>
          <a:p>
            <a:r>
              <a:rPr lang="en-US" dirty="0"/>
              <a:t>Summary Design Performance</a:t>
            </a:r>
          </a:p>
        </p:txBody>
      </p:sp>
      <p:sp>
        <p:nvSpPr>
          <p:cNvPr id="4" name="Slide Number Placeholder 3">
            <a:extLst>
              <a:ext uri="{FF2B5EF4-FFF2-40B4-BE49-F238E27FC236}">
                <a16:creationId xmlns:a16="http://schemas.microsoft.com/office/drawing/2014/main" id="{EC7FBFEA-7E25-6FC7-14D2-C39E9555E236}"/>
              </a:ext>
            </a:extLst>
          </p:cNvPr>
          <p:cNvSpPr>
            <a:spLocks noGrp="1"/>
          </p:cNvSpPr>
          <p:nvPr>
            <p:ph type="sldNum" sz="quarter" idx="12"/>
          </p:nvPr>
        </p:nvSpPr>
        <p:spPr/>
        <p:txBody>
          <a:bodyPr/>
          <a:lstStyle/>
          <a:p>
            <a:fld id="{2DBCA39B-AE57-495A-AA0E-BE660A9A619C}" type="slidenum">
              <a:rPr lang="en-US" smtClean="0"/>
              <a:t>50</a:t>
            </a:fld>
            <a:endParaRPr lang="en-US"/>
          </a:p>
        </p:txBody>
      </p:sp>
      <p:graphicFrame>
        <p:nvGraphicFramePr>
          <p:cNvPr id="7" name="Content Placeholder 6">
            <a:extLst>
              <a:ext uri="{FF2B5EF4-FFF2-40B4-BE49-F238E27FC236}">
                <a16:creationId xmlns:a16="http://schemas.microsoft.com/office/drawing/2014/main" id="{7ABB4601-C23D-4D37-95CB-EF2A38850671}"/>
              </a:ext>
            </a:extLst>
          </p:cNvPr>
          <p:cNvGraphicFramePr>
            <a:graphicFrameLocks noGrp="1" noChangeAspect="1"/>
          </p:cNvGraphicFramePr>
          <p:nvPr>
            <p:ph idx="1"/>
            <p:extLst>
              <p:ext uri="{D42A27DB-BD31-4B8C-83A1-F6EECF244321}">
                <p14:modId xmlns:p14="http://schemas.microsoft.com/office/powerpoint/2010/main" val="1865263244"/>
              </p:ext>
            </p:extLst>
          </p:nvPr>
        </p:nvGraphicFramePr>
        <p:xfrm>
          <a:off x="838200" y="1667179"/>
          <a:ext cx="1051560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1DD47B91-F8B4-BA7F-6E49-98D2901E76C1}"/>
              </a:ext>
            </a:extLst>
          </p:cNvPr>
          <p:cNvSpPr txBox="1"/>
          <p:nvPr/>
        </p:nvSpPr>
        <p:spPr>
          <a:xfrm flipH="1">
            <a:off x="2455816" y="2135777"/>
            <a:ext cx="8391723" cy="2893423"/>
          </a:xfrm>
          <a:prstGeom prst="rect">
            <a:avLst/>
          </a:prstGeom>
          <a:solidFill>
            <a:srgbClr val="FFFF00">
              <a:alpha val="25000"/>
            </a:srgbClr>
          </a:solidFill>
        </p:spPr>
        <p:txBody>
          <a:bodyPr wrap="square" rtlCol="0">
            <a:spAutoFit/>
          </a:bodyPr>
          <a:lstStyle/>
          <a:p>
            <a:endParaRPr lang="en-US" dirty="0"/>
          </a:p>
        </p:txBody>
      </p:sp>
      <p:sp>
        <p:nvSpPr>
          <p:cNvPr id="5" name="Speech Bubble: Rectangle 4">
            <a:extLst>
              <a:ext uri="{FF2B5EF4-FFF2-40B4-BE49-F238E27FC236}">
                <a16:creationId xmlns:a16="http://schemas.microsoft.com/office/drawing/2014/main" id="{982DCC23-13C5-1D0C-5727-09E11B9F1A00}"/>
              </a:ext>
            </a:extLst>
          </p:cNvPr>
          <p:cNvSpPr/>
          <p:nvPr/>
        </p:nvSpPr>
        <p:spPr>
          <a:xfrm>
            <a:off x="8193003" y="577879"/>
            <a:ext cx="2890684" cy="1390222"/>
          </a:xfrm>
          <a:prstGeom prst="wedge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Other applications benefit most from RBA</a:t>
            </a:r>
          </a:p>
        </p:txBody>
      </p:sp>
    </p:spTree>
    <p:extLst>
      <p:ext uri="{BB962C8B-B14F-4D97-AF65-F5344CB8AC3E}">
        <p14:creationId xmlns:p14="http://schemas.microsoft.com/office/powerpoint/2010/main" val="41677675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EBF8A-96AC-2A41-B892-DDC3BAB04C2B}"/>
              </a:ext>
            </a:extLst>
          </p:cNvPr>
          <p:cNvSpPr>
            <a:spLocks noGrp="1"/>
          </p:cNvSpPr>
          <p:nvPr>
            <p:ph type="title"/>
          </p:nvPr>
        </p:nvSpPr>
        <p:spPr/>
        <p:txBody>
          <a:bodyPr/>
          <a:lstStyle/>
          <a:p>
            <a:r>
              <a:rPr lang="en-US" dirty="0"/>
              <a:t>RBA improves Fully-Connected too!</a:t>
            </a:r>
          </a:p>
        </p:txBody>
      </p:sp>
      <p:sp>
        <p:nvSpPr>
          <p:cNvPr id="4" name="Slide Number Placeholder 3">
            <a:extLst>
              <a:ext uri="{FF2B5EF4-FFF2-40B4-BE49-F238E27FC236}">
                <a16:creationId xmlns:a16="http://schemas.microsoft.com/office/drawing/2014/main" id="{063434E1-63DD-1698-0DF8-1B748D97389F}"/>
              </a:ext>
            </a:extLst>
          </p:cNvPr>
          <p:cNvSpPr>
            <a:spLocks noGrp="1"/>
          </p:cNvSpPr>
          <p:nvPr>
            <p:ph type="sldNum" sz="quarter" idx="12"/>
          </p:nvPr>
        </p:nvSpPr>
        <p:spPr/>
        <p:txBody>
          <a:bodyPr/>
          <a:lstStyle/>
          <a:p>
            <a:fld id="{2DBCA39B-AE57-495A-AA0E-BE660A9A619C}" type="slidenum">
              <a:rPr lang="en-US" smtClean="0"/>
              <a:t>51</a:t>
            </a:fld>
            <a:endParaRPr lang="en-US"/>
          </a:p>
        </p:txBody>
      </p:sp>
      <p:graphicFrame>
        <p:nvGraphicFramePr>
          <p:cNvPr id="7" name="Content Placeholder 6">
            <a:extLst>
              <a:ext uri="{FF2B5EF4-FFF2-40B4-BE49-F238E27FC236}">
                <a16:creationId xmlns:a16="http://schemas.microsoft.com/office/drawing/2014/main" id="{8383FEC3-9DCE-47DD-906E-17646AC87D21}"/>
              </a:ext>
            </a:extLst>
          </p:cNvPr>
          <p:cNvGraphicFramePr>
            <a:graphicFrameLocks noGrp="1" noChangeAspect="1"/>
          </p:cNvGraphicFramePr>
          <p:nvPr>
            <p:ph idx="1"/>
            <p:extLst>
              <p:ext uri="{D42A27DB-BD31-4B8C-83A1-F6EECF244321}">
                <p14:modId xmlns:p14="http://schemas.microsoft.com/office/powerpoint/2010/main" val="2752011298"/>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34866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1419-68A0-3C88-42F9-46FA71F6B5AB}"/>
              </a:ext>
            </a:extLst>
          </p:cNvPr>
          <p:cNvSpPr>
            <a:spLocks noGrp="1"/>
          </p:cNvSpPr>
          <p:nvPr>
            <p:ph type="title"/>
          </p:nvPr>
        </p:nvSpPr>
        <p:spPr/>
        <p:txBody>
          <a:bodyPr>
            <a:normAutofit fontScale="90000"/>
          </a:bodyPr>
          <a:lstStyle/>
          <a:p>
            <a:r>
              <a:rPr lang="en-US" dirty="0"/>
              <a:t>Alternative Design Approach: Increasing # Collector Units / Sub-Core</a:t>
            </a:r>
          </a:p>
        </p:txBody>
      </p:sp>
      <p:sp>
        <p:nvSpPr>
          <p:cNvPr id="3" name="Content Placeholder 2">
            <a:extLst>
              <a:ext uri="{FF2B5EF4-FFF2-40B4-BE49-F238E27FC236}">
                <a16:creationId xmlns:a16="http://schemas.microsoft.com/office/drawing/2014/main" id="{C6EA791F-8699-7EBC-6333-27D5E8D6F8DB}"/>
              </a:ext>
            </a:extLst>
          </p:cNvPr>
          <p:cNvSpPr>
            <a:spLocks noGrp="1"/>
          </p:cNvSpPr>
          <p:nvPr>
            <p:ph idx="1"/>
          </p:nvPr>
        </p:nvSpPr>
        <p:spPr>
          <a:xfrm>
            <a:off x="838200" y="1825625"/>
            <a:ext cx="5257800" cy="4351338"/>
          </a:xfrm>
        </p:spPr>
        <p:txBody>
          <a:bodyPr/>
          <a:lstStyle/>
          <a:p>
            <a:r>
              <a:rPr lang="en-US" dirty="0"/>
              <a:t>Prevents Scheduler Issue stalls due to occupied CUs</a:t>
            </a:r>
          </a:p>
          <a:p>
            <a:r>
              <a:rPr lang="en-US" dirty="0"/>
              <a:t>Increases the ability to hide bank conflicts with other instructions</a:t>
            </a:r>
          </a:p>
        </p:txBody>
      </p:sp>
      <p:sp>
        <p:nvSpPr>
          <p:cNvPr id="4" name="Slide Number Placeholder 3">
            <a:extLst>
              <a:ext uri="{FF2B5EF4-FFF2-40B4-BE49-F238E27FC236}">
                <a16:creationId xmlns:a16="http://schemas.microsoft.com/office/drawing/2014/main" id="{FEE5A7BF-87B1-5BC0-3B7B-0520DBA8F3DD}"/>
              </a:ext>
            </a:extLst>
          </p:cNvPr>
          <p:cNvSpPr>
            <a:spLocks noGrp="1"/>
          </p:cNvSpPr>
          <p:nvPr>
            <p:ph type="sldNum" sz="quarter" idx="12"/>
          </p:nvPr>
        </p:nvSpPr>
        <p:spPr/>
        <p:txBody>
          <a:bodyPr/>
          <a:lstStyle/>
          <a:p>
            <a:fld id="{2DBCA39B-AE57-495A-AA0E-BE660A9A619C}" type="slidenum">
              <a:rPr lang="en-US" smtClean="0"/>
              <a:t>52</a:t>
            </a:fld>
            <a:endParaRPr lang="en-US"/>
          </a:p>
        </p:txBody>
      </p:sp>
      <p:sp>
        <p:nvSpPr>
          <p:cNvPr id="13" name="Arrow: Right 12">
            <a:extLst>
              <a:ext uri="{FF2B5EF4-FFF2-40B4-BE49-F238E27FC236}">
                <a16:creationId xmlns:a16="http://schemas.microsoft.com/office/drawing/2014/main" id="{BB20A0F7-945D-1C46-142B-46B6CB663838}"/>
              </a:ext>
            </a:extLst>
          </p:cNvPr>
          <p:cNvSpPr/>
          <p:nvPr/>
        </p:nvSpPr>
        <p:spPr>
          <a:xfrm rot="5400000">
            <a:off x="8344309" y="2934205"/>
            <a:ext cx="1240299" cy="1130339"/>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Scaling</a:t>
            </a:r>
          </a:p>
        </p:txBody>
      </p:sp>
      <p:grpSp>
        <p:nvGrpSpPr>
          <p:cNvPr id="14" name="Group 13">
            <a:extLst>
              <a:ext uri="{FF2B5EF4-FFF2-40B4-BE49-F238E27FC236}">
                <a16:creationId xmlns:a16="http://schemas.microsoft.com/office/drawing/2014/main" id="{1BCE0D51-B6DC-BF11-AABE-72FAD1867119}"/>
              </a:ext>
            </a:extLst>
          </p:cNvPr>
          <p:cNvGrpSpPr/>
          <p:nvPr/>
        </p:nvGrpSpPr>
        <p:grpSpPr>
          <a:xfrm>
            <a:off x="7200376" y="4179484"/>
            <a:ext cx="1743205" cy="907334"/>
            <a:chOff x="6096000" y="2202890"/>
            <a:chExt cx="2743201" cy="1127398"/>
          </a:xfrm>
        </p:grpSpPr>
        <p:sp>
          <p:nvSpPr>
            <p:cNvPr id="15" name="Rectangle 14">
              <a:extLst>
                <a:ext uri="{FF2B5EF4-FFF2-40B4-BE49-F238E27FC236}">
                  <a16:creationId xmlns:a16="http://schemas.microsoft.com/office/drawing/2014/main" id="{A851254D-4751-7EDD-341F-15A07F6F7139}"/>
                </a:ext>
              </a:extLst>
            </p:cNvPr>
            <p:cNvSpPr/>
            <p:nvPr/>
          </p:nvSpPr>
          <p:spPr>
            <a:xfrm>
              <a:off x="6096000" y="2607912"/>
              <a:ext cx="2743200" cy="7223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aseline="-25000" dirty="0">
                <a:solidFill>
                  <a:srgbClr val="FF0000"/>
                </a:solidFill>
                <a:latin typeface="Consolas" panose="020B0609020204030204" pitchFamily="49" charset="0"/>
              </a:endParaRPr>
            </a:p>
          </p:txBody>
        </p:sp>
        <p:sp>
          <p:nvSpPr>
            <p:cNvPr id="16" name="Rectangle 15">
              <a:extLst>
                <a:ext uri="{FF2B5EF4-FFF2-40B4-BE49-F238E27FC236}">
                  <a16:creationId xmlns:a16="http://schemas.microsoft.com/office/drawing/2014/main" id="{192F888B-FDD4-FBDA-1B60-E95D0BA5E130}"/>
                </a:ext>
              </a:extLst>
            </p:cNvPr>
            <p:cNvSpPr/>
            <p:nvPr/>
          </p:nvSpPr>
          <p:spPr>
            <a:xfrm>
              <a:off x="6096002" y="2202890"/>
              <a:ext cx="2743199" cy="4050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aseline="-25000" dirty="0">
                <a:solidFill>
                  <a:schemeClr val="bg1"/>
                </a:solidFill>
              </a:endParaRPr>
            </a:p>
          </p:txBody>
        </p:sp>
        <p:sp>
          <p:nvSpPr>
            <p:cNvPr id="17" name="TextBox 16">
              <a:extLst>
                <a:ext uri="{FF2B5EF4-FFF2-40B4-BE49-F238E27FC236}">
                  <a16:creationId xmlns:a16="http://schemas.microsoft.com/office/drawing/2014/main" id="{1B86327F-C223-EB8D-D72A-07F563D91EEA}"/>
                </a:ext>
              </a:extLst>
            </p:cNvPr>
            <p:cNvSpPr txBox="1"/>
            <p:nvPr/>
          </p:nvSpPr>
          <p:spPr>
            <a:xfrm>
              <a:off x="6096001" y="2238580"/>
              <a:ext cx="2743200" cy="369332"/>
            </a:xfrm>
            <a:prstGeom prst="rect">
              <a:avLst/>
            </a:prstGeom>
            <a:noFill/>
          </p:spPr>
          <p:txBody>
            <a:bodyPr wrap="square" rtlCol="0">
              <a:spAutoFit/>
            </a:bodyPr>
            <a:lstStyle/>
            <a:p>
              <a:pPr algn="ctr"/>
              <a:r>
                <a:rPr lang="en-US" dirty="0">
                  <a:solidFill>
                    <a:schemeClr val="bg1"/>
                  </a:solidFill>
                </a:rPr>
                <a:t>Collector Unit 0 (CU0)</a:t>
              </a:r>
            </a:p>
          </p:txBody>
        </p:sp>
      </p:grpSp>
      <p:grpSp>
        <p:nvGrpSpPr>
          <p:cNvPr id="18" name="Group 17">
            <a:extLst>
              <a:ext uri="{FF2B5EF4-FFF2-40B4-BE49-F238E27FC236}">
                <a16:creationId xmlns:a16="http://schemas.microsoft.com/office/drawing/2014/main" id="{74D7C9BA-551A-A22F-09CC-FC6B49EBA85D}"/>
              </a:ext>
            </a:extLst>
          </p:cNvPr>
          <p:cNvGrpSpPr/>
          <p:nvPr/>
        </p:nvGrpSpPr>
        <p:grpSpPr>
          <a:xfrm>
            <a:off x="8986380" y="4179484"/>
            <a:ext cx="1743205" cy="907334"/>
            <a:chOff x="6096000" y="2202890"/>
            <a:chExt cx="2743200" cy="1127398"/>
          </a:xfrm>
        </p:grpSpPr>
        <p:sp>
          <p:nvSpPr>
            <p:cNvPr id="19" name="Rectangle 18">
              <a:extLst>
                <a:ext uri="{FF2B5EF4-FFF2-40B4-BE49-F238E27FC236}">
                  <a16:creationId xmlns:a16="http://schemas.microsoft.com/office/drawing/2014/main" id="{0680D015-0D0E-FEF3-2404-2D0A61E1A16B}"/>
                </a:ext>
              </a:extLst>
            </p:cNvPr>
            <p:cNvSpPr/>
            <p:nvPr/>
          </p:nvSpPr>
          <p:spPr>
            <a:xfrm>
              <a:off x="6096000" y="2607912"/>
              <a:ext cx="2743200" cy="7223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aseline="-25000" dirty="0">
                <a:solidFill>
                  <a:srgbClr val="FF0000"/>
                </a:solidFill>
                <a:latin typeface="Consolas" panose="020B0609020204030204" pitchFamily="49" charset="0"/>
              </a:endParaRPr>
            </a:p>
          </p:txBody>
        </p:sp>
        <p:sp>
          <p:nvSpPr>
            <p:cNvPr id="20" name="Rectangle 19">
              <a:extLst>
                <a:ext uri="{FF2B5EF4-FFF2-40B4-BE49-F238E27FC236}">
                  <a16:creationId xmlns:a16="http://schemas.microsoft.com/office/drawing/2014/main" id="{CE2A5C40-5D4B-9523-9738-8B5638F12641}"/>
                </a:ext>
              </a:extLst>
            </p:cNvPr>
            <p:cNvSpPr/>
            <p:nvPr/>
          </p:nvSpPr>
          <p:spPr>
            <a:xfrm>
              <a:off x="6096000" y="2202890"/>
              <a:ext cx="2743200" cy="4050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aseline="-25000" dirty="0">
                <a:solidFill>
                  <a:schemeClr val="bg1"/>
                </a:solidFill>
              </a:endParaRPr>
            </a:p>
          </p:txBody>
        </p:sp>
        <p:sp>
          <p:nvSpPr>
            <p:cNvPr id="21" name="TextBox 20">
              <a:extLst>
                <a:ext uri="{FF2B5EF4-FFF2-40B4-BE49-F238E27FC236}">
                  <a16:creationId xmlns:a16="http://schemas.microsoft.com/office/drawing/2014/main" id="{C3BD5536-40A0-8E37-CAC1-F7A0999CB160}"/>
                </a:ext>
              </a:extLst>
            </p:cNvPr>
            <p:cNvSpPr txBox="1"/>
            <p:nvPr/>
          </p:nvSpPr>
          <p:spPr>
            <a:xfrm>
              <a:off x="6096000" y="2238580"/>
              <a:ext cx="2743200" cy="369332"/>
            </a:xfrm>
            <a:prstGeom prst="rect">
              <a:avLst/>
            </a:prstGeom>
            <a:noFill/>
          </p:spPr>
          <p:txBody>
            <a:bodyPr wrap="square" rtlCol="0">
              <a:spAutoFit/>
            </a:bodyPr>
            <a:lstStyle/>
            <a:p>
              <a:pPr algn="ctr"/>
              <a:r>
                <a:rPr lang="en-US" dirty="0">
                  <a:solidFill>
                    <a:schemeClr val="bg1"/>
                  </a:solidFill>
                </a:rPr>
                <a:t>Collector Unit 1 (CU1)</a:t>
              </a:r>
            </a:p>
          </p:txBody>
        </p:sp>
      </p:grpSp>
      <p:grpSp>
        <p:nvGrpSpPr>
          <p:cNvPr id="22" name="Group 21">
            <a:extLst>
              <a:ext uri="{FF2B5EF4-FFF2-40B4-BE49-F238E27FC236}">
                <a16:creationId xmlns:a16="http://schemas.microsoft.com/office/drawing/2014/main" id="{88C48DDB-6D52-BF98-9AAA-2238D4CAF66E}"/>
              </a:ext>
            </a:extLst>
          </p:cNvPr>
          <p:cNvGrpSpPr/>
          <p:nvPr/>
        </p:nvGrpSpPr>
        <p:grpSpPr>
          <a:xfrm>
            <a:off x="7043803" y="1750648"/>
            <a:ext cx="1743205" cy="907334"/>
            <a:chOff x="6096000" y="2202890"/>
            <a:chExt cx="2743200" cy="1127398"/>
          </a:xfrm>
        </p:grpSpPr>
        <p:sp>
          <p:nvSpPr>
            <p:cNvPr id="23" name="Rectangle 22">
              <a:extLst>
                <a:ext uri="{FF2B5EF4-FFF2-40B4-BE49-F238E27FC236}">
                  <a16:creationId xmlns:a16="http://schemas.microsoft.com/office/drawing/2014/main" id="{ABAF2BB3-D9F5-1825-9C22-88161C4D095F}"/>
                </a:ext>
              </a:extLst>
            </p:cNvPr>
            <p:cNvSpPr/>
            <p:nvPr/>
          </p:nvSpPr>
          <p:spPr>
            <a:xfrm>
              <a:off x="6096000" y="2607912"/>
              <a:ext cx="2743200" cy="7223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aseline="-25000" dirty="0">
                <a:solidFill>
                  <a:srgbClr val="FF0000"/>
                </a:solidFill>
                <a:latin typeface="Consolas" panose="020B0609020204030204" pitchFamily="49" charset="0"/>
              </a:endParaRPr>
            </a:p>
          </p:txBody>
        </p:sp>
        <p:sp>
          <p:nvSpPr>
            <p:cNvPr id="24" name="Rectangle 23">
              <a:extLst>
                <a:ext uri="{FF2B5EF4-FFF2-40B4-BE49-F238E27FC236}">
                  <a16:creationId xmlns:a16="http://schemas.microsoft.com/office/drawing/2014/main" id="{6DF041C2-6F66-0BF4-1D8B-B1A507F8B848}"/>
                </a:ext>
              </a:extLst>
            </p:cNvPr>
            <p:cNvSpPr/>
            <p:nvPr/>
          </p:nvSpPr>
          <p:spPr>
            <a:xfrm>
              <a:off x="6096000" y="2202890"/>
              <a:ext cx="2743200" cy="4050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aseline="-25000" dirty="0">
                <a:solidFill>
                  <a:schemeClr val="bg1"/>
                </a:solidFill>
              </a:endParaRPr>
            </a:p>
          </p:txBody>
        </p:sp>
        <p:sp>
          <p:nvSpPr>
            <p:cNvPr id="25" name="TextBox 24">
              <a:extLst>
                <a:ext uri="{FF2B5EF4-FFF2-40B4-BE49-F238E27FC236}">
                  <a16:creationId xmlns:a16="http://schemas.microsoft.com/office/drawing/2014/main" id="{9250431A-6807-7CA2-5C35-03B78035CA64}"/>
                </a:ext>
              </a:extLst>
            </p:cNvPr>
            <p:cNvSpPr txBox="1"/>
            <p:nvPr/>
          </p:nvSpPr>
          <p:spPr>
            <a:xfrm>
              <a:off x="6096000" y="2238580"/>
              <a:ext cx="2743200" cy="369332"/>
            </a:xfrm>
            <a:prstGeom prst="rect">
              <a:avLst/>
            </a:prstGeom>
            <a:noFill/>
          </p:spPr>
          <p:txBody>
            <a:bodyPr wrap="square" rtlCol="0">
              <a:spAutoFit/>
            </a:bodyPr>
            <a:lstStyle/>
            <a:p>
              <a:pPr algn="ctr"/>
              <a:r>
                <a:rPr lang="en-US" dirty="0">
                  <a:solidFill>
                    <a:schemeClr val="bg1"/>
                  </a:solidFill>
                </a:rPr>
                <a:t>Collector Unit 0 (CU0)</a:t>
              </a:r>
            </a:p>
          </p:txBody>
        </p:sp>
      </p:grpSp>
      <p:grpSp>
        <p:nvGrpSpPr>
          <p:cNvPr id="26" name="Group 25">
            <a:extLst>
              <a:ext uri="{FF2B5EF4-FFF2-40B4-BE49-F238E27FC236}">
                <a16:creationId xmlns:a16="http://schemas.microsoft.com/office/drawing/2014/main" id="{A189B44B-1297-6C34-EBF3-1F8F958D9754}"/>
              </a:ext>
            </a:extLst>
          </p:cNvPr>
          <p:cNvGrpSpPr/>
          <p:nvPr/>
        </p:nvGrpSpPr>
        <p:grpSpPr>
          <a:xfrm>
            <a:off x="8863208" y="1755933"/>
            <a:ext cx="1743205" cy="907334"/>
            <a:chOff x="6096000" y="2202890"/>
            <a:chExt cx="2743200" cy="1127398"/>
          </a:xfrm>
        </p:grpSpPr>
        <p:sp>
          <p:nvSpPr>
            <p:cNvPr id="27" name="Rectangle 26">
              <a:extLst>
                <a:ext uri="{FF2B5EF4-FFF2-40B4-BE49-F238E27FC236}">
                  <a16:creationId xmlns:a16="http://schemas.microsoft.com/office/drawing/2014/main" id="{97FB2458-3B6F-CAA4-488E-EAE12FDC1534}"/>
                </a:ext>
              </a:extLst>
            </p:cNvPr>
            <p:cNvSpPr/>
            <p:nvPr/>
          </p:nvSpPr>
          <p:spPr>
            <a:xfrm>
              <a:off x="6096000" y="2607912"/>
              <a:ext cx="2743200" cy="7223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aseline="-25000" dirty="0">
                <a:solidFill>
                  <a:srgbClr val="FF0000"/>
                </a:solidFill>
                <a:latin typeface="Consolas" panose="020B0609020204030204" pitchFamily="49" charset="0"/>
              </a:endParaRPr>
            </a:p>
          </p:txBody>
        </p:sp>
        <p:sp>
          <p:nvSpPr>
            <p:cNvPr id="28" name="Rectangle 27">
              <a:extLst>
                <a:ext uri="{FF2B5EF4-FFF2-40B4-BE49-F238E27FC236}">
                  <a16:creationId xmlns:a16="http://schemas.microsoft.com/office/drawing/2014/main" id="{A9D29F10-8BBD-3AAB-A768-57030454DA30}"/>
                </a:ext>
              </a:extLst>
            </p:cNvPr>
            <p:cNvSpPr/>
            <p:nvPr/>
          </p:nvSpPr>
          <p:spPr>
            <a:xfrm>
              <a:off x="6096000" y="2202890"/>
              <a:ext cx="2743200" cy="4050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aseline="-25000" dirty="0">
                <a:solidFill>
                  <a:schemeClr val="bg1"/>
                </a:solidFill>
              </a:endParaRPr>
            </a:p>
          </p:txBody>
        </p:sp>
        <p:sp>
          <p:nvSpPr>
            <p:cNvPr id="29" name="TextBox 28">
              <a:extLst>
                <a:ext uri="{FF2B5EF4-FFF2-40B4-BE49-F238E27FC236}">
                  <a16:creationId xmlns:a16="http://schemas.microsoft.com/office/drawing/2014/main" id="{37BC3675-7181-CDC3-9BDE-E71F228586CE}"/>
                </a:ext>
              </a:extLst>
            </p:cNvPr>
            <p:cNvSpPr txBox="1"/>
            <p:nvPr/>
          </p:nvSpPr>
          <p:spPr>
            <a:xfrm>
              <a:off x="6096000" y="2238580"/>
              <a:ext cx="2743200" cy="369332"/>
            </a:xfrm>
            <a:prstGeom prst="rect">
              <a:avLst/>
            </a:prstGeom>
            <a:noFill/>
          </p:spPr>
          <p:txBody>
            <a:bodyPr wrap="square" rtlCol="0">
              <a:spAutoFit/>
            </a:bodyPr>
            <a:lstStyle/>
            <a:p>
              <a:pPr algn="ctr"/>
              <a:r>
                <a:rPr lang="en-US" dirty="0">
                  <a:solidFill>
                    <a:schemeClr val="bg1"/>
                  </a:solidFill>
                </a:rPr>
                <a:t>Collector Unit 1 (CU1)</a:t>
              </a:r>
            </a:p>
          </p:txBody>
        </p:sp>
      </p:grpSp>
      <p:grpSp>
        <p:nvGrpSpPr>
          <p:cNvPr id="30" name="Group 29">
            <a:extLst>
              <a:ext uri="{FF2B5EF4-FFF2-40B4-BE49-F238E27FC236}">
                <a16:creationId xmlns:a16="http://schemas.microsoft.com/office/drawing/2014/main" id="{7CE31454-35BD-3BF1-A269-D4AC538E5816}"/>
              </a:ext>
            </a:extLst>
          </p:cNvPr>
          <p:cNvGrpSpPr/>
          <p:nvPr/>
        </p:nvGrpSpPr>
        <p:grpSpPr>
          <a:xfrm>
            <a:off x="7200378" y="5101541"/>
            <a:ext cx="1743205" cy="907334"/>
            <a:chOff x="6096000" y="2202890"/>
            <a:chExt cx="2743200" cy="1127398"/>
          </a:xfrm>
        </p:grpSpPr>
        <p:sp>
          <p:nvSpPr>
            <p:cNvPr id="31" name="Rectangle 30">
              <a:extLst>
                <a:ext uri="{FF2B5EF4-FFF2-40B4-BE49-F238E27FC236}">
                  <a16:creationId xmlns:a16="http://schemas.microsoft.com/office/drawing/2014/main" id="{1823E93B-2E2A-9F24-1BCA-64110AB1C517}"/>
                </a:ext>
              </a:extLst>
            </p:cNvPr>
            <p:cNvSpPr/>
            <p:nvPr/>
          </p:nvSpPr>
          <p:spPr>
            <a:xfrm>
              <a:off x="6096000" y="2607912"/>
              <a:ext cx="2743200" cy="7223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aseline="-25000" dirty="0">
                <a:solidFill>
                  <a:srgbClr val="FF0000"/>
                </a:solidFill>
                <a:latin typeface="Consolas" panose="020B0609020204030204" pitchFamily="49" charset="0"/>
              </a:endParaRPr>
            </a:p>
          </p:txBody>
        </p:sp>
        <p:sp>
          <p:nvSpPr>
            <p:cNvPr id="32" name="Rectangle 31">
              <a:extLst>
                <a:ext uri="{FF2B5EF4-FFF2-40B4-BE49-F238E27FC236}">
                  <a16:creationId xmlns:a16="http://schemas.microsoft.com/office/drawing/2014/main" id="{CE0476DB-D8E7-7C91-E16E-EA0160DFB3C6}"/>
                </a:ext>
              </a:extLst>
            </p:cNvPr>
            <p:cNvSpPr/>
            <p:nvPr/>
          </p:nvSpPr>
          <p:spPr>
            <a:xfrm>
              <a:off x="6096000" y="2202890"/>
              <a:ext cx="2743200" cy="4050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aseline="-25000" dirty="0">
                <a:solidFill>
                  <a:schemeClr val="bg1"/>
                </a:solidFill>
              </a:endParaRPr>
            </a:p>
          </p:txBody>
        </p:sp>
        <p:sp>
          <p:nvSpPr>
            <p:cNvPr id="33" name="TextBox 32">
              <a:extLst>
                <a:ext uri="{FF2B5EF4-FFF2-40B4-BE49-F238E27FC236}">
                  <a16:creationId xmlns:a16="http://schemas.microsoft.com/office/drawing/2014/main" id="{9D23539F-76B4-A82B-F0DB-A4D24C209B65}"/>
                </a:ext>
              </a:extLst>
            </p:cNvPr>
            <p:cNvSpPr txBox="1"/>
            <p:nvPr/>
          </p:nvSpPr>
          <p:spPr>
            <a:xfrm>
              <a:off x="6096000" y="2238579"/>
              <a:ext cx="2743200" cy="803092"/>
            </a:xfrm>
            <a:prstGeom prst="rect">
              <a:avLst/>
            </a:prstGeom>
            <a:noFill/>
          </p:spPr>
          <p:txBody>
            <a:bodyPr wrap="square" rtlCol="0">
              <a:spAutoFit/>
            </a:bodyPr>
            <a:lstStyle/>
            <a:p>
              <a:pPr algn="ctr"/>
              <a:r>
                <a:rPr lang="en-US" dirty="0">
                  <a:solidFill>
                    <a:schemeClr val="bg1"/>
                  </a:solidFill>
                </a:rPr>
                <a:t>Collector Unit 2 (CU1)</a:t>
              </a:r>
            </a:p>
          </p:txBody>
        </p:sp>
      </p:grpSp>
      <p:grpSp>
        <p:nvGrpSpPr>
          <p:cNvPr id="34" name="Group 33">
            <a:extLst>
              <a:ext uri="{FF2B5EF4-FFF2-40B4-BE49-F238E27FC236}">
                <a16:creationId xmlns:a16="http://schemas.microsoft.com/office/drawing/2014/main" id="{21226E83-A00F-A755-A2F0-AF31264D3E0F}"/>
              </a:ext>
            </a:extLst>
          </p:cNvPr>
          <p:cNvGrpSpPr/>
          <p:nvPr/>
        </p:nvGrpSpPr>
        <p:grpSpPr>
          <a:xfrm>
            <a:off x="8986379" y="5101541"/>
            <a:ext cx="1743205" cy="907334"/>
            <a:chOff x="6096000" y="2202890"/>
            <a:chExt cx="2743200" cy="1127398"/>
          </a:xfrm>
        </p:grpSpPr>
        <p:sp>
          <p:nvSpPr>
            <p:cNvPr id="35" name="Rectangle 34">
              <a:extLst>
                <a:ext uri="{FF2B5EF4-FFF2-40B4-BE49-F238E27FC236}">
                  <a16:creationId xmlns:a16="http://schemas.microsoft.com/office/drawing/2014/main" id="{B2C28FC0-2BA4-3ECE-38B6-335BCADD333F}"/>
                </a:ext>
              </a:extLst>
            </p:cNvPr>
            <p:cNvSpPr/>
            <p:nvPr/>
          </p:nvSpPr>
          <p:spPr>
            <a:xfrm>
              <a:off x="6096000" y="2607912"/>
              <a:ext cx="2743200" cy="7223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aseline="-25000" dirty="0">
                <a:solidFill>
                  <a:srgbClr val="FF0000"/>
                </a:solidFill>
                <a:latin typeface="Consolas" panose="020B0609020204030204" pitchFamily="49" charset="0"/>
              </a:endParaRPr>
            </a:p>
          </p:txBody>
        </p:sp>
        <p:sp>
          <p:nvSpPr>
            <p:cNvPr id="36" name="Rectangle 35">
              <a:extLst>
                <a:ext uri="{FF2B5EF4-FFF2-40B4-BE49-F238E27FC236}">
                  <a16:creationId xmlns:a16="http://schemas.microsoft.com/office/drawing/2014/main" id="{70CDFAFA-1CB5-F1D7-8EEA-4CAE435F20C4}"/>
                </a:ext>
              </a:extLst>
            </p:cNvPr>
            <p:cNvSpPr/>
            <p:nvPr/>
          </p:nvSpPr>
          <p:spPr>
            <a:xfrm>
              <a:off x="6096000" y="2202890"/>
              <a:ext cx="2743200" cy="4050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aseline="-25000" dirty="0">
                <a:solidFill>
                  <a:schemeClr val="bg1"/>
                </a:solidFill>
              </a:endParaRPr>
            </a:p>
          </p:txBody>
        </p:sp>
        <p:sp>
          <p:nvSpPr>
            <p:cNvPr id="37" name="TextBox 36">
              <a:extLst>
                <a:ext uri="{FF2B5EF4-FFF2-40B4-BE49-F238E27FC236}">
                  <a16:creationId xmlns:a16="http://schemas.microsoft.com/office/drawing/2014/main" id="{14E15771-75B4-6F84-C43F-A6FFA9360C43}"/>
                </a:ext>
              </a:extLst>
            </p:cNvPr>
            <p:cNvSpPr txBox="1"/>
            <p:nvPr/>
          </p:nvSpPr>
          <p:spPr>
            <a:xfrm>
              <a:off x="6096000" y="2238579"/>
              <a:ext cx="2743200" cy="803092"/>
            </a:xfrm>
            <a:prstGeom prst="rect">
              <a:avLst/>
            </a:prstGeom>
            <a:noFill/>
          </p:spPr>
          <p:txBody>
            <a:bodyPr wrap="square" rtlCol="0">
              <a:spAutoFit/>
            </a:bodyPr>
            <a:lstStyle/>
            <a:p>
              <a:pPr algn="ctr"/>
              <a:r>
                <a:rPr lang="en-US" dirty="0">
                  <a:solidFill>
                    <a:schemeClr val="bg1"/>
                  </a:solidFill>
                </a:rPr>
                <a:t>Collector Unit 3 (CU1)</a:t>
              </a:r>
            </a:p>
          </p:txBody>
        </p:sp>
      </p:grpSp>
    </p:spTree>
    <p:extLst>
      <p:ext uri="{BB962C8B-B14F-4D97-AF65-F5344CB8AC3E}">
        <p14:creationId xmlns:p14="http://schemas.microsoft.com/office/powerpoint/2010/main" val="10277003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48EC0-5877-0A99-2E35-F2B2A384CA2A}"/>
              </a:ext>
            </a:extLst>
          </p:cNvPr>
          <p:cNvSpPr>
            <a:spLocks noGrp="1"/>
          </p:cNvSpPr>
          <p:nvPr>
            <p:ph type="title"/>
          </p:nvPr>
        </p:nvSpPr>
        <p:spPr/>
        <p:txBody>
          <a:bodyPr/>
          <a:lstStyle/>
          <a:p>
            <a:r>
              <a:rPr lang="en-US" dirty="0"/>
              <a:t>Collector Unit (CU) Scaling Performance</a:t>
            </a:r>
          </a:p>
        </p:txBody>
      </p:sp>
      <p:sp>
        <p:nvSpPr>
          <p:cNvPr id="4" name="Slide Number Placeholder 3">
            <a:extLst>
              <a:ext uri="{FF2B5EF4-FFF2-40B4-BE49-F238E27FC236}">
                <a16:creationId xmlns:a16="http://schemas.microsoft.com/office/drawing/2014/main" id="{A12BCE2D-206A-FE9C-42E3-420FC5458B58}"/>
              </a:ext>
            </a:extLst>
          </p:cNvPr>
          <p:cNvSpPr>
            <a:spLocks noGrp="1"/>
          </p:cNvSpPr>
          <p:nvPr>
            <p:ph type="sldNum" sz="quarter" idx="12"/>
          </p:nvPr>
        </p:nvSpPr>
        <p:spPr/>
        <p:txBody>
          <a:bodyPr/>
          <a:lstStyle/>
          <a:p>
            <a:fld id="{2DBCA39B-AE57-495A-AA0E-BE660A9A619C}" type="slidenum">
              <a:rPr lang="en-US" smtClean="0"/>
              <a:t>53</a:t>
            </a:fld>
            <a:endParaRPr lang="en-US"/>
          </a:p>
        </p:txBody>
      </p:sp>
      <p:graphicFrame>
        <p:nvGraphicFramePr>
          <p:cNvPr id="7" name="Content Placeholder 6">
            <a:extLst>
              <a:ext uri="{FF2B5EF4-FFF2-40B4-BE49-F238E27FC236}">
                <a16:creationId xmlns:a16="http://schemas.microsoft.com/office/drawing/2014/main" id="{DC463907-0C32-476B-81E3-CAE4D294F24E}"/>
              </a:ext>
            </a:extLst>
          </p:cNvPr>
          <p:cNvGraphicFramePr>
            <a:graphicFrameLocks noGrp="1"/>
          </p:cNvGraphicFramePr>
          <p:nvPr>
            <p:ph idx="1"/>
            <p:extLst>
              <p:ext uri="{D42A27DB-BD31-4B8C-83A1-F6EECF244321}">
                <p14:modId xmlns:p14="http://schemas.microsoft.com/office/powerpoint/2010/main" val="2404875471"/>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661502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350A1-4846-0B57-7832-68CED4CAFEE0}"/>
              </a:ext>
            </a:extLst>
          </p:cNvPr>
          <p:cNvSpPr>
            <a:spLocks noGrp="1"/>
          </p:cNvSpPr>
          <p:nvPr>
            <p:ph type="title"/>
          </p:nvPr>
        </p:nvSpPr>
        <p:spPr/>
        <p:txBody>
          <a:bodyPr/>
          <a:lstStyle/>
          <a:p>
            <a:r>
              <a:rPr lang="en-US" dirty="0"/>
              <a:t>Power and Area analysis of CU Scaling vs RBA</a:t>
            </a:r>
          </a:p>
        </p:txBody>
      </p:sp>
      <p:sp>
        <p:nvSpPr>
          <p:cNvPr id="4" name="Slide Number Placeholder 3">
            <a:extLst>
              <a:ext uri="{FF2B5EF4-FFF2-40B4-BE49-F238E27FC236}">
                <a16:creationId xmlns:a16="http://schemas.microsoft.com/office/drawing/2014/main" id="{BF1DB281-08EF-2BBA-C19E-277EB3C3F460}"/>
              </a:ext>
            </a:extLst>
          </p:cNvPr>
          <p:cNvSpPr>
            <a:spLocks noGrp="1"/>
          </p:cNvSpPr>
          <p:nvPr>
            <p:ph type="sldNum" sz="quarter" idx="12"/>
          </p:nvPr>
        </p:nvSpPr>
        <p:spPr/>
        <p:txBody>
          <a:bodyPr/>
          <a:lstStyle/>
          <a:p>
            <a:fld id="{2DBCA39B-AE57-495A-AA0E-BE660A9A619C}" type="slidenum">
              <a:rPr lang="en-US" smtClean="0"/>
              <a:t>54</a:t>
            </a:fld>
            <a:endParaRPr lang="en-US"/>
          </a:p>
        </p:txBody>
      </p:sp>
      <p:graphicFrame>
        <p:nvGraphicFramePr>
          <p:cNvPr id="7" name="Content Placeholder 6">
            <a:extLst>
              <a:ext uri="{FF2B5EF4-FFF2-40B4-BE49-F238E27FC236}">
                <a16:creationId xmlns:a16="http://schemas.microsoft.com/office/drawing/2014/main" id="{C12430A6-1F0E-5D05-19B7-D8BCC8836BC8}"/>
              </a:ext>
            </a:extLst>
          </p:cNvPr>
          <p:cNvGraphicFramePr>
            <a:graphicFrameLocks noGrp="1"/>
          </p:cNvGraphicFramePr>
          <p:nvPr>
            <p:ph idx="1"/>
            <p:extLst>
              <p:ext uri="{D42A27DB-BD31-4B8C-83A1-F6EECF244321}">
                <p14:modId xmlns:p14="http://schemas.microsoft.com/office/powerpoint/2010/main" val="3303560976"/>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61850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2194E-EA25-337D-02E7-9DA378F6A9D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39E26D9-D319-5B15-ED34-59B512C66AF3}"/>
              </a:ext>
            </a:extLst>
          </p:cNvPr>
          <p:cNvSpPr>
            <a:spLocks noGrp="1"/>
          </p:cNvSpPr>
          <p:nvPr>
            <p:ph idx="1"/>
          </p:nvPr>
        </p:nvSpPr>
        <p:spPr/>
        <p:txBody>
          <a:bodyPr>
            <a:normAutofit fontScale="92500"/>
          </a:bodyPr>
          <a:lstStyle/>
          <a:p>
            <a:r>
              <a:rPr lang="en-US" dirty="0"/>
              <a:t>Goals</a:t>
            </a:r>
          </a:p>
          <a:p>
            <a:pPr lvl="1"/>
            <a:r>
              <a:rPr lang="en-US" dirty="0"/>
              <a:t>Reduce bank conflicts in partitioned SMs without costly CU scaling</a:t>
            </a:r>
          </a:p>
          <a:p>
            <a:pPr lvl="1"/>
            <a:r>
              <a:rPr lang="en-US" dirty="0"/>
              <a:t>Eliminate pathological sub-core issue imbalances</a:t>
            </a:r>
          </a:p>
          <a:p>
            <a:r>
              <a:rPr lang="en-US" dirty="0">
                <a:solidFill>
                  <a:schemeClr val="bg1"/>
                </a:solidFill>
              </a:rPr>
              <a:t>Design</a:t>
            </a:r>
          </a:p>
          <a:p>
            <a:pPr lvl="1"/>
            <a:r>
              <a:rPr lang="en-US" dirty="0">
                <a:solidFill>
                  <a:schemeClr val="bg1"/>
                </a:solidFill>
              </a:rPr>
              <a:t>RBA uses feedback from the operand collector stage to relieve bank conflict pressure in highly contended register file sensitive apps</a:t>
            </a:r>
          </a:p>
          <a:p>
            <a:pPr lvl="1"/>
            <a:r>
              <a:rPr lang="en-US" dirty="0">
                <a:solidFill>
                  <a:schemeClr val="bg1"/>
                </a:solidFill>
              </a:rPr>
              <a:t>Hashed sub-core assignment reduces the likelihood of sub-core issue imbalances</a:t>
            </a:r>
          </a:p>
          <a:p>
            <a:r>
              <a:rPr lang="en-US" dirty="0">
                <a:solidFill>
                  <a:schemeClr val="bg1"/>
                </a:solidFill>
              </a:rPr>
              <a:t>Key Results</a:t>
            </a:r>
          </a:p>
          <a:p>
            <a:pPr lvl="1"/>
            <a:r>
              <a:rPr lang="en-US" dirty="0">
                <a:solidFill>
                  <a:schemeClr val="bg1"/>
                </a:solidFill>
              </a:rPr>
              <a:t>Average of </a:t>
            </a:r>
            <a:r>
              <a:rPr lang="en-US" b="1" dirty="0">
                <a:solidFill>
                  <a:schemeClr val="bg1"/>
                </a:solidFill>
              </a:rPr>
              <a:t>11.2% </a:t>
            </a:r>
            <a:r>
              <a:rPr lang="en-US" dirty="0">
                <a:solidFill>
                  <a:schemeClr val="bg1"/>
                </a:solidFill>
              </a:rPr>
              <a:t>speedup capturing </a:t>
            </a:r>
            <a:r>
              <a:rPr lang="en-US" b="1" dirty="0">
                <a:solidFill>
                  <a:schemeClr val="bg1"/>
                </a:solidFill>
              </a:rPr>
              <a:t>81%</a:t>
            </a:r>
            <a:r>
              <a:rPr lang="en-US" dirty="0">
                <a:solidFill>
                  <a:schemeClr val="bg1"/>
                </a:solidFill>
              </a:rPr>
              <a:t> of performance lost due to SM sub-division</a:t>
            </a:r>
          </a:p>
          <a:p>
            <a:pPr lvl="1"/>
            <a:r>
              <a:rPr lang="en-US" dirty="0">
                <a:solidFill>
                  <a:schemeClr val="bg1"/>
                </a:solidFill>
              </a:rPr>
              <a:t>RBA provides equivalent performance of between 4 and 8 CUs per sub-core with only a </a:t>
            </a:r>
            <a:r>
              <a:rPr lang="en-US" b="1" dirty="0">
                <a:solidFill>
                  <a:schemeClr val="bg1"/>
                </a:solidFill>
              </a:rPr>
              <a:t>1% </a:t>
            </a:r>
            <a:r>
              <a:rPr lang="en-US" dirty="0">
                <a:solidFill>
                  <a:schemeClr val="bg1"/>
                </a:solidFill>
              </a:rPr>
              <a:t>increase in normalized area and power</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AD2AFAEA-DFD6-8AA8-26F5-765D3DE2D63D}"/>
              </a:ext>
            </a:extLst>
          </p:cNvPr>
          <p:cNvSpPr>
            <a:spLocks noGrp="1"/>
          </p:cNvSpPr>
          <p:nvPr>
            <p:ph type="sldNum" sz="quarter" idx="12"/>
          </p:nvPr>
        </p:nvSpPr>
        <p:spPr/>
        <p:txBody>
          <a:bodyPr/>
          <a:lstStyle/>
          <a:p>
            <a:fld id="{2DBCA39B-AE57-495A-AA0E-BE660A9A619C}" type="slidenum">
              <a:rPr lang="en-US" smtClean="0"/>
              <a:t>55</a:t>
            </a:fld>
            <a:endParaRPr lang="en-US"/>
          </a:p>
        </p:txBody>
      </p:sp>
    </p:spTree>
    <p:extLst>
      <p:ext uri="{BB962C8B-B14F-4D97-AF65-F5344CB8AC3E}">
        <p14:creationId xmlns:p14="http://schemas.microsoft.com/office/powerpoint/2010/main" val="18060387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2194E-EA25-337D-02E7-9DA378F6A9D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39E26D9-D319-5B15-ED34-59B512C66AF3}"/>
              </a:ext>
            </a:extLst>
          </p:cNvPr>
          <p:cNvSpPr>
            <a:spLocks noGrp="1"/>
          </p:cNvSpPr>
          <p:nvPr>
            <p:ph idx="1"/>
          </p:nvPr>
        </p:nvSpPr>
        <p:spPr/>
        <p:txBody>
          <a:bodyPr>
            <a:normAutofit fontScale="92500"/>
          </a:bodyPr>
          <a:lstStyle/>
          <a:p>
            <a:r>
              <a:rPr lang="en-US" dirty="0"/>
              <a:t>Goals</a:t>
            </a:r>
          </a:p>
          <a:p>
            <a:pPr lvl="1"/>
            <a:r>
              <a:rPr lang="en-US" dirty="0"/>
              <a:t>Reduce bank conflicts in partitioned SMs without costly CU scaling</a:t>
            </a:r>
          </a:p>
          <a:p>
            <a:pPr lvl="1"/>
            <a:r>
              <a:rPr lang="en-US" dirty="0"/>
              <a:t>Eliminate pathological sub-core issue imbalances</a:t>
            </a:r>
          </a:p>
          <a:p>
            <a:r>
              <a:rPr lang="en-US" dirty="0"/>
              <a:t>Design</a:t>
            </a:r>
          </a:p>
          <a:p>
            <a:pPr lvl="1"/>
            <a:r>
              <a:rPr lang="en-US" dirty="0"/>
              <a:t>RBA uses feedback from the operand collector stage to relieve bank conflict pressure in highly contended register file sensitive apps</a:t>
            </a:r>
          </a:p>
          <a:p>
            <a:pPr lvl="1"/>
            <a:r>
              <a:rPr lang="en-US" dirty="0"/>
              <a:t>Hashed sub-core assignment reduces the likelihood of sub-core issue imbalances</a:t>
            </a:r>
          </a:p>
          <a:p>
            <a:r>
              <a:rPr lang="en-US" dirty="0">
                <a:solidFill>
                  <a:schemeClr val="bg1"/>
                </a:solidFill>
              </a:rPr>
              <a:t>Key Results</a:t>
            </a:r>
          </a:p>
          <a:p>
            <a:pPr lvl="1"/>
            <a:r>
              <a:rPr lang="en-US" dirty="0">
                <a:solidFill>
                  <a:schemeClr val="bg1"/>
                </a:solidFill>
              </a:rPr>
              <a:t>Average of </a:t>
            </a:r>
            <a:r>
              <a:rPr lang="en-US" b="1" dirty="0">
                <a:solidFill>
                  <a:schemeClr val="bg1"/>
                </a:solidFill>
              </a:rPr>
              <a:t>11.2% </a:t>
            </a:r>
            <a:r>
              <a:rPr lang="en-US" dirty="0">
                <a:solidFill>
                  <a:schemeClr val="bg1"/>
                </a:solidFill>
              </a:rPr>
              <a:t>speedup capturing </a:t>
            </a:r>
            <a:r>
              <a:rPr lang="en-US" b="1" dirty="0">
                <a:solidFill>
                  <a:schemeClr val="bg1"/>
                </a:solidFill>
              </a:rPr>
              <a:t>81%</a:t>
            </a:r>
            <a:r>
              <a:rPr lang="en-US" dirty="0">
                <a:solidFill>
                  <a:schemeClr val="bg1"/>
                </a:solidFill>
              </a:rPr>
              <a:t> of performance lost due to SM sub-division</a:t>
            </a:r>
          </a:p>
          <a:p>
            <a:pPr lvl="1"/>
            <a:r>
              <a:rPr lang="en-US" dirty="0">
                <a:solidFill>
                  <a:schemeClr val="bg1"/>
                </a:solidFill>
              </a:rPr>
              <a:t>RBA provides equivalent performance of between 4 and 8 CUs per sub-core with only a </a:t>
            </a:r>
            <a:r>
              <a:rPr lang="en-US" b="1" dirty="0">
                <a:solidFill>
                  <a:schemeClr val="bg1"/>
                </a:solidFill>
              </a:rPr>
              <a:t>1% </a:t>
            </a:r>
            <a:r>
              <a:rPr lang="en-US" dirty="0">
                <a:solidFill>
                  <a:schemeClr val="bg1"/>
                </a:solidFill>
              </a:rPr>
              <a:t>increase in normalized area and power</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AD2AFAEA-DFD6-8AA8-26F5-765D3DE2D63D}"/>
              </a:ext>
            </a:extLst>
          </p:cNvPr>
          <p:cNvSpPr>
            <a:spLocks noGrp="1"/>
          </p:cNvSpPr>
          <p:nvPr>
            <p:ph type="sldNum" sz="quarter" idx="12"/>
          </p:nvPr>
        </p:nvSpPr>
        <p:spPr/>
        <p:txBody>
          <a:bodyPr/>
          <a:lstStyle/>
          <a:p>
            <a:fld id="{2DBCA39B-AE57-495A-AA0E-BE660A9A619C}" type="slidenum">
              <a:rPr lang="en-US" smtClean="0"/>
              <a:t>56</a:t>
            </a:fld>
            <a:endParaRPr lang="en-US"/>
          </a:p>
        </p:txBody>
      </p:sp>
    </p:spTree>
    <p:extLst>
      <p:ext uri="{BB962C8B-B14F-4D97-AF65-F5344CB8AC3E}">
        <p14:creationId xmlns:p14="http://schemas.microsoft.com/office/powerpoint/2010/main" val="16305769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2194E-EA25-337D-02E7-9DA378F6A9D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39E26D9-D319-5B15-ED34-59B512C66AF3}"/>
              </a:ext>
            </a:extLst>
          </p:cNvPr>
          <p:cNvSpPr>
            <a:spLocks noGrp="1"/>
          </p:cNvSpPr>
          <p:nvPr>
            <p:ph idx="1"/>
          </p:nvPr>
        </p:nvSpPr>
        <p:spPr/>
        <p:txBody>
          <a:bodyPr>
            <a:normAutofit fontScale="92500"/>
          </a:bodyPr>
          <a:lstStyle/>
          <a:p>
            <a:r>
              <a:rPr lang="en-US" dirty="0"/>
              <a:t>Goals</a:t>
            </a:r>
          </a:p>
          <a:p>
            <a:pPr lvl="1"/>
            <a:r>
              <a:rPr lang="en-US" dirty="0"/>
              <a:t>Reduce bank conflicts in partitioned SMs without costly CU scaling</a:t>
            </a:r>
          </a:p>
          <a:p>
            <a:pPr lvl="1"/>
            <a:r>
              <a:rPr lang="en-US" dirty="0"/>
              <a:t>Eliminate pathological sub-core issue imbalances</a:t>
            </a:r>
          </a:p>
          <a:p>
            <a:r>
              <a:rPr lang="en-US" dirty="0"/>
              <a:t>Design</a:t>
            </a:r>
          </a:p>
          <a:p>
            <a:pPr lvl="1"/>
            <a:r>
              <a:rPr lang="en-US" dirty="0"/>
              <a:t>RBA uses feedback from the operand collector stage to relieve bank conflict pressure in highly contended register file sensitive apps</a:t>
            </a:r>
          </a:p>
          <a:p>
            <a:pPr lvl="1"/>
            <a:r>
              <a:rPr lang="en-US" dirty="0"/>
              <a:t>Hashed sub-core assignment reduces the likelihood of sub-core issue imbalances</a:t>
            </a:r>
          </a:p>
          <a:p>
            <a:r>
              <a:rPr lang="en-US" dirty="0"/>
              <a:t>Key Results</a:t>
            </a:r>
          </a:p>
          <a:p>
            <a:pPr lvl="1"/>
            <a:r>
              <a:rPr lang="en-US" dirty="0"/>
              <a:t>Average of </a:t>
            </a:r>
            <a:r>
              <a:rPr lang="en-US" b="1" dirty="0"/>
              <a:t>11.2% </a:t>
            </a:r>
            <a:r>
              <a:rPr lang="en-US" dirty="0"/>
              <a:t>speedup capturing </a:t>
            </a:r>
            <a:r>
              <a:rPr lang="en-US" b="1" dirty="0"/>
              <a:t>81%</a:t>
            </a:r>
            <a:r>
              <a:rPr lang="en-US" dirty="0"/>
              <a:t> of performance lost due to SM sub-division</a:t>
            </a:r>
          </a:p>
          <a:p>
            <a:pPr lvl="1"/>
            <a:r>
              <a:rPr lang="en-US" dirty="0"/>
              <a:t>RBA provides equivalent performance of between 4 and 8 CUs per sub-core with only a </a:t>
            </a:r>
            <a:r>
              <a:rPr lang="en-US" b="1" dirty="0"/>
              <a:t>1% </a:t>
            </a:r>
            <a:r>
              <a:rPr lang="en-US" dirty="0"/>
              <a:t>increase in normalized area and power</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AD2AFAEA-DFD6-8AA8-26F5-765D3DE2D63D}"/>
              </a:ext>
            </a:extLst>
          </p:cNvPr>
          <p:cNvSpPr>
            <a:spLocks noGrp="1"/>
          </p:cNvSpPr>
          <p:nvPr>
            <p:ph type="sldNum" sz="quarter" idx="12"/>
          </p:nvPr>
        </p:nvSpPr>
        <p:spPr/>
        <p:txBody>
          <a:bodyPr/>
          <a:lstStyle/>
          <a:p>
            <a:fld id="{2DBCA39B-AE57-495A-AA0E-BE660A9A619C}" type="slidenum">
              <a:rPr lang="en-US" smtClean="0"/>
              <a:t>57</a:t>
            </a:fld>
            <a:endParaRPr lang="en-US"/>
          </a:p>
        </p:txBody>
      </p:sp>
    </p:spTree>
    <p:extLst>
      <p:ext uri="{BB962C8B-B14F-4D97-AF65-F5344CB8AC3E}">
        <p14:creationId xmlns:p14="http://schemas.microsoft.com/office/powerpoint/2010/main" val="40908755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CC12-E5D0-1336-47A0-DCBEA40784FE}"/>
              </a:ext>
            </a:extLst>
          </p:cNvPr>
          <p:cNvSpPr>
            <a:spLocks noGrp="1"/>
          </p:cNvSpPr>
          <p:nvPr>
            <p:ph type="title"/>
          </p:nvPr>
        </p:nvSpPr>
        <p:spPr/>
        <p:txBody>
          <a:bodyPr/>
          <a:lstStyle/>
          <a:p>
            <a:pPr algn="ctr"/>
            <a:r>
              <a:rPr lang="en-US" dirty="0"/>
              <a:t>Backup Slides</a:t>
            </a:r>
          </a:p>
        </p:txBody>
      </p:sp>
      <p:sp>
        <p:nvSpPr>
          <p:cNvPr id="4" name="Slide Number Placeholder 3">
            <a:extLst>
              <a:ext uri="{FF2B5EF4-FFF2-40B4-BE49-F238E27FC236}">
                <a16:creationId xmlns:a16="http://schemas.microsoft.com/office/drawing/2014/main" id="{2096C5CB-9DC4-7A41-5785-B30B7A8D13B9}"/>
              </a:ext>
            </a:extLst>
          </p:cNvPr>
          <p:cNvSpPr>
            <a:spLocks noGrp="1"/>
          </p:cNvSpPr>
          <p:nvPr>
            <p:ph type="sldNum" sz="quarter" idx="12"/>
          </p:nvPr>
        </p:nvSpPr>
        <p:spPr/>
        <p:txBody>
          <a:bodyPr/>
          <a:lstStyle/>
          <a:p>
            <a:fld id="{2DBCA39B-AE57-495A-AA0E-BE660A9A619C}" type="slidenum">
              <a:rPr lang="en-US" smtClean="0"/>
              <a:t>58</a:t>
            </a:fld>
            <a:endParaRPr lang="en-US"/>
          </a:p>
        </p:txBody>
      </p:sp>
    </p:spTree>
    <p:extLst>
      <p:ext uri="{BB962C8B-B14F-4D97-AF65-F5344CB8AC3E}">
        <p14:creationId xmlns:p14="http://schemas.microsoft.com/office/powerpoint/2010/main" val="3679637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11AD2-26A7-4B27-A773-A7AA29E2DDEF}"/>
              </a:ext>
            </a:extLst>
          </p:cNvPr>
          <p:cNvSpPr>
            <a:spLocks noGrp="1"/>
          </p:cNvSpPr>
          <p:nvPr>
            <p:ph type="title"/>
          </p:nvPr>
        </p:nvSpPr>
        <p:spPr>
          <a:xfrm>
            <a:off x="228600" y="136525"/>
            <a:ext cx="11430000" cy="685799"/>
          </a:xfrm>
        </p:spPr>
        <p:txBody>
          <a:bodyPr>
            <a:normAutofit fontScale="90000"/>
          </a:bodyPr>
          <a:lstStyle/>
          <a:p>
            <a:r>
              <a:rPr lang="en-US" dirty="0"/>
              <a:t>Four Sub-Core Performance Effects</a:t>
            </a:r>
          </a:p>
        </p:txBody>
      </p:sp>
      <p:sp>
        <p:nvSpPr>
          <p:cNvPr id="4" name="Slide Number Placeholder 3">
            <a:extLst>
              <a:ext uri="{FF2B5EF4-FFF2-40B4-BE49-F238E27FC236}">
                <a16:creationId xmlns:a16="http://schemas.microsoft.com/office/drawing/2014/main" id="{BDBCAC45-161F-4E0B-AB72-ACFF4668DA6B}"/>
              </a:ext>
            </a:extLst>
          </p:cNvPr>
          <p:cNvSpPr>
            <a:spLocks noGrp="1"/>
          </p:cNvSpPr>
          <p:nvPr>
            <p:ph type="sldNum" sz="quarter" idx="12"/>
          </p:nvPr>
        </p:nvSpPr>
        <p:spPr/>
        <p:txBody>
          <a:bodyPr/>
          <a:lstStyle/>
          <a:p>
            <a:pPr>
              <a:defRPr/>
            </a:pPr>
            <a:fld id="{6C6B5308-6B54-4E5B-8185-C4F567049C3B}" type="slidenum">
              <a:rPr lang="en-US" smtClean="0"/>
              <a:pPr>
                <a:defRPr/>
              </a:pPr>
              <a:t>59</a:t>
            </a:fld>
            <a:endParaRPr lang="en-US"/>
          </a:p>
        </p:txBody>
      </p:sp>
      <p:pic>
        <p:nvPicPr>
          <p:cNvPr id="29" name="Picture 28" descr="A screenshot of a computer&#10;&#10;Description automatically generated with low confidence">
            <a:extLst>
              <a:ext uri="{FF2B5EF4-FFF2-40B4-BE49-F238E27FC236}">
                <a16:creationId xmlns:a16="http://schemas.microsoft.com/office/drawing/2014/main" id="{E1B5D40C-CB7B-49A0-8464-C33D97FB77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0" y="1181897"/>
            <a:ext cx="4500936" cy="4494205"/>
          </a:xfrm>
          <a:prstGeom prst="rect">
            <a:avLst/>
          </a:prstGeom>
        </p:spPr>
      </p:pic>
      <p:pic>
        <p:nvPicPr>
          <p:cNvPr id="31" name="Picture 30" descr="Graphical user interface&#10;&#10;Description automatically generated">
            <a:extLst>
              <a:ext uri="{FF2B5EF4-FFF2-40B4-BE49-F238E27FC236}">
                <a16:creationId xmlns:a16="http://schemas.microsoft.com/office/drawing/2014/main" id="{55391448-0436-438F-A2D6-3DB68E57B8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4064" y="1181897"/>
            <a:ext cx="4500937" cy="4494205"/>
          </a:xfrm>
          <a:prstGeom prst="rect">
            <a:avLst/>
          </a:prstGeom>
        </p:spPr>
      </p:pic>
      <p:sp>
        <p:nvSpPr>
          <p:cNvPr id="32" name="TextBox 31">
            <a:extLst>
              <a:ext uri="{FF2B5EF4-FFF2-40B4-BE49-F238E27FC236}">
                <a16:creationId xmlns:a16="http://schemas.microsoft.com/office/drawing/2014/main" id="{BD03030E-1B9C-4ACF-A85C-0C7F79E47069}"/>
              </a:ext>
            </a:extLst>
          </p:cNvPr>
          <p:cNvSpPr txBox="1"/>
          <p:nvPr/>
        </p:nvSpPr>
        <p:spPr>
          <a:xfrm>
            <a:off x="3006048" y="5712509"/>
            <a:ext cx="916968" cy="646331"/>
          </a:xfrm>
          <a:prstGeom prst="rect">
            <a:avLst/>
          </a:prstGeom>
          <a:noFill/>
        </p:spPr>
        <p:txBody>
          <a:bodyPr wrap="square" rtlCol="0">
            <a:spAutoFit/>
          </a:bodyPr>
          <a:lstStyle/>
          <a:p>
            <a:pPr algn="ctr"/>
            <a:r>
              <a:rPr lang="en-US" b="1" dirty="0"/>
              <a:t>Kepler (2012)</a:t>
            </a:r>
          </a:p>
        </p:txBody>
      </p:sp>
      <p:sp>
        <p:nvSpPr>
          <p:cNvPr id="33" name="TextBox 32">
            <a:extLst>
              <a:ext uri="{FF2B5EF4-FFF2-40B4-BE49-F238E27FC236}">
                <a16:creationId xmlns:a16="http://schemas.microsoft.com/office/drawing/2014/main" id="{D94D2DAD-DFC8-4840-A516-8739FCFB9F45}"/>
              </a:ext>
            </a:extLst>
          </p:cNvPr>
          <p:cNvSpPr txBox="1"/>
          <p:nvPr/>
        </p:nvSpPr>
        <p:spPr>
          <a:xfrm>
            <a:off x="8268986" y="5676102"/>
            <a:ext cx="1235039" cy="646331"/>
          </a:xfrm>
          <a:prstGeom prst="rect">
            <a:avLst/>
          </a:prstGeom>
          <a:noFill/>
        </p:spPr>
        <p:txBody>
          <a:bodyPr wrap="square" rtlCol="0">
            <a:spAutoFit/>
          </a:bodyPr>
          <a:lstStyle/>
          <a:p>
            <a:pPr algn="ctr"/>
            <a:r>
              <a:rPr lang="en-US" b="1" dirty="0"/>
              <a:t>Hopper</a:t>
            </a:r>
          </a:p>
          <a:p>
            <a:pPr algn="ctr"/>
            <a:r>
              <a:rPr lang="en-US" b="1" dirty="0"/>
              <a:t>(2022)</a:t>
            </a:r>
          </a:p>
        </p:txBody>
      </p:sp>
      <p:sp>
        <p:nvSpPr>
          <p:cNvPr id="5" name="Oval 4">
            <a:extLst>
              <a:ext uri="{FF2B5EF4-FFF2-40B4-BE49-F238E27FC236}">
                <a16:creationId xmlns:a16="http://schemas.microsoft.com/office/drawing/2014/main" id="{F5AA7903-5E06-5C1F-DEB0-3AAAC8FB7C37}"/>
              </a:ext>
            </a:extLst>
          </p:cNvPr>
          <p:cNvSpPr/>
          <p:nvPr/>
        </p:nvSpPr>
        <p:spPr>
          <a:xfrm>
            <a:off x="6593868" y="2971854"/>
            <a:ext cx="2133600" cy="44245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E21ACEB-637A-FD10-B7F9-9C4B43DA9EE3}"/>
              </a:ext>
            </a:extLst>
          </p:cNvPr>
          <p:cNvSpPr/>
          <p:nvPr/>
        </p:nvSpPr>
        <p:spPr>
          <a:xfrm>
            <a:off x="8727468" y="2971854"/>
            <a:ext cx="2133600" cy="44245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762745C-DD7D-B3CC-0415-FE8E747C9970}"/>
              </a:ext>
            </a:extLst>
          </p:cNvPr>
          <p:cNvSpPr/>
          <p:nvPr/>
        </p:nvSpPr>
        <p:spPr>
          <a:xfrm>
            <a:off x="6528975" y="4811325"/>
            <a:ext cx="2133600" cy="44245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13E0A8F-A5BA-C3D8-709D-08CF67D61BC3}"/>
              </a:ext>
            </a:extLst>
          </p:cNvPr>
          <p:cNvSpPr/>
          <p:nvPr/>
        </p:nvSpPr>
        <p:spPr>
          <a:xfrm>
            <a:off x="8714550" y="4811325"/>
            <a:ext cx="2133600" cy="44245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Rectangle 5">
            <a:extLst>
              <a:ext uri="{FF2B5EF4-FFF2-40B4-BE49-F238E27FC236}">
                <a16:creationId xmlns:a16="http://schemas.microsoft.com/office/drawing/2014/main" id="{709B6CF6-0C2F-56C0-623D-01849BFCD9CB}"/>
              </a:ext>
            </a:extLst>
          </p:cNvPr>
          <p:cNvSpPr/>
          <p:nvPr/>
        </p:nvSpPr>
        <p:spPr>
          <a:xfrm>
            <a:off x="6712278" y="1397616"/>
            <a:ext cx="2890684" cy="1390222"/>
          </a:xfrm>
          <a:prstGeom prst="wedge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Warps only have access to EUs on the same sub-core</a:t>
            </a:r>
          </a:p>
        </p:txBody>
      </p:sp>
    </p:spTree>
    <p:extLst>
      <p:ext uri="{BB962C8B-B14F-4D97-AF65-F5344CB8AC3E}">
        <p14:creationId xmlns:p14="http://schemas.microsoft.com/office/powerpoint/2010/main" val="846031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A2017B-32D5-AD16-4EEA-71CE112D21A1}"/>
              </a:ext>
            </a:extLst>
          </p:cNvPr>
          <p:cNvSpPr>
            <a:spLocks noGrp="1"/>
          </p:cNvSpPr>
          <p:nvPr>
            <p:ph type="title"/>
          </p:nvPr>
        </p:nvSpPr>
        <p:spPr/>
        <p:txBody>
          <a:bodyPr/>
          <a:lstStyle/>
          <a:p>
            <a:r>
              <a:rPr lang="en-US" dirty="0"/>
              <a:t>SM Register File Banks</a:t>
            </a:r>
          </a:p>
        </p:txBody>
      </p:sp>
      <p:sp>
        <p:nvSpPr>
          <p:cNvPr id="3" name="Slide Number Placeholder 2">
            <a:extLst>
              <a:ext uri="{FF2B5EF4-FFF2-40B4-BE49-F238E27FC236}">
                <a16:creationId xmlns:a16="http://schemas.microsoft.com/office/drawing/2014/main" id="{4D9BE00F-851E-29B6-CCD9-8DF0CD066B3B}"/>
              </a:ext>
            </a:extLst>
          </p:cNvPr>
          <p:cNvSpPr>
            <a:spLocks noGrp="1"/>
          </p:cNvSpPr>
          <p:nvPr>
            <p:ph type="sldNum" sz="quarter" idx="12"/>
          </p:nvPr>
        </p:nvSpPr>
        <p:spPr/>
        <p:txBody>
          <a:bodyPr/>
          <a:lstStyle/>
          <a:p>
            <a:pPr>
              <a:defRPr/>
            </a:pPr>
            <a:fld id="{6C6B5308-6B54-4E5B-8185-C4F567049C3B}" type="slidenum">
              <a:rPr lang="en-US" smtClean="0"/>
              <a:pPr>
                <a:defRPr/>
              </a:pPr>
              <a:t>6</a:t>
            </a:fld>
            <a:endParaRPr lang="en-US" dirty="0"/>
          </a:p>
        </p:txBody>
      </p:sp>
      <p:sp>
        <p:nvSpPr>
          <p:cNvPr id="7" name="Rectangle 6">
            <a:extLst>
              <a:ext uri="{FF2B5EF4-FFF2-40B4-BE49-F238E27FC236}">
                <a16:creationId xmlns:a16="http://schemas.microsoft.com/office/drawing/2014/main" id="{CB4BE3FB-DC3C-E1A5-B60A-49636D5089B0}"/>
              </a:ext>
            </a:extLst>
          </p:cNvPr>
          <p:cNvSpPr/>
          <p:nvPr/>
        </p:nvSpPr>
        <p:spPr>
          <a:xfrm>
            <a:off x="838201" y="1907174"/>
            <a:ext cx="20574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Warp Scheduler</a:t>
            </a:r>
          </a:p>
        </p:txBody>
      </p:sp>
      <p:sp>
        <p:nvSpPr>
          <p:cNvPr id="8" name="Rectangle 7">
            <a:extLst>
              <a:ext uri="{FF2B5EF4-FFF2-40B4-BE49-F238E27FC236}">
                <a16:creationId xmlns:a16="http://schemas.microsoft.com/office/drawing/2014/main" id="{E156879D-FFDF-D710-336A-7AD1DE643F2C}"/>
              </a:ext>
            </a:extLst>
          </p:cNvPr>
          <p:cNvSpPr/>
          <p:nvPr/>
        </p:nvSpPr>
        <p:spPr>
          <a:xfrm>
            <a:off x="3162300" y="1907174"/>
            <a:ext cx="20574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Warp Scheduler</a:t>
            </a:r>
          </a:p>
        </p:txBody>
      </p:sp>
      <p:sp>
        <p:nvSpPr>
          <p:cNvPr id="9" name="Rectangle 8">
            <a:extLst>
              <a:ext uri="{FF2B5EF4-FFF2-40B4-BE49-F238E27FC236}">
                <a16:creationId xmlns:a16="http://schemas.microsoft.com/office/drawing/2014/main" id="{482B5152-CC91-6EF7-8D1B-4BBB812E4A21}"/>
              </a:ext>
            </a:extLst>
          </p:cNvPr>
          <p:cNvSpPr/>
          <p:nvPr/>
        </p:nvSpPr>
        <p:spPr>
          <a:xfrm>
            <a:off x="5486400" y="1907174"/>
            <a:ext cx="20574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Warp Scheduler</a:t>
            </a:r>
          </a:p>
        </p:txBody>
      </p:sp>
      <p:sp>
        <p:nvSpPr>
          <p:cNvPr id="10" name="Rectangle 9">
            <a:extLst>
              <a:ext uri="{FF2B5EF4-FFF2-40B4-BE49-F238E27FC236}">
                <a16:creationId xmlns:a16="http://schemas.microsoft.com/office/drawing/2014/main" id="{FADCFCBD-31E9-E341-F416-129E4B7FE8DE}"/>
              </a:ext>
            </a:extLst>
          </p:cNvPr>
          <p:cNvSpPr/>
          <p:nvPr/>
        </p:nvSpPr>
        <p:spPr>
          <a:xfrm>
            <a:off x="7810500" y="1907174"/>
            <a:ext cx="20574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Warp Scheduler</a:t>
            </a:r>
          </a:p>
        </p:txBody>
      </p:sp>
      <p:sp>
        <p:nvSpPr>
          <p:cNvPr id="11" name="Rectangle 10">
            <a:extLst>
              <a:ext uri="{FF2B5EF4-FFF2-40B4-BE49-F238E27FC236}">
                <a16:creationId xmlns:a16="http://schemas.microsoft.com/office/drawing/2014/main" id="{B4650D14-5F20-00B5-82ED-BA95D0F8AA11}"/>
              </a:ext>
            </a:extLst>
          </p:cNvPr>
          <p:cNvSpPr/>
          <p:nvPr/>
        </p:nvSpPr>
        <p:spPr>
          <a:xfrm>
            <a:off x="838201" y="3596826"/>
            <a:ext cx="905690" cy="404949"/>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Bank 0</a:t>
            </a:r>
          </a:p>
        </p:txBody>
      </p:sp>
      <p:sp>
        <p:nvSpPr>
          <p:cNvPr id="12" name="Rectangle 11">
            <a:extLst>
              <a:ext uri="{FF2B5EF4-FFF2-40B4-BE49-F238E27FC236}">
                <a16:creationId xmlns:a16="http://schemas.microsoft.com/office/drawing/2014/main" id="{FCC39E08-98C2-5326-64D7-E0735B4B1A50}"/>
              </a:ext>
            </a:extLst>
          </p:cNvPr>
          <p:cNvSpPr/>
          <p:nvPr/>
        </p:nvSpPr>
        <p:spPr>
          <a:xfrm>
            <a:off x="1983923" y="3596826"/>
            <a:ext cx="905690" cy="404949"/>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Bank 1</a:t>
            </a:r>
          </a:p>
        </p:txBody>
      </p:sp>
      <p:sp>
        <p:nvSpPr>
          <p:cNvPr id="13" name="Rectangle 12">
            <a:extLst>
              <a:ext uri="{FF2B5EF4-FFF2-40B4-BE49-F238E27FC236}">
                <a16:creationId xmlns:a16="http://schemas.microsoft.com/office/drawing/2014/main" id="{2292FDE7-D2C2-D739-BA89-723F879A3872}"/>
              </a:ext>
            </a:extLst>
          </p:cNvPr>
          <p:cNvSpPr/>
          <p:nvPr/>
        </p:nvSpPr>
        <p:spPr>
          <a:xfrm>
            <a:off x="3162300" y="3596826"/>
            <a:ext cx="905690" cy="404949"/>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Bank 2</a:t>
            </a:r>
          </a:p>
        </p:txBody>
      </p:sp>
      <p:sp>
        <p:nvSpPr>
          <p:cNvPr id="14" name="Rectangle 13">
            <a:extLst>
              <a:ext uri="{FF2B5EF4-FFF2-40B4-BE49-F238E27FC236}">
                <a16:creationId xmlns:a16="http://schemas.microsoft.com/office/drawing/2014/main" id="{F5D312F5-FBC1-6425-CC7E-7BFDB4ABD58A}"/>
              </a:ext>
            </a:extLst>
          </p:cNvPr>
          <p:cNvSpPr/>
          <p:nvPr/>
        </p:nvSpPr>
        <p:spPr>
          <a:xfrm>
            <a:off x="4311288" y="3596825"/>
            <a:ext cx="905690" cy="404949"/>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Bank 3</a:t>
            </a:r>
          </a:p>
        </p:txBody>
      </p:sp>
      <p:sp>
        <p:nvSpPr>
          <p:cNvPr id="15" name="Rectangle 14">
            <a:extLst>
              <a:ext uri="{FF2B5EF4-FFF2-40B4-BE49-F238E27FC236}">
                <a16:creationId xmlns:a16="http://schemas.microsoft.com/office/drawing/2014/main" id="{D9C1CC4E-E3C7-1148-E330-20F3C2E09812}"/>
              </a:ext>
            </a:extLst>
          </p:cNvPr>
          <p:cNvSpPr/>
          <p:nvPr/>
        </p:nvSpPr>
        <p:spPr>
          <a:xfrm>
            <a:off x="5486400" y="3596825"/>
            <a:ext cx="905690" cy="404949"/>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Bank 4</a:t>
            </a:r>
          </a:p>
        </p:txBody>
      </p:sp>
      <p:sp>
        <p:nvSpPr>
          <p:cNvPr id="16" name="Rectangle 15">
            <a:extLst>
              <a:ext uri="{FF2B5EF4-FFF2-40B4-BE49-F238E27FC236}">
                <a16:creationId xmlns:a16="http://schemas.microsoft.com/office/drawing/2014/main" id="{F8724C54-5078-475A-F54B-6958B1A9C7A7}"/>
              </a:ext>
            </a:extLst>
          </p:cNvPr>
          <p:cNvSpPr/>
          <p:nvPr/>
        </p:nvSpPr>
        <p:spPr>
          <a:xfrm>
            <a:off x="6638110" y="3596825"/>
            <a:ext cx="905690" cy="404949"/>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Bank 5</a:t>
            </a:r>
          </a:p>
        </p:txBody>
      </p:sp>
      <p:sp>
        <p:nvSpPr>
          <p:cNvPr id="17" name="Rectangle 16">
            <a:extLst>
              <a:ext uri="{FF2B5EF4-FFF2-40B4-BE49-F238E27FC236}">
                <a16:creationId xmlns:a16="http://schemas.microsoft.com/office/drawing/2014/main" id="{1CA4F9D4-D26B-68A6-8A9A-1B50CC9F9B9C}"/>
              </a:ext>
            </a:extLst>
          </p:cNvPr>
          <p:cNvSpPr/>
          <p:nvPr/>
        </p:nvSpPr>
        <p:spPr>
          <a:xfrm>
            <a:off x="7810500" y="3596825"/>
            <a:ext cx="905690" cy="404949"/>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Bank 6</a:t>
            </a:r>
          </a:p>
        </p:txBody>
      </p:sp>
      <p:sp>
        <p:nvSpPr>
          <p:cNvPr id="18" name="Rectangle 17">
            <a:extLst>
              <a:ext uri="{FF2B5EF4-FFF2-40B4-BE49-F238E27FC236}">
                <a16:creationId xmlns:a16="http://schemas.microsoft.com/office/drawing/2014/main" id="{1AEB2E24-2B82-BEA1-9744-8384E402B394}"/>
              </a:ext>
            </a:extLst>
          </p:cNvPr>
          <p:cNvSpPr/>
          <p:nvPr/>
        </p:nvSpPr>
        <p:spPr>
          <a:xfrm>
            <a:off x="8962210" y="3596825"/>
            <a:ext cx="905690" cy="404949"/>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Bank 7</a:t>
            </a:r>
          </a:p>
        </p:txBody>
      </p:sp>
      <p:cxnSp>
        <p:nvCxnSpPr>
          <p:cNvPr id="20" name="Straight Connector 19">
            <a:extLst>
              <a:ext uri="{FF2B5EF4-FFF2-40B4-BE49-F238E27FC236}">
                <a16:creationId xmlns:a16="http://schemas.microsoft.com/office/drawing/2014/main" id="{A2DE8879-4534-EBA8-F2DB-7B13247AD1E3}"/>
              </a:ext>
            </a:extLst>
          </p:cNvPr>
          <p:cNvCxnSpPr>
            <a:stCxn id="7" idx="2"/>
            <a:endCxn id="11" idx="0"/>
          </p:cNvCxnSpPr>
          <p:nvPr/>
        </p:nvCxnSpPr>
        <p:spPr>
          <a:xfrm flipH="1">
            <a:off x="1291046" y="2364374"/>
            <a:ext cx="575855" cy="1232452"/>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A1CAA2DA-FDD5-7807-FCCD-9D8566CBBBA9}"/>
              </a:ext>
            </a:extLst>
          </p:cNvPr>
          <p:cNvCxnSpPr>
            <a:stCxn id="7" idx="2"/>
            <a:endCxn id="12" idx="0"/>
          </p:cNvCxnSpPr>
          <p:nvPr/>
        </p:nvCxnSpPr>
        <p:spPr>
          <a:xfrm>
            <a:off x="1866901" y="2364374"/>
            <a:ext cx="569867" cy="1232452"/>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F67F4AE2-7EE6-D678-9B55-3CF994D5A288}"/>
              </a:ext>
            </a:extLst>
          </p:cNvPr>
          <p:cNvCxnSpPr>
            <a:stCxn id="8" idx="2"/>
            <a:endCxn id="13" idx="0"/>
          </p:cNvCxnSpPr>
          <p:nvPr/>
        </p:nvCxnSpPr>
        <p:spPr>
          <a:xfrm flipH="1">
            <a:off x="3615145" y="2364374"/>
            <a:ext cx="575855" cy="1232452"/>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D6AFE71-D0AB-2350-5B24-BA41C1F7F1C5}"/>
              </a:ext>
            </a:extLst>
          </p:cNvPr>
          <p:cNvCxnSpPr>
            <a:stCxn id="8" idx="2"/>
            <a:endCxn id="14" idx="0"/>
          </p:cNvCxnSpPr>
          <p:nvPr/>
        </p:nvCxnSpPr>
        <p:spPr>
          <a:xfrm>
            <a:off x="4191000" y="2364374"/>
            <a:ext cx="573133" cy="1232451"/>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74CB17D-FEB6-2A1C-65DB-FA541EEDF01C}"/>
              </a:ext>
            </a:extLst>
          </p:cNvPr>
          <p:cNvCxnSpPr>
            <a:stCxn id="9" idx="2"/>
            <a:endCxn id="15" idx="0"/>
          </p:cNvCxnSpPr>
          <p:nvPr/>
        </p:nvCxnSpPr>
        <p:spPr>
          <a:xfrm flipH="1">
            <a:off x="5939245" y="2364374"/>
            <a:ext cx="575855" cy="1232451"/>
          </a:xfrm>
          <a:prstGeom prst="line">
            <a:avLst/>
          </a:prstGeom>
          <a:ln w="381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B787E6A7-C7D0-0EE4-8FE2-8EEE0B666AAF}"/>
              </a:ext>
            </a:extLst>
          </p:cNvPr>
          <p:cNvCxnSpPr>
            <a:stCxn id="9" idx="2"/>
            <a:endCxn id="16" idx="0"/>
          </p:cNvCxnSpPr>
          <p:nvPr/>
        </p:nvCxnSpPr>
        <p:spPr>
          <a:xfrm>
            <a:off x="6515100" y="2364374"/>
            <a:ext cx="575855" cy="1232451"/>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6C163D9-846D-165C-0B25-1151004B5D3F}"/>
              </a:ext>
            </a:extLst>
          </p:cNvPr>
          <p:cNvCxnSpPr>
            <a:stCxn id="10" idx="2"/>
            <a:endCxn id="17" idx="0"/>
          </p:cNvCxnSpPr>
          <p:nvPr/>
        </p:nvCxnSpPr>
        <p:spPr>
          <a:xfrm flipH="1">
            <a:off x="8263345" y="2364374"/>
            <a:ext cx="575855" cy="1232451"/>
          </a:xfrm>
          <a:prstGeom prst="line">
            <a:avLst/>
          </a:prstGeom>
          <a:ln w="38100"/>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7C56F79A-DA26-E8C9-9C17-784F5D14860E}"/>
              </a:ext>
            </a:extLst>
          </p:cNvPr>
          <p:cNvCxnSpPr>
            <a:stCxn id="10" idx="2"/>
            <a:endCxn id="18" idx="0"/>
          </p:cNvCxnSpPr>
          <p:nvPr/>
        </p:nvCxnSpPr>
        <p:spPr>
          <a:xfrm>
            <a:off x="8839200" y="2364374"/>
            <a:ext cx="575855" cy="1232451"/>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985060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11AD2-26A7-4B27-A773-A7AA29E2DDEF}"/>
              </a:ext>
            </a:extLst>
          </p:cNvPr>
          <p:cNvSpPr>
            <a:spLocks noGrp="1"/>
          </p:cNvSpPr>
          <p:nvPr>
            <p:ph type="title"/>
          </p:nvPr>
        </p:nvSpPr>
        <p:spPr>
          <a:xfrm>
            <a:off x="228600" y="136525"/>
            <a:ext cx="11430000" cy="685799"/>
          </a:xfrm>
        </p:spPr>
        <p:txBody>
          <a:bodyPr>
            <a:normAutofit fontScale="90000"/>
          </a:bodyPr>
          <a:lstStyle/>
          <a:p>
            <a:r>
              <a:rPr lang="en-US" dirty="0"/>
              <a:t>Four Sub-Core Performance Effects</a:t>
            </a:r>
          </a:p>
        </p:txBody>
      </p:sp>
      <p:sp>
        <p:nvSpPr>
          <p:cNvPr id="4" name="Slide Number Placeholder 3">
            <a:extLst>
              <a:ext uri="{FF2B5EF4-FFF2-40B4-BE49-F238E27FC236}">
                <a16:creationId xmlns:a16="http://schemas.microsoft.com/office/drawing/2014/main" id="{BDBCAC45-161F-4E0B-AB72-ACFF4668DA6B}"/>
              </a:ext>
            </a:extLst>
          </p:cNvPr>
          <p:cNvSpPr>
            <a:spLocks noGrp="1"/>
          </p:cNvSpPr>
          <p:nvPr>
            <p:ph type="sldNum" sz="quarter" idx="12"/>
          </p:nvPr>
        </p:nvSpPr>
        <p:spPr/>
        <p:txBody>
          <a:bodyPr/>
          <a:lstStyle/>
          <a:p>
            <a:pPr>
              <a:defRPr/>
            </a:pPr>
            <a:fld id="{6C6B5308-6B54-4E5B-8185-C4F567049C3B}" type="slidenum">
              <a:rPr lang="en-US" smtClean="0"/>
              <a:pPr>
                <a:defRPr/>
              </a:pPr>
              <a:t>60</a:t>
            </a:fld>
            <a:endParaRPr lang="en-US"/>
          </a:p>
        </p:txBody>
      </p:sp>
      <p:pic>
        <p:nvPicPr>
          <p:cNvPr id="29" name="Picture 28" descr="A screenshot of a computer&#10;&#10;Description automatically generated with low confidence">
            <a:extLst>
              <a:ext uri="{FF2B5EF4-FFF2-40B4-BE49-F238E27FC236}">
                <a16:creationId xmlns:a16="http://schemas.microsoft.com/office/drawing/2014/main" id="{E1B5D40C-CB7B-49A0-8464-C33D97FB77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0" y="1181897"/>
            <a:ext cx="4500936" cy="4494205"/>
          </a:xfrm>
          <a:prstGeom prst="rect">
            <a:avLst/>
          </a:prstGeom>
        </p:spPr>
      </p:pic>
      <p:pic>
        <p:nvPicPr>
          <p:cNvPr id="31" name="Picture 30" descr="Graphical user interface&#10;&#10;Description automatically generated">
            <a:extLst>
              <a:ext uri="{FF2B5EF4-FFF2-40B4-BE49-F238E27FC236}">
                <a16:creationId xmlns:a16="http://schemas.microsoft.com/office/drawing/2014/main" id="{55391448-0436-438F-A2D6-3DB68E57B8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4064" y="1181897"/>
            <a:ext cx="4500937" cy="4494205"/>
          </a:xfrm>
          <a:prstGeom prst="rect">
            <a:avLst/>
          </a:prstGeom>
        </p:spPr>
      </p:pic>
      <p:sp>
        <p:nvSpPr>
          <p:cNvPr id="32" name="TextBox 31">
            <a:extLst>
              <a:ext uri="{FF2B5EF4-FFF2-40B4-BE49-F238E27FC236}">
                <a16:creationId xmlns:a16="http://schemas.microsoft.com/office/drawing/2014/main" id="{BD03030E-1B9C-4ACF-A85C-0C7F79E47069}"/>
              </a:ext>
            </a:extLst>
          </p:cNvPr>
          <p:cNvSpPr txBox="1"/>
          <p:nvPr/>
        </p:nvSpPr>
        <p:spPr>
          <a:xfrm>
            <a:off x="3006048" y="5676102"/>
            <a:ext cx="916968" cy="646331"/>
          </a:xfrm>
          <a:prstGeom prst="rect">
            <a:avLst/>
          </a:prstGeom>
          <a:noFill/>
        </p:spPr>
        <p:txBody>
          <a:bodyPr wrap="square" rtlCol="0">
            <a:spAutoFit/>
          </a:bodyPr>
          <a:lstStyle/>
          <a:p>
            <a:pPr algn="ctr"/>
            <a:r>
              <a:rPr lang="en-US" b="1" dirty="0"/>
              <a:t>Kepler (2012)</a:t>
            </a:r>
          </a:p>
        </p:txBody>
      </p:sp>
      <p:sp>
        <p:nvSpPr>
          <p:cNvPr id="33" name="TextBox 32">
            <a:extLst>
              <a:ext uri="{FF2B5EF4-FFF2-40B4-BE49-F238E27FC236}">
                <a16:creationId xmlns:a16="http://schemas.microsoft.com/office/drawing/2014/main" id="{D94D2DAD-DFC8-4840-A516-8739FCFB9F45}"/>
              </a:ext>
            </a:extLst>
          </p:cNvPr>
          <p:cNvSpPr txBox="1"/>
          <p:nvPr/>
        </p:nvSpPr>
        <p:spPr>
          <a:xfrm>
            <a:off x="8268986" y="5726610"/>
            <a:ext cx="1235039" cy="646331"/>
          </a:xfrm>
          <a:prstGeom prst="rect">
            <a:avLst/>
          </a:prstGeom>
          <a:noFill/>
        </p:spPr>
        <p:txBody>
          <a:bodyPr wrap="square" rtlCol="0">
            <a:spAutoFit/>
          </a:bodyPr>
          <a:lstStyle/>
          <a:p>
            <a:pPr algn="ctr"/>
            <a:r>
              <a:rPr lang="en-US" b="1" dirty="0"/>
              <a:t>Hopper</a:t>
            </a:r>
          </a:p>
          <a:p>
            <a:pPr algn="ctr"/>
            <a:r>
              <a:rPr lang="en-US" b="1" dirty="0"/>
              <a:t>(2022)</a:t>
            </a:r>
          </a:p>
        </p:txBody>
      </p:sp>
      <p:sp>
        <p:nvSpPr>
          <p:cNvPr id="5" name="Oval 4">
            <a:extLst>
              <a:ext uri="{FF2B5EF4-FFF2-40B4-BE49-F238E27FC236}">
                <a16:creationId xmlns:a16="http://schemas.microsoft.com/office/drawing/2014/main" id="{F5AA7903-5E06-5C1F-DEB0-3AAAC8FB7C37}"/>
              </a:ext>
            </a:extLst>
          </p:cNvPr>
          <p:cNvSpPr/>
          <p:nvPr/>
        </p:nvSpPr>
        <p:spPr>
          <a:xfrm>
            <a:off x="6593868" y="2668427"/>
            <a:ext cx="2133600" cy="44245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E21ACEB-637A-FD10-B7F9-9C4B43DA9EE3}"/>
              </a:ext>
            </a:extLst>
          </p:cNvPr>
          <p:cNvSpPr/>
          <p:nvPr/>
        </p:nvSpPr>
        <p:spPr>
          <a:xfrm>
            <a:off x="8763084" y="2668427"/>
            <a:ext cx="2133600" cy="44245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762745C-DD7D-B3CC-0415-FE8E747C9970}"/>
              </a:ext>
            </a:extLst>
          </p:cNvPr>
          <p:cNvSpPr/>
          <p:nvPr/>
        </p:nvSpPr>
        <p:spPr>
          <a:xfrm>
            <a:off x="6593868" y="4504559"/>
            <a:ext cx="2133600" cy="44245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13E0A8F-A5BA-C3D8-709D-08CF67D61BC3}"/>
              </a:ext>
            </a:extLst>
          </p:cNvPr>
          <p:cNvSpPr/>
          <p:nvPr/>
        </p:nvSpPr>
        <p:spPr>
          <a:xfrm>
            <a:off x="8727468" y="4504559"/>
            <a:ext cx="2133600" cy="44245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Rectangle 5">
            <a:extLst>
              <a:ext uri="{FF2B5EF4-FFF2-40B4-BE49-F238E27FC236}">
                <a16:creationId xmlns:a16="http://schemas.microsoft.com/office/drawing/2014/main" id="{709B6CF6-0C2F-56C0-623D-01849BFCD9CB}"/>
              </a:ext>
            </a:extLst>
          </p:cNvPr>
          <p:cNvSpPr/>
          <p:nvPr/>
        </p:nvSpPr>
        <p:spPr>
          <a:xfrm>
            <a:off x="6647385" y="1159307"/>
            <a:ext cx="2890684" cy="1390222"/>
          </a:xfrm>
          <a:prstGeom prst="wedge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Lack of RF capacity on one sub-core can prevent others with capacity from accepting work</a:t>
            </a:r>
          </a:p>
        </p:txBody>
      </p:sp>
    </p:spTree>
    <p:extLst>
      <p:ext uri="{BB962C8B-B14F-4D97-AF65-F5344CB8AC3E}">
        <p14:creationId xmlns:p14="http://schemas.microsoft.com/office/powerpoint/2010/main" val="12826373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F06BC-4164-1F05-B6BC-BDCE6791EBDC}"/>
              </a:ext>
            </a:extLst>
          </p:cNvPr>
          <p:cNvSpPr>
            <a:spLocks noGrp="1"/>
          </p:cNvSpPr>
          <p:nvPr>
            <p:ph type="title"/>
          </p:nvPr>
        </p:nvSpPr>
        <p:spPr/>
        <p:txBody>
          <a:bodyPr/>
          <a:lstStyle/>
          <a:p>
            <a:r>
              <a:rPr lang="en-US" dirty="0"/>
              <a:t>Simulated performance as imbalance scales</a:t>
            </a:r>
          </a:p>
        </p:txBody>
      </p:sp>
      <p:pic>
        <p:nvPicPr>
          <p:cNvPr id="6" name="Content Placeholder 5" descr="Chart, line chart&#10;&#10;Description automatically generated">
            <a:extLst>
              <a:ext uri="{FF2B5EF4-FFF2-40B4-BE49-F238E27FC236}">
                <a16:creationId xmlns:a16="http://schemas.microsoft.com/office/drawing/2014/main" id="{5124CE40-E268-4967-7BFD-4B1C953A85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5928" y="1825625"/>
            <a:ext cx="7800143" cy="4351338"/>
          </a:xfrm>
        </p:spPr>
      </p:pic>
      <p:sp>
        <p:nvSpPr>
          <p:cNvPr id="4" name="Slide Number Placeholder 3">
            <a:extLst>
              <a:ext uri="{FF2B5EF4-FFF2-40B4-BE49-F238E27FC236}">
                <a16:creationId xmlns:a16="http://schemas.microsoft.com/office/drawing/2014/main" id="{AF8CAB0E-6C5A-51E7-538E-E2371372B9C8}"/>
              </a:ext>
            </a:extLst>
          </p:cNvPr>
          <p:cNvSpPr>
            <a:spLocks noGrp="1"/>
          </p:cNvSpPr>
          <p:nvPr>
            <p:ph type="sldNum" sz="quarter" idx="12"/>
          </p:nvPr>
        </p:nvSpPr>
        <p:spPr/>
        <p:txBody>
          <a:bodyPr/>
          <a:lstStyle/>
          <a:p>
            <a:fld id="{2DBCA39B-AE57-495A-AA0E-BE660A9A619C}" type="slidenum">
              <a:rPr lang="en-US" smtClean="0"/>
              <a:t>61</a:t>
            </a:fld>
            <a:endParaRPr lang="en-US"/>
          </a:p>
        </p:txBody>
      </p:sp>
    </p:spTree>
    <p:extLst>
      <p:ext uri="{BB962C8B-B14F-4D97-AF65-F5344CB8AC3E}">
        <p14:creationId xmlns:p14="http://schemas.microsoft.com/office/powerpoint/2010/main" val="42550086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E39F0-E1C8-D04B-1087-16E47908C50E}"/>
              </a:ext>
            </a:extLst>
          </p:cNvPr>
          <p:cNvSpPr>
            <a:spLocks noGrp="1"/>
          </p:cNvSpPr>
          <p:nvPr>
            <p:ph type="title"/>
          </p:nvPr>
        </p:nvSpPr>
        <p:spPr/>
        <p:txBody>
          <a:bodyPr/>
          <a:lstStyle/>
          <a:p>
            <a:r>
              <a:rPr lang="en-US" dirty="0"/>
              <a:t>Number of 4-byte register file reads per cycle</a:t>
            </a:r>
          </a:p>
        </p:txBody>
      </p:sp>
      <p:pic>
        <p:nvPicPr>
          <p:cNvPr id="6" name="Content Placeholder 5">
            <a:extLst>
              <a:ext uri="{FF2B5EF4-FFF2-40B4-BE49-F238E27FC236}">
                <a16:creationId xmlns:a16="http://schemas.microsoft.com/office/drawing/2014/main" id="{61DFAF35-5CB3-A715-84E2-A2ED6DA6B9B4}"/>
              </a:ext>
            </a:extLst>
          </p:cNvPr>
          <p:cNvPicPr>
            <a:picLocks noGrp="1" noChangeAspect="1"/>
          </p:cNvPicPr>
          <p:nvPr>
            <p:ph idx="1"/>
          </p:nvPr>
        </p:nvPicPr>
        <p:blipFill>
          <a:blip r:embed="rId2"/>
          <a:stretch>
            <a:fillRect/>
          </a:stretch>
        </p:blipFill>
        <p:spPr>
          <a:xfrm>
            <a:off x="1329910" y="1825625"/>
            <a:ext cx="9532179" cy="4351338"/>
          </a:xfrm>
        </p:spPr>
      </p:pic>
      <p:sp>
        <p:nvSpPr>
          <p:cNvPr id="4" name="Slide Number Placeholder 3">
            <a:extLst>
              <a:ext uri="{FF2B5EF4-FFF2-40B4-BE49-F238E27FC236}">
                <a16:creationId xmlns:a16="http://schemas.microsoft.com/office/drawing/2014/main" id="{5327F459-2D48-178A-078F-9CB1D50BF68F}"/>
              </a:ext>
            </a:extLst>
          </p:cNvPr>
          <p:cNvSpPr>
            <a:spLocks noGrp="1"/>
          </p:cNvSpPr>
          <p:nvPr>
            <p:ph type="sldNum" sz="quarter" idx="12"/>
          </p:nvPr>
        </p:nvSpPr>
        <p:spPr/>
        <p:txBody>
          <a:bodyPr/>
          <a:lstStyle/>
          <a:p>
            <a:fld id="{2DBCA39B-AE57-495A-AA0E-BE660A9A619C}" type="slidenum">
              <a:rPr lang="en-US" smtClean="0"/>
              <a:t>62</a:t>
            </a:fld>
            <a:endParaRPr lang="en-US"/>
          </a:p>
        </p:txBody>
      </p:sp>
    </p:spTree>
    <p:extLst>
      <p:ext uri="{BB962C8B-B14F-4D97-AF65-F5344CB8AC3E}">
        <p14:creationId xmlns:p14="http://schemas.microsoft.com/office/powerpoint/2010/main" val="15096329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6E29-CCF1-EDE4-873D-6A06B8BC9861}"/>
              </a:ext>
            </a:extLst>
          </p:cNvPr>
          <p:cNvSpPr>
            <a:spLocks noGrp="1"/>
          </p:cNvSpPr>
          <p:nvPr>
            <p:ph type="title"/>
          </p:nvPr>
        </p:nvSpPr>
        <p:spPr/>
        <p:txBody>
          <a:bodyPr/>
          <a:lstStyle/>
          <a:p>
            <a:r>
              <a:rPr lang="en-US" dirty="0"/>
              <a:t>TPCH-C (top) and TPCH-U (bottom)</a:t>
            </a:r>
          </a:p>
        </p:txBody>
      </p:sp>
      <p:pic>
        <p:nvPicPr>
          <p:cNvPr id="6" name="Content Placeholder 5" descr="Chart, bar chart&#10;&#10;Description automatically generated">
            <a:extLst>
              <a:ext uri="{FF2B5EF4-FFF2-40B4-BE49-F238E27FC236}">
                <a16:creationId xmlns:a16="http://schemas.microsoft.com/office/drawing/2014/main" id="{61ADBE1B-D1AF-5572-8C34-ADC136271A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311" y="2069319"/>
            <a:ext cx="11387589" cy="1773530"/>
          </a:xfrm>
        </p:spPr>
      </p:pic>
      <p:sp>
        <p:nvSpPr>
          <p:cNvPr id="4" name="Slide Number Placeholder 3">
            <a:extLst>
              <a:ext uri="{FF2B5EF4-FFF2-40B4-BE49-F238E27FC236}">
                <a16:creationId xmlns:a16="http://schemas.microsoft.com/office/drawing/2014/main" id="{9DA10FC4-7E7E-3C69-690B-8CB1EF3022AD}"/>
              </a:ext>
            </a:extLst>
          </p:cNvPr>
          <p:cNvSpPr>
            <a:spLocks noGrp="1"/>
          </p:cNvSpPr>
          <p:nvPr>
            <p:ph type="sldNum" sz="quarter" idx="12"/>
          </p:nvPr>
        </p:nvSpPr>
        <p:spPr/>
        <p:txBody>
          <a:bodyPr/>
          <a:lstStyle/>
          <a:p>
            <a:fld id="{2DBCA39B-AE57-495A-AA0E-BE660A9A619C}" type="slidenum">
              <a:rPr lang="en-US" smtClean="0"/>
              <a:t>63</a:t>
            </a:fld>
            <a:endParaRPr lang="en-US"/>
          </a:p>
        </p:txBody>
      </p:sp>
      <p:pic>
        <p:nvPicPr>
          <p:cNvPr id="7" name="Content Placeholder 5" descr="A screenshot of a computer&#10;&#10;Description automatically generated with low confidence">
            <a:extLst>
              <a:ext uri="{FF2B5EF4-FFF2-40B4-BE49-F238E27FC236}">
                <a16:creationId xmlns:a16="http://schemas.microsoft.com/office/drawing/2014/main" id="{1B3B18E1-B747-9E2F-C4F7-35786B133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311" y="4116395"/>
            <a:ext cx="11387589" cy="1781689"/>
          </a:xfrm>
          <a:prstGeom prst="rect">
            <a:avLst/>
          </a:prstGeom>
        </p:spPr>
      </p:pic>
    </p:spTree>
    <p:extLst>
      <p:ext uri="{BB962C8B-B14F-4D97-AF65-F5344CB8AC3E}">
        <p14:creationId xmlns:p14="http://schemas.microsoft.com/office/powerpoint/2010/main" val="1605290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1CF4D-571B-37B4-72AD-726AE8BFB087}"/>
              </a:ext>
            </a:extLst>
          </p:cNvPr>
          <p:cNvSpPr>
            <a:spLocks noGrp="1"/>
          </p:cNvSpPr>
          <p:nvPr>
            <p:ph type="title"/>
          </p:nvPr>
        </p:nvSpPr>
        <p:spPr/>
        <p:txBody>
          <a:bodyPr>
            <a:normAutofit fontScale="90000"/>
          </a:bodyPr>
          <a:lstStyle/>
          <a:p>
            <a:r>
              <a:rPr lang="en-US" dirty="0"/>
              <a:t>TPCH-U Coefficient of Variation of total instructions issued from each sub-core</a:t>
            </a:r>
          </a:p>
        </p:txBody>
      </p:sp>
      <p:pic>
        <p:nvPicPr>
          <p:cNvPr id="6" name="Content Placeholder 5" descr="Chart&#10;&#10;Description automatically generated">
            <a:extLst>
              <a:ext uri="{FF2B5EF4-FFF2-40B4-BE49-F238E27FC236}">
                <a16:creationId xmlns:a16="http://schemas.microsoft.com/office/drawing/2014/main" id="{B2B69215-0B18-B7DB-34BC-114439CE79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9330" y="3377214"/>
            <a:ext cx="11382910" cy="1737994"/>
          </a:xfrm>
        </p:spPr>
      </p:pic>
      <p:sp>
        <p:nvSpPr>
          <p:cNvPr id="4" name="Slide Number Placeholder 3">
            <a:extLst>
              <a:ext uri="{FF2B5EF4-FFF2-40B4-BE49-F238E27FC236}">
                <a16:creationId xmlns:a16="http://schemas.microsoft.com/office/drawing/2014/main" id="{FD4C5ADC-4340-E422-B6D7-D5B0D9A720BD}"/>
              </a:ext>
            </a:extLst>
          </p:cNvPr>
          <p:cNvSpPr>
            <a:spLocks noGrp="1"/>
          </p:cNvSpPr>
          <p:nvPr>
            <p:ph type="sldNum" sz="quarter" idx="12"/>
          </p:nvPr>
        </p:nvSpPr>
        <p:spPr/>
        <p:txBody>
          <a:bodyPr/>
          <a:lstStyle/>
          <a:p>
            <a:fld id="{2DBCA39B-AE57-495A-AA0E-BE660A9A619C}" type="slidenum">
              <a:rPr lang="en-US" smtClean="0"/>
              <a:t>64</a:t>
            </a:fld>
            <a:endParaRPr lang="en-US"/>
          </a:p>
        </p:txBody>
      </p:sp>
    </p:spTree>
    <p:extLst>
      <p:ext uri="{BB962C8B-B14F-4D97-AF65-F5344CB8AC3E}">
        <p14:creationId xmlns:p14="http://schemas.microsoft.com/office/powerpoint/2010/main" val="27092046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6BC08-23E1-0BC1-30D2-13F62396CA63}"/>
              </a:ext>
            </a:extLst>
          </p:cNvPr>
          <p:cNvSpPr>
            <a:spLocks noGrp="1"/>
          </p:cNvSpPr>
          <p:nvPr>
            <p:ph type="title"/>
          </p:nvPr>
        </p:nvSpPr>
        <p:spPr/>
        <p:txBody>
          <a:bodyPr/>
          <a:lstStyle/>
          <a:p>
            <a:r>
              <a:rPr lang="en-US" dirty="0"/>
              <a:t>Design Performance on all applications</a:t>
            </a:r>
          </a:p>
        </p:txBody>
      </p:sp>
      <p:pic>
        <p:nvPicPr>
          <p:cNvPr id="6" name="Content Placeholder 5" descr="Chart&#10;&#10;Description automatically generated">
            <a:extLst>
              <a:ext uri="{FF2B5EF4-FFF2-40B4-BE49-F238E27FC236}">
                <a16:creationId xmlns:a16="http://schemas.microsoft.com/office/drawing/2014/main" id="{9D501989-A5B3-1894-9FFE-9BCB59D33A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837" y="1825625"/>
            <a:ext cx="8448326" cy="4351338"/>
          </a:xfrm>
        </p:spPr>
      </p:pic>
      <p:sp>
        <p:nvSpPr>
          <p:cNvPr id="4" name="Slide Number Placeholder 3">
            <a:extLst>
              <a:ext uri="{FF2B5EF4-FFF2-40B4-BE49-F238E27FC236}">
                <a16:creationId xmlns:a16="http://schemas.microsoft.com/office/drawing/2014/main" id="{87AEA1C0-2360-3D2E-6DCD-604CA9A916EA}"/>
              </a:ext>
            </a:extLst>
          </p:cNvPr>
          <p:cNvSpPr>
            <a:spLocks noGrp="1"/>
          </p:cNvSpPr>
          <p:nvPr>
            <p:ph type="sldNum" sz="quarter" idx="12"/>
          </p:nvPr>
        </p:nvSpPr>
        <p:spPr/>
        <p:txBody>
          <a:bodyPr/>
          <a:lstStyle/>
          <a:p>
            <a:fld id="{2DBCA39B-AE57-495A-AA0E-BE660A9A619C}" type="slidenum">
              <a:rPr lang="en-US" smtClean="0"/>
              <a:t>65</a:t>
            </a:fld>
            <a:endParaRPr lang="en-US"/>
          </a:p>
        </p:txBody>
      </p:sp>
    </p:spTree>
    <p:extLst>
      <p:ext uri="{BB962C8B-B14F-4D97-AF65-F5344CB8AC3E}">
        <p14:creationId xmlns:p14="http://schemas.microsoft.com/office/powerpoint/2010/main" val="22296778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2E40D-DA17-92B0-54B6-916A8E7433B8}"/>
              </a:ext>
            </a:extLst>
          </p:cNvPr>
          <p:cNvSpPr>
            <a:spLocks noGrp="1"/>
          </p:cNvSpPr>
          <p:nvPr>
            <p:ph type="title"/>
          </p:nvPr>
        </p:nvSpPr>
        <p:spPr/>
        <p:txBody>
          <a:bodyPr>
            <a:normAutofit fontScale="90000"/>
          </a:bodyPr>
          <a:lstStyle/>
          <a:p>
            <a:r>
              <a:rPr lang="en-US" dirty="0"/>
              <a:t>Geomean speedup of compute-bound applications over 4 sub-core baseline</a:t>
            </a:r>
          </a:p>
        </p:txBody>
      </p:sp>
      <p:pic>
        <p:nvPicPr>
          <p:cNvPr id="6" name="Content Placeholder 5" descr="Chart&#10;&#10;Description automatically generated">
            <a:extLst>
              <a:ext uri="{FF2B5EF4-FFF2-40B4-BE49-F238E27FC236}">
                <a16:creationId xmlns:a16="http://schemas.microsoft.com/office/drawing/2014/main" id="{AC8F4CBA-023A-09F0-DE08-816507CF33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5482" y="2723417"/>
            <a:ext cx="8161036" cy="2555753"/>
          </a:xfrm>
        </p:spPr>
      </p:pic>
      <p:sp>
        <p:nvSpPr>
          <p:cNvPr id="4" name="Slide Number Placeholder 3">
            <a:extLst>
              <a:ext uri="{FF2B5EF4-FFF2-40B4-BE49-F238E27FC236}">
                <a16:creationId xmlns:a16="http://schemas.microsoft.com/office/drawing/2014/main" id="{EA7F3111-BDD3-927C-AF3D-B1348E7655A4}"/>
              </a:ext>
            </a:extLst>
          </p:cNvPr>
          <p:cNvSpPr>
            <a:spLocks noGrp="1"/>
          </p:cNvSpPr>
          <p:nvPr>
            <p:ph type="sldNum" sz="quarter" idx="12"/>
          </p:nvPr>
        </p:nvSpPr>
        <p:spPr/>
        <p:txBody>
          <a:bodyPr/>
          <a:lstStyle/>
          <a:p>
            <a:fld id="{2DBCA39B-AE57-495A-AA0E-BE660A9A619C}" type="slidenum">
              <a:rPr lang="en-US" smtClean="0"/>
              <a:t>66</a:t>
            </a:fld>
            <a:endParaRPr lang="en-US"/>
          </a:p>
        </p:txBody>
      </p:sp>
    </p:spTree>
    <p:extLst>
      <p:ext uri="{BB962C8B-B14F-4D97-AF65-F5344CB8AC3E}">
        <p14:creationId xmlns:p14="http://schemas.microsoft.com/office/powerpoint/2010/main" val="17013716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AF8E-5914-7886-32F7-AB6DA3995F29}"/>
              </a:ext>
            </a:extLst>
          </p:cNvPr>
          <p:cNvSpPr>
            <a:spLocks noGrp="1"/>
          </p:cNvSpPr>
          <p:nvPr>
            <p:ph type="title"/>
          </p:nvPr>
        </p:nvSpPr>
        <p:spPr/>
        <p:txBody>
          <a:bodyPr/>
          <a:lstStyle/>
          <a:p>
            <a:r>
              <a:rPr lang="en-US" dirty="0"/>
              <a:t>RBA Warp Scheduler</a:t>
            </a:r>
          </a:p>
        </p:txBody>
      </p:sp>
      <p:sp>
        <p:nvSpPr>
          <p:cNvPr id="3" name="Content Placeholder 2">
            <a:extLst>
              <a:ext uri="{FF2B5EF4-FFF2-40B4-BE49-F238E27FC236}">
                <a16:creationId xmlns:a16="http://schemas.microsoft.com/office/drawing/2014/main" id="{CF285265-A036-C4F1-6C9C-14705A0838E4}"/>
              </a:ext>
            </a:extLst>
          </p:cNvPr>
          <p:cNvSpPr>
            <a:spLocks noGrp="1"/>
          </p:cNvSpPr>
          <p:nvPr>
            <p:ph idx="1"/>
          </p:nvPr>
        </p:nvSpPr>
        <p:spPr>
          <a:xfrm>
            <a:off x="838200" y="1825625"/>
            <a:ext cx="5257800" cy="4351338"/>
          </a:xfrm>
        </p:spPr>
        <p:txBody>
          <a:bodyPr/>
          <a:lstStyle/>
          <a:p>
            <a:r>
              <a:rPr lang="en-US" dirty="0"/>
              <a:t>The warp scheduler selects threads to issue each cycle</a:t>
            </a:r>
          </a:p>
          <a:p>
            <a:pPr lvl="1"/>
            <a:r>
              <a:rPr lang="en-US" dirty="0"/>
              <a:t>Typical policies include GTO, LRR, etc.</a:t>
            </a:r>
          </a:p>
          <a:p>
            <a:r>
              <a:rPr lang="en-US" dirty="0"/>
              <a:t>RBA adds register file access request feedback to make better use of the limited number of CUs</a:t>
            </a:r>
          </a:p>
        </p:txBody>
      </p:sp>
      <p:sp>
        <p:nvSpPr>
          <p:cNvPr id="4" name="Slide Number Placeholder 3">
            <a:extLst>
              <a:ext uri="{FF2B5EF4-FFF2-40B4-BE49-F238E27FC236}">
                <a16:creationId xmlns:a16="http://schemas.microsoft.com/office/drawing/2014/main" id="{3FA28A3B-119A-116C-F3BE-2EE482121BEF}"/>
              </a:ext>
            </a:extLst>
          </p:cNvPr>
          <p:cNvSpPr>
            <a:spLocks noGrp="1"/>
          </p:cNvSpPr>
          <p:nvPr>
            <p:ph type="sldNum" sz="quarter" idx="12"/>
          </p:nvPr>
        </p:nvSpPr>
        <p:spPr/>
        <p:txBody>
          <a:bodyPr/>
          <a:lstStyle/>
          <a:p>
            <a:pPr>
              <a:defRPr/>
            </a:pPr>
            <a:fld id="{6C6B5308-6B54-4E5B-8185-C4F567049C3B}" type="slidenum">
              <a:rPr lang="en-US" smtClean="0"/>
              <a:pPr>
                <a:defRPr/>
              </a:pPr>
              <a:t>67</a:t>
            </a:fld>
            <a:endParaRPr lang="en-US"/>
          </a:p>
        </p:txBody>
      </p:sp>
      <p:pic>
        <p:nvPicPr>
          <p:cNvPr id="8" name="Picture 7">
            <a:extLst>
              <a:ext uri="{FF2B5EF4-FFF2-40B4-BE49-F238E27FC236}">
                <a16:creationId xmlns:a16="http://schemas.microsoft.com/office/drawing/2014/main" id="{D8A2033A-7ED9-3844-D2F1-E75CB36C401E}"/>
              </a:ext>
            </a:extLst>
          </p:cNvPr>
          <p:cNvPicPr>
            <a:picLocks noChangeAspect="1"/>
          </p:cNvPicPr>
          <p:nvPr/>
        </p:nvPicPr>
        <p:blipFill>
          <a:blip r:embed="rId3"/>
          <a:stretch>
            <a:fillRect/>
          </a:stretch>
        </p:blipFill>
        <p:spPr>
          <a:xfrm>
            <a:off x="6577721" y="142587"/>
            <a:ext cx="5166458" cy="6105813"/>
          </a:xfrm>
          <a:prstGeom prst="rect">
            <a:avLst/>
          </a:prstGeom>
        </p:spPr>
      </p:pic>
    </p:spTree>
    <p:extLst>
      <p:ext uri="{BB962C8B-B14F-4D97-AF65-F5344CB8AC3E}">
        <p14:creationId xmlns:p14="http://schemas.microsoft.com/office/powerpoint/2010/main" val="23696057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AF8E-5914-7886-32F7-AB6DA3995F29}"/>
              </a:ext>
            </a:extLst>
          </p:cNvPr>
          <p:cNvSpPr>
            <a:spLocks noGrp="1"/>
          </p:cNvSpPr>
          <p:nvPr>
            <p:ph type="title"/>
          </p:nvPr>
        </p:nvSpPr>
        <p:spPr/>
        <p:txBody>
          <a:bodyPr/>
          <a:lstStyle/>
          <a:p>
            <a:r>
              <a:rPr lang="en-US" dirty="0"/>
              <a:t>RBA Warp Scheduler</a:t>
            </a:r>
          </a:p>
        </p:txBody>
      </p:sp>
      <p:sp>
        <p:nvSpPr>
          <p:cNvPr id="3" name="Content Placeholder 2">
            <a:extLst>
              <a:ext uri="{FF2B5EF4-FFF2-40B4-BE49-F238E27FC236}">
                <a16:creationId xmlns:a16="http://schemas.microsoft.com/office/drawing/2014/main" id="{CF285265-A036-C4F1-6C9C-14705A0838E4}"/>
              </a:ext>
            </a:extLst>
          </p:cNvPr>
          <p:cNvSpPr>
            <a:spLocks noGrp="1"/>
          </p:cNvSpPr>
          <p:nvPr>
            <p:ph idx="1"/>
          </p:nvPr>
        </p:nvSpPr>
        <p:spPr>
          <a:xfrm>
            <a:off x="838200" y="1825625"/>
            <a:ext cx="5257800" cy="4351338"/>
          </a:xfrm>
        </p:spPr>
        <p:txBody>
          <a:bodyPr/>
          <a:lstStyle/>
          <a:p>
            <a:pPr marL="514350" indent="-514350">
              <a:buFont typeface="+mj-lt"/>
              <a:buAutoNum type="arabicPeriod"/>
            </a:pPr>
            <a:r>
              <a:rPr lang="en-US" dirty="0"/>
              <a:t>Define RBA score as the sum of pending read requests for each of the instruction’s operand bank (stored as 5 bits in PC table)</a:t>
            </a:r>
          </a:p>
        </p:txBody>
      </p:sp>
      <p:sp>
        <p:nvSpPr>
          <p:cNvPr id="4" name="Slide Number Placeholder 3">
            <a:extLst>
              <a:ext uri="{FF2B5EF4-FFF2-40B4-BE49-F238E27FC236}">
                <a16:creationId xmlns:a16="http://schemas.microsoft.com/office/drawing/2014/main" id="{3FA28A3B-119A-116C-F3BE-2EE482121BEF}"/>
              </a:ext>
            </a:extLst>
          </p:cNvPr>
          <p:cNvSpPr>
            <a:spLocks noGrp="1"/>
          </p:cNvSpPr>
          <p:nvPr>
            <p:ph type="sldNum" sz="quarter" idx="12"/>
          </p:nvPr>
        </p:nvSpPr>
        <p:spPr/>
        <p:txBody>
          <a:bodyPr/>
          <a:lstStyle/>
          <a:p>
            <a:pPr>
              <a:defRPr/>
            </a:pPr>
            <a:fld id="{6C6B5308-6B54-4E5B-8185-C4F567049C3B}" type="slidenum">
              <a:rPr lang="en-US" smtClean="0"/>
              <a:pPr>
                <a:defRPr/>
              </a:pPr>
              <a:t>68</a:t>
            </a:fld>
            <a:endParaRPr lang="en-US"/>
          </a:p>
        </p:txBody>
      </p:sp>
      <p:pic>
        <p:nvPicPr>
          <p:cNvPr id="8" name="Picture 7">
            <a:extLst>
              <a:ext uri="{FF2B5EF4-FFF2-40B4-BE49-F238E27FC236}">
                <a16:creationId xmlns:a16="http://schemas.microsoft.com/office/drawing/2014/main" id="{D8A2033A-7ED9-3844-D2F1-E75CB36C401E}"/>
              </a:ext>
            </a:extLst>
          </p:cNvPr>
          <p:cNvPicPr>
            <a:picLocks noChangeAspect="1"/>
          </p:cNvPicPr>
          <p:nvPr/>
        </p:nvPicPr>
        <p:blipFill>
          <a:blip r:embed="rId3"/>
          <a:stretch>
            <a:fillRect/>
          </a:stretch>
        </p:blipFill>
        <p:spPr>
          <a:xfrm>
            <a:off x="6486379" y="142587"/>
            <a:ext cx="5257800" cy="6213763"/>
          </a:xfrm>
          <a:prstGeom prst="rect">
            <a:avLst/>
          </a:prstGeom>
        </p:spPr>
      </p:pic>
      <p:sp>
        <p:nvSpPr>
          <p:cNvPr id="6" name="Oval 5">
            <a:extLst>
              <a:ext uri="{FF2B5EF4-FFF2-40B4-BE49-F238E27FC236}">
                <a16:creationId xmlns:a16="http://schemas.microsoft.com/office/drawing/2014/main" id="{92661723-7AFA-CBF8-C620-3547C50E70EA}"/>
              </a:ext>
            </a:extLst>
          </p:cNvPr>
          <p:cNvSpPr/>
          <p:nvPr/>
        </p:nvSpPr>
        <p:spPr>
          <a:xfrm>
            <a:off x="7825272" y="1913225"/>
            <a:ext cx="845977" cy="53761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3055040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AF8E-5914-7886-32F7-AB6DA3995F29}"/>
              </a:ext>
            </a:extLst>
          </p:cNvPr>
          <p:cNvSpPr>
            <a:spLocks noGrp="1"/>
          </p:cNvSpPr>
          <p:nvPr>
            <p:ph type="title"/>
          </p:nvPr>
        </p:nvSpPr>
        <p:spPr/>
        <p:txBody>
          <a:bodyPr/>
          <a:lstStyle/>
          <a:p>
            <a:r>
              <a:rPr lang="en-US" dirty="0"/>
              <a:t>RBA Warp Scheduler</a:t>
            </a:r>
          </a:p>
        </p:txBody>
      </p:sp>
      <p:sp>
        <p:nvSpPr>
          <p:cNvPr id="3" name="Content Placeholder 2">
            <a:extLst>
              <a:ext uri="{FF2B5EF4-FFF2-40B4-BE49-F238E27FC236}">
                <a16:creationId xmlns:a16="http://schemas.microsoft.com/office/drawing/2014/main" id="{CF285265-A036-C4F1-6C9C-14705A0838E4}"/>
              </a:ext>
            </a:extLst>
          </p:cNvPr>
          <p:cNvSpPr>
            <a:spLocks noGrp="1"/>
          </p:cNvSpPr>
          <p:nvPr>
            <p:ph idx="1"/>
          </p:nvPr>
        </p:nvSpPr>
        <p:spPr>
          <a:xfrm>
            <a:off x="838200" y="1825625"/>
            <a:ext cx="5257800" cy="4351338"/>
          </a:xfrm>
        </p:spPr>
        <p:txBody>
          <a:bodyPr/>
          <a:lstStyle/>
          <a:p>
            <a:pPr marL="0" indent="0">
              <a:buNone/>
            </a:pPr>
            <a:r>
              <a:rPr lang="en-US" dirty="0"/>
              <a:t>2. Warp Selection logic issues a warp instruction with the lowest RBA score. CU is allocated with that warp.</a:t>
            </a:r>
          </a:p>
          <a:p>
            <a:pPr marL="0" indent="0">
              <a:buNone/>
            </a:pPr>
            <a:r>
              <a:rPr lang="en-US" dirty="0"/>
              <a:t>Reuses the comparator network used for GTO baseline</a:t>
            </a:r>
          </a:p>
        </p:txBody>
      </p:sp>
      <p:sp>
        <p:nvSpPr>
          <p:cNvPr id="4" name="Slide Number Placeholder 3">
            <a:extLst>
              <a:ext uri="{FF2B5EF4-FFF2-40B4-BE49-F238E27FC236}">
                <a16:creationId xmlns:a16="http://schemas.microsoft.com/office/drawing/2014/main" id="{3FA28A3B-119A-116C-F3BE-2EE482121BEF}"/>
              </a:ext>
            </a:extLst>
          </p:cNvPr>
          <p:cNvSpPr>
            <a:spLocks noGrp="1"/>
          </p:cNvSpPr>
          <p:nvPr>
            <p:ph type="sldNum" sz="quarter" idx="12"/>
          </p:nvPr>
        </p:nvSpPr>
        <p:spPr/>
        <p:txBody>
          <a:bodyPr/>
          <a:lstStyle/>
          <a:p>
            <a:pPr>
              <a:defRPr/>
            </a:pPr>
            <a:fld id="{6C6B5308-6B54-4E5B-8185-C4F567049C3B}" type="slidenum">
              <a:rPr lang="en-US" smtClean="0"/>
              <a:pPr>
                <a:defRPr/>
              </a:pPr>
              <a:t>69</a:t>
            </a:fld>
            <a:endParaRPr lang="en-US"/>
          </a:p>
        </p:txBody>
      </p:sp>
      <p:pic>
        <p:nvPicPr>
          <p:cNvPr id="8" name="Picture 7">
            <a:extLst>
              <a:ext uri="{FF2B5EF4-FFF2-40B4-BE49-F238E27FC236}">
                <a16:creationId xmlns:a16="http://schemas.microsoft.com/office/drawing/2014/main" id="{D8A2033A-7ED9-3844-D2F1-E75CB36C401E}"/>
              </a:ext>
            </a:extLst>
          </p:cNvPr>
          <p:cNvPicPr>
            <a:picLocks noChangeAspect="1"/>
          </p:cNvPicPr>
          <p:nvPr/>
        </p:nvPicPr>
        <p:blipFill>
          <a:blip r:embed="rId3"/>
          <a:stretch>
            <a:fillRect/>
          </a:stretch>
        </p:blipFill>
        <p:spPr>
          <a:xfrm>
            <a:off x="6486379" y="142587"/>
            <a:ext cx="5257800" cy="6213763"/>
          </a:xfrm>
          <a:prstGeom prst="rect">
            <a:avLst/>
          </a:prstGeom>
        </p:spPr>
      </p:pic>
      <p:sp>
        <p:nvSpPr>
          <p:cNvPr id="6" name="Oval 5">
            <a:extLst>
              <a:ext uri="{FF2B5EF4-FFF2-40B4-BE49-F238E27FC236}">
                <a16:creationId xmlns:a16="http://schemas.microsoft.com/office/drawing/2014/main" id="{92661723-7AFA-CBF8-C620-3547C50E70EA}"/>
              </a:ext>
            </a:extLst>
          </p:cNvPr>
          <p:cNvSpPr/>
          <p:nvPr/>
        </p:nvSpPr>
        <p:spPr>
          <a:xfrm>
            <a:off x="9822023" y="2367314"/>
            <a:ext cx="1032589" cy="180035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7" name="Oval 6">
            <a:extLst>
              <a:ext uri="{FF2B5EF4-FFF2-40B4-BE49-F238E27FC236}">
                <a16:creationId xmlns:a16="http://schemas.microsoft.com/office/drawing/2014/main" id="{132853F0-870C-997D-B6B1-324591E3B2C7}"/>
              </a:ext>
            </a:extLst>
          </p:cNvPr>
          <p:cNvSpPr/>
          <p:nvPr/>
        </p:nvSpPr>
        <p:spPr>
          <a:xfrm>
            <a:off x="8708572" y="55983"/>
            <a:ext cx="3091543" cy="204651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3544677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A2017B-32D5-AD16-4EEA-71CE112D21A1}"/>
              </a:ext>
            </a:extLst>
          </p:cNvPr>
          <p:cNvSpPr>
            <a:spLocks noGrp="1"/>
          </p:cNvSpPr>
          <p:nvPr>
            <p:ph type="title"/>
          </p:nvPr>
        </p:nvSpPr>
        <p:spPr/>
        <p:txBody>
          <a:bodyPr>
            <a:normAutofit/>
          </a:bodyPr>
          <a:lstStyle/>
          <a:p>
            <a:r>
              <a:rPr lang="en-US" dirty="0"/>
              <a:t>SM Register File Banks</a:t>
            </a:r>
          </a:p>
        </p:txBody>
      </p:sp>
      <p:sp>
        <p:nvSpPr>
          <p:cNvPr id="3" name="Slide Number Placeholder 2">
            <a:extLst>
              <a:ext uri="{FF2B5EF4-FFF2-40B4-BE49-F238E27FC236}">
                <a16:creationId xmlns:a16="http://schemas.microsoft.com/office/drawing/2014/main" id="{4D9BE00F-851E-29B6-CCD9-8DF0CD066B3B}"/>
              </a:ext>
            </a:extLst>
          </p:cNvPr>
          <p:cNvSpPr>
            <a:spLocks noGrp="1"/>
          </p:cNvSpPr>
          <p:nvPr>
            <p:ph type="sldNum" sz="quarter" idx="12"/>
          </p:nvPr>
        </p:nvSpPr>
        <p:spPr/>
        <p:txBody>
          <a:bodyPr/>
          <a:lstStyle/>
          <a:p>
            <a:pPr>
              <a:defRPr/>
            </a:pPr>
            <a:fld id="{6C6B5308-6B54-4E5B-8185-C4F567049C3B}" type="slidenum">
              <a:rPr lang="en-US" smtClean="0"/>
              <a:pPr>
                <a:defRPr/>
              </a:pPr>
              <a:t>7</a:t>
            </a:fld>
            <a:endParaRPr lang="en-US" dirty="0"/>
          </a:p>
        </p:txBody>
      </p:sp>
      <p:sp>
        <p:nvSpPr>
          <p:cNvPr id="7" name="Rectangle 6">
            <a:extLst>
              <a:ext uri="{FF2B5EF4-FFF2-40B4-BE49-F238E27FC236}">
                <a16:creationId xmlns:a16="http://schemas.microsoft.com/office/drawing/2014/main" id="{CB4BE3FB-DC3C-E1A5-B60A-49636D5089B0}"/>
              </a:ext>
            </a:extLst>
          </p:cNvPr>
          <p:cNvSpPr/>
          <p:nvPr/>
        </p:nvSpPr>
        <p:spPr>
          <a:xfrm>
            <a:off x="838201" y="1907174"/>
            <a:ext cx="20574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Warp Scheduler</a:t>
            </a:r>
          </a:p>
        </p:txBody>
      </p:sp>
      <p:sp>
        <p:nvSpPr>
          <p:cNvPr id="8" name="Rectangle 7">
            <a:extLst>
              <a:ext uri="{FF2B5EF4-FFF2-40B4-BE49-F238E27FC236}">
                <a16:creationId xmlns:a16="http://schemas.microsoft.com/office/drawing/2014/main" id="{E156879D-FFDF-D710-336A-7AD1DE643F2C}"/>
              </a:ext>
            </a:extLst>
          </p:cNvPr>
          <p:cNvSpPr/>
          <p:nvPr/>
        </p:nvSpPr>
        <p:spPr>
          <a:xfrm>
            <a:off x="3162300" y="1907174"/>
            <a:ext cx="20574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Warp Scheduler</a:t>
            </a:r>
          </a:p>
        </p:txBody>
      </p:sp>
      <p:sp>
        <p:nvSpPr>
          <p:cNvPr id="9" name="Rectangle 8">
            <a:extLst>
              <a:ext uri="{FF2B5EF4-FFF2-40B4-BE49-F238E27FC236}">
                <a16:creationId xmlns:a16="http://schemas.microsoft.com/office/drawing/2014/main" id="{482B5152-CC91-6EF7-8D1B-4BBB812E4A21}"/>
              </a:ext>
            </a:extLst>
          </p:cNvPr>
          <p:cNvSpPr/>
          <p:nvPr/>
        </p:nvSpPr>
        <p:spPr>
          <a:xfrm>
            <a:off x="5486400" y="1907174"/>
            <a:ext cx="20574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Warp Scheduler</a:t>
            </a:r>
          </a:p>
        </p:txBody>
      </p:sp>
      <p:sp>
        <p:nvSpPr>
          <p:cNvPr id="10" name="Rectangle 9">
            <a:extLst>
              <a:ext uri="{FF2B5EF4-FFF2-40B4-BE49-F238E27FC236}">
                <a16:creationId xmlns:a16="http://schemas.microsoft.com/office/drawing/2014/main" id="{FADCFCBD-31E9-E341-F416-129E4B7FE8DE}"/>
              </a:ext>
            </a:extLst>
          </p:cNvPr>
          <p:cNvSpPr/>
          <p:nvPr/>
        </p:nvSpPr>
        <p:spPr>
          <a:xfrm>
            <a:off x="7810500" y="1907174"/>
            <a:ext cx="20574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Warp Scheduler</a:t>
            </a:r>
          </a:p>
        </p:txBody>
      </p:sp>
      <p:sp>
        <p:nvSpPr>
          <p:cNvPr id="11" name="Rectangle 10">
            <a:extLst>
              <a:ext uri="{FF2B5EF4-FFF2-40B4-BE49-F238E27FC236}">
                <a16:creationId xmlns:a16="http://schemas.microsoft.com/office/drawing/2014/main" id="{B4650D14-5F20-00B5-82ED-BA95D0F8AA11}"/>
              </a:ext>
            </a:extLst>
          </p:cNvPr>
          <p:cNvSpPr/>
          <p:nvPr/>
        </p:nvSpPr>
        <p:spPr>
          <a:xfrm>
            <a:off x="838201" y="3596826"/>
            <a:ext cx="905690" cy="404949"/>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Bank 0</a:t>
            </a:r>
          </a:p>
        </p:txBody>
      </p:sp>
      <p:sp>
        <p:nvSpPr>
          <p:cNvPr id="12" name="Rectangle 11">
            <a:extLst>
              <a:ext uri="{FF2B5EF4-FFF2-40B4-BE49-F238E27FC236}">
                <a16:creationId xmlns:a16="http://schemas.microsoft.com/office/drawing/2014/main" id="{FCC39E08-98C2-5326-64D7-E0735B4B1A50}"/>
              </a:ext>
            </a:extLst>
          </p:cNvPr>
          <p:cNvSpPr/>
          <p:nvPr/>
        </p:nvSpPr>
        <p:spPr>
          <a:xfrm>
            <a:off x="1983923" y="3596826"/>
            <a:ext cx="905690" cy="404949"/>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Bank 1</a:t>
            </a:r>
          </a:p>
        </p:txBody>
      </p:sp>
      <p:sp>
        <p:nvSpPr>
          <p:cNvPr id="13" name="Rectangle 12">
            <a:extLst>
              <a:ext uri="{FF2B5EF4-FFF2-40B4-BE49-F238E27FC236}">
                <a16:creationId xmlns:a16="http://schemas.microsoft.com/office/drawing/2014/main" id="{2292FDE7-D2C2-D739-BA89-723F879A3872}"/>
              </a:ext>
            </a:extLst>
          </p:cNvPr>
          <p:cNvSpPr/>
          <p:nvPr/>
        </p:nvSpPr>
        <p:spPr>
          <a:xfrm>
            <a:off x="3162300" y="3596826"/>
            <a:ext cx="905690" cy="404949"/>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Bank 2</a:t>
            </a:r>
          </a:p>
        </p:txBody>
      </p:sp>
      <p:sp>
        <p:nvSpPr>
          <p:cNvPr id="14" name="Rectangle 13">
            <a:extLst>
              <a:ext uri="{FF2B5EF4-FFF2-40B4-BE49-F238E27FC236}">
                <a16:creationId xmlns:a16="http://schemas.microsoft.com/office/drawing/2014/main" id="{F5D312F5-FBC1-6425-CC7E-7BFDB4ABD58A}"/>
              </a:ext>
            </a:extLst>
          </p:cNvPr>
          <p:cNvSpPr/>
          <p:nvPr/>
        </p:nvSpPr>
        <p:spPr>
          <a:xfrm>
            <a:off x="4311288" y="3596825"/>
            <a:ext cx="905690" cy="404949"/>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Bank 3</a:t>
            </a:r>
          </a:p>
        </p:txBody>
      </p:sp>
      <p:sp>
        <p:nvSpPr>
          <p:cNvPr id="15" name="Rectangle 14">
            <a:extLst>
              <a:ext uri="{FF2B5EF4-FFF2-40B4-BE49-F238E27FC236}">
                <a16:creationId xmlns:a16="http://schemas.microsoft.com/office/drawing/2014/main" id="{D9C1CC4E-E3C7-1148-E330-20F3C2E09812}"/>
              </a:ext>
            </a:extLst>
          </p:cNvPr>
          <p:cNvSpPr/>
          <p:nvPr/>
        </p:nvSpPr>
        <p:spPr>
          <a:xfrm>
            <a:off x="5486400" y="3596825"/>
            <a:ext cx="905690" cy="404949"/>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Bank 4</a:t>
            </a:r>
          </a:p>
        </p:txBody>
      </p:sp>
      <p:sp>
        <p:nvSpPr>
          <p:cNvPr id="16" name="Rectangle 15">
            <a:extLst>
              <a:ext uri="{FF2B5EF4-FFF2-40B4-BE49-F238E27FC236}">
                <a16:creationId xmlns:a16="http://schemas.microsoft.com/office/drawing/2014/main" id="{F8724C54-5078-475A-F54B-6958B1A9C7A7}"/>
              </a:ext>
            </a:extLst>
          </p:cNvPr>
          <p:cNvSpPr/>
          <p:nvPr/>
        </p:nvSpPr>
        <p:spPr>
          <a:xfrm>
            <a:off x="6638110" y="3596825"/>
            <a:ext cx="905690" cy="404949"/>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Bank 5</a:t>
            </a:r>
          </a:p>
        </p:txBody>
      </p:sp>
      <p:sp>
        <p:nvSpPr>
          <p:cNvPr id="17" name="Rectangle 16">
            <a:extLst>
              <a:ext uri="{FF2B5EF4-FFF2-40B4-BE49-F238E27FC236}">
                <a16:creationId xmlns:a16="http://schemas.microsoft.com/office/drawing/2014/main" id="{1CA4F9D4-D26B-68A6-8A9A-1B50CC9F9B9C}"/>
              </a:ext>
            </a:extLst>
          </p:cNvPr>
          <p:cNvSpPr/>
          <p:nvPr/>
        </p:nvSpPr>
        <p:spPr>
          <a:xfrm>
            <a:off x="7810500" y="3596825"/>
            <a:ext cx="905690" cy="404949"/>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Bank 6</a:t>
            </a:r>
          </a:p>
        </p:txBody>
      </p:sp>
      <p:sp>
        <p:nvSpPr>
          <p:cNvPr id="18" name="Rectangle 17">
            <a:extLst>
              <a:ext uri="{FF2B5EF4-FFF2-40B4-BE49-F238E27FC236}">
                <a16:creationId xmlns:a16="http://schemas.microsoft.com/office/drawing/2014/main" id="{1AEB2E24-2B82-BEA1-9744-8384E402B394}"/>
              </a:ext>
            </a:extLst>
          </p:cNvPr>
          <p:cNvSpPr/>
          <p:nvPr/>
        </p:nvSpPr>
        <p:spPr>
          <a:xfrm>
            <a:off x="8962210" y="3596825"/>
            <a:ext cx="905690" cy="404949"/>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Bank 7</a:t>
            </a:r>
          </a:p>
        </p:txBody>
      </p:sp>
      <p:cxnSp>
        <p:nvCxnSpPr>
          <p:cNvPr id="20" name="Straight Connector 19">
            <a:extLst>
              <a:ext uri="{FF2B5EF4-FFF2-40B4-BE49-F238E27FC236}">
                <a16:creationId xmlns:a16="http://schemas.microsoft.com/office/drawing/2014/main" id="{A2DE8879-4534-EBA8-F2DB-7B13247AD1E3}"/>
              </a:ext>
            </a:extLst>
          </p:cNvPr>
          <p:cNvCxnSpPr>
            <a:stCxn id="7" idx="2"/>
            <a:endCxn id="11" idx="0"/>
          </p:cNvCxnSpPr>
          <p:nvPr/>
        </p:nvCxnSpPr>
        <p:spPr>
          <a:xfrm flipH="1">
            <a:off x="1291046" y="2364374"/>
            <a:ext cx="575855" cy="1232452"/>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A1CAA2DA-FDD5-7807-FCCD-9D8566CBBBA9}"/>
              </a:ext>
            </a:extLst>
          </p:cNvPr>
          <p:cNvCxnSpPr>
            <a:stCxn id="7" idx="2"/>
            <a:endCxn id="12" idx="0"/>
          </p:cNvCxnSpPr>
          <p:nvPr/>
        </p:nvCxnSpPr>
        <p:spPr>
          <a:xfrm>
            <a:off x="1866901" y="2364374"/>
            <a:ext cx="569867" cy="1232452"/>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F67F4AE2-7EE6-D678-9B55-3CF994D5A288}"/>
              </a:ext>
            </a:extLst>
          </p:cNvPr>
          <p:cNvCxnSpPr>
            <a:stCxn id="8" idx="2"/>
            <a:endCxn id="13" idx="0"/>
          </p:cNvCxnSpPr>
          <p:nvPr/>
        </p:nvCxnSpPr>
        <p:spPr>
          <a:xfrm flipH="1">
            <a:off x="3615145" y="2364374"/>
            <a:ext cx="575855" cy="1232452"/>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D6AFE71-D0AB-2350-5B24-BA41C1F7F1C5}"/>
              </a:ext>
            </a:extLst>
          </p:cNvPr>
          <p:cNvCxnSpPr>
            <a:stCxn id="8" idx="2"/>
            <a:endCxn id="14" idx="0"/>
          </p:cNvCxnSpPr>
          <p:nvPr/>
        </p:nvCxnSpPr>
        <p:spPr>
          <a:xfrm>
            <a:off x="4191000" y="2364374"/>
            <a:ext cx="573133" cy="1232451"/>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74CB17D-FEB6-2A1C-65DB-FA541EEDF01C}"/>
              </a:ext>
            </a:extLst>
          </p:cNvPr>
          <p:cNvCxnSpPr>
            <a:stCxn id="9" idx="2"/>
            <a:endCxn id="15" idx="0"/>
          </p:cNvCxnSpPr>
          <p:nvPr/>
        </p:nvCxnSpPr>
        <p:spPr>
          <a:xfrm flipH="1">
            <a:off x="5939245" y="2364374"/>
            <a:ext cx="575855" cy="1232451"/>
          </a:xfrm>
          <a:prstGeom prst="line">
            <a:avLst/>
          </a:prstGeom>
          <a:ln w="381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B787E6A7-C7D0-0EE4-8FE2-8EEE0B666AAF}"/>
              </a:ext>
            </a:extLst>
          </p:cNvPr>
          <p:cNvCxnSpPr>
            <a:stCxn id="9" idx="2"/>
            <a:endCxn id="16" idx="0"/>
          </p:cNvCxnSpPr>
          <p:nvPr/>
        </p:nvCxnSpPr>
        <p:spPr>
          <a:xfrm>
            <a:off x="6515100" y="2364374"/>
            <a:ext cx="575855" cy="1232451"/>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6C163D9-846D-165C-0B25-1151004B5D3F}"/>
              </a:ext>
            </a:extLst>
          </p:cNvPr>
          <p:cNvCxnSpPr>
            <a:stCxn id="10" idx="2"/>
            <a:endCxn id="17" idx="0"/>
          </p:cNvCxnSpPr>
          <p:nvPr/>
        </p:nvCxnSpPr>
        <p:spPr>
          <a:xfrm flipH="1">
            <a:off x="8263345" y="2364374"/>
            <a:ext cx="575855" cy="1232451"/>
          </a:xfrm>
          <a:prstGeom prst="line">
            <a:avLst/>
          </a:prstGeom>
          <a:ln w="38100"/>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7C56F79A-DA26-E8C9-9C17-784F5D14860E}"/>
              </a:ext>
            </a:extLst>
          </p:cNvPr>
          <p:cNvCxnSpPr>
            <a:stCxn id="10" idx="2"/>
            <a:endCxn id="18" idx="0"/>
          </p:cNvCxnSpPr>
          <p:nvPr/>
        </p:nvCxnSpPr>
        <p:spPr>
          <a:xfrm>
            <a:off x="8839200" y="2364374"/>
            <a:ext cx="575855" cy="1232451"/>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019384B2-7839-4CE7-676F-558E3836D62F}"/>
              </a:ext>
            </a:extLst>
          </p:cNvPr>
          <p:cNvCxnSpPr>
            <a:stCxn id="7" idx="2"/>
            <a:endCxn id="13" idx="0"/>
          </p:cNvCxnSpPr>
          <p:nvPr/>
        </p:nvCxnSpPr>
        <p:spPr>
          <a:xfrm>
            <a:off x="1866901" y="2364374"/>
            <a:ext cx="1748244" cy="12324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448E56A-0A1B-FF69-C5F5-899F7250A5DB}"/>
              </a:ext>
            </a:extLst>
          </p:cNvPr>
          <p:cNvCxnSpPr>
            <a:stCxn id="7" idx="2"/>
            <a:endCxn id="14" idx="0"/>
          </p:cNvCxnSpPr>
          <p:nvPr/>
        </p:nvCxnSpPr>
        <p:spPr>
          <a:xfrm>
            <a:off x="1866901" y="2364374"/>
            <a:ext cx="2897232"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7128577-D22B-C38E-9448-E6210D206DE7}"/>
              </a:ext>
            </a:extLst>
          </p:cNvPr>
          <p:cNvCxnSpPr>
            <a:stCxn id="7" idx="2"/>
            <a:endCxn id="15" idx="0"/>
          </p:cNvCxnSpPr>
          <p:nvPr/>
        </p:nvCxnSpPr>
        <p:spPr>
          <a:xfrm>
            <a:off x="1866901" y="2364374"/>
            <a:ext cx="4072344"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1912A6-2EF8-E468-D153-BA707C006C6E}"/>
              </a:ext>
            </a:extLst>
          </p:cNvPr>
          <p:cNvCxnSpPr>
            <a:stCxn id="7" idx="2"/>
            <a:endCxn id="16" idx="0"/>
          </p:cNvCxnSpPr>
          <p:nvPr/>
        </p:nvCxnSpPr>
        <p:spPr>
          <a:xfrm>
            <a:off x="1866901" y="2364374"/>
            <a:ext cx="5224054"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50CE126-9515-0C45-5653-713C9EA811C8}"/>
              </a:ext>
            </a:extLst>
          </p:cNvPr>
          <p:cNvCxnSpPr>
            <a:stCxn id="7" idx="2"/>
            <a:endCxn id="17" idx="0"/>
          </p:cNvCxnSpPr>
          <p:nvPr/>
        </p:nvCxnSpPr>
        <p:spPr>
          <a:xfrm>
            <a:off x="1866901" y="2364374"/>
            <a:ext cx="6396444"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8AF21BE-CBBF-0682-DD4E-E0ECFBED1DBF}"/>
              </a:ext>
            </a:extLst>
          </p:cNvPr>
          <p:cNvCxnSpPr>
            <a:stCxn id="7" idx="2"/>
            <a:endCxn id="18" idx="0"/>
          </p:cNvCxnSpPr>
          <p:nvPr/>
        </p:nvCxnSpPr>
        <p:spPr>
          <a:xfrm>
            <a:off x="1866901" y="2364374"/>
            <a:ext cx="7548154"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2CA9AF6-CC5E-B549-7718-AC41D6AA80B4}"/>
              </a:ext>
            </a:extLst>
          </p:cNvPr>
          <p:cNvCxnSpPr>
            <a:stCxn id="8" idx="2"/>
            <a:endCxn id="11" idx="0"/>
          </p:cNvCxnSpPr>
          <p:nvPr/>
        </p:nvCxnSpPr>
        <p:spPr>
          <a:xfrm flipH="1">
            <a:off x="1291046" y="2364374"/>
            <a:ext cx="2899954" cy="12324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93E6F33-9D66-E69E-0A3D-53FD38BD96DF}"/>
              </a:ext>
            </a:extLst>
          </p:cNvPr>
          <p:cNvCxnSpPr>
            <a:stCxn id="8" idx="2"/>
            <a:endCxn id="12" idx="0"/>
          </p:cNvCxnSpPr>
          <p:nvPr/>
        </p:nvCxnSpPr>
        <p:spPr>
          <a:xfrm flipH="1">
            <a:off x="2436768" y="2364374"/>
            <a:ext cx="1754232" cy="12324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B93B388-348F-4446-1E98-7BD804D446BF}"/>
              </a:ext>
            </a:extLst>
          </p:cNvPr>
          <p:cNvCxnSpPr>
            <a:stCxn id="8" idx="2"/>
            <a:endCxn id="15" idx="0"/>
          </p:cNvCxnSpPr>
          <p:nvPr/>
        </p:nvCxnSpPr>
        <p:spPr>
          <a:xfrm>
            <a:off x="4191000" y="2364374"/>
            <a:ext cx="1748245"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87A350D-5D6C-C539-E750-B292B0E93EF4}"/>
              </a:ext>
            </a:extLst>
          </p:cNvPr>
          <p:cNvCxnSpPr>
            <a:stCxn id="8" idx="2"/>
            <a:endCxn id="16" idx="0"/>
          </p:cNvCxnSpPr>
          <p:nvPr/>
        </p:nvCxnSpPr>
        <p:spPr>
          <a:xfrm>
            <a:off x="4191000" y="2364374"/>
            <a:ext cx="2899955"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3A13A30-2F55-A218-BE80-C655D885E009}"/>
              </a:ext>
            </a:extLst>
          </p:cNvPr>
          <p:cNvCxnSpPr>
            <a:stCxn id="8" idx="2"/>
            <a:endCxn id="17" idx="0"/>
          </p:cNvCxnSpPr>
          <p:nvPr/>
        </p:nvCxnSpPr>
        <p:spPr>
          <a:xfrm>
            <a:off x="4191000" y="2364374"/>
            <a:ext cx="4072345"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C06A50-64E3-B86F-4009-D55799EC4B3B}"/>
              </a:ext>
            </a:extLst>
          </p:cNvPr>
          <p:cNvCxnSpPr>
            <a:stCxn id="8" idx="2"/>
            <a:endCxn id="18" idx="0"/>
          </p:cNvCxnSpPr>
          <p:nvPr/>
        </p:nvCxnSpPr>
        <p:spPr>
          <a:xfrm>
            <a:off x="4191000" y="2364374"/>
            <a:ext cx="5224055"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B804F45-EBE0-9528-1E02-EE80F831669D}"/>
              </a:ext>
            </a:extLst>
          </p:cNvPr>
          <p:cNvCxnSpPr>
            <a:stCxn id="9" idx="2"/>
            <a:endCxn id="11" idx="0"/>
          </p:cNvCxnSpPr>
          <p:nvPr/>
        </p:nvCxnSpPr>
        <p:spPr>
          <a:xfrm flipH="1">
            <a:off x="1291046" y="2364374"/>
            <a:ext cx="5224054" cy="12324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4C23163-48AC-CF80-4125-E7FECDF39FC9}"/>
              </a:ext>
            </a:extLst>
          </p:cNvPr>
          <p:cNvCxnSpPr>
            <a:stCxn id="9" idx="2"/>
            <a:endCxn id="12" idx="0"/>
          </p:cNvCxnSpPr>
          <p:nvPr/>
        </p:nvCxnSpPr>
        <p:spPr>
          <a:xfrm flipH="1">
            <a:off x="2436768" y="2364374"/>
            <a:ext cx="4078332" cy="12324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528E5C3-774B-E0C4-AEFF-7BBD1FF49C04}"/>
              </a:ext>
            </a:extLst>
          </p:cNvPr>
          <p:cNvCxnSpPr>
            <a:stCxn id="9" idx="2"/>
            <a:endCxn id="13" idx="0"/>
          </p:cNvCxnSpPr>
          <p:nvPr/>
        </p:nvCxnSpPr>
        <p:spPr>
          <a:xfrm flipH="1">
            <a:off x="3615145" y="2364374"/>
            <a:ext cx="2899955" cy="12324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A46DE30-0882-9202-EBB3-1A6EE550AEE8}"/>
              </a:ext>
            </a:extLst>
          </p:cNvPr>
          <p:cNvCxnSpPr>
            <a:stCxn id="9" idx="2"/>
            <a:endCxn id="14" idx="0"/>
          </p:cNvCxnSpPr>
          <p:nvPr/>
        </p:nvCxnSpPr>
        <p:spPr>
          <a:xfrm flipH="1">
            <a:off x="4764133" y="2364374"/>
            <a:ext cx="1750967"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F898A2F-693C-A5FB-9B4E-F0067AD701D2}"/>
              </a:ext>
            </a:extLst>
          </p:cNvPr>
          <p:cNvCxnSpPr>
            <a:stCxn id="9" idx="2"/>
            <a:endCxn id="17" idx="0"/>
          </p:cNvCxnSpPr>
          <p:nvPr/>
        </p:nvCxnSpPr>
        <p:spPr>
          <a:xfrm>
            <a:off x="6515100" y="2364374"/>
            <a:ext cx="1748245"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C709945-4247-C5AA-00BD-D993AC35766C}"/>
              </a:ext>
            </a:extLst>
          </p:cNvPr>
          <p:cNvCxnSpPr>
            <a:stCxn id="9" idx="2"/>
            <a:endCxn id="18" idx="0"/>
          </p:cNvCxnSpPr>
          <p:nvPr/>
        </p:nvCxnSpPr>
        <p:spPr>
          <a:xfrm>
            <a:off x="6515100" y="2364374"/>
            <a:ext cx="2899955"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D61FEAC-C376-B21F-EC09-43A7F51C9E38}"/>
              </a:ext>
            </a:extLst>
          </p:cNvPr>
          <p:cNvCxnSpPr>
            <a:stCxn id="10" idx="2"/>
            <a:endCxn id="11" idx="0"/>
          </p:cNvCxnSpPr>
          <p:nvPr/>
        </p:nvCxnSpPr>
        <p:spPr>
          <a:xfrm flipH="1">
            <a:off x="1291046" y="2364374"/>
            <a:ext cx="7548154" cy="12324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6D44A2B-BD99-B76C-30B4-A68D4EA9ACB6}"/>
              </a:ext>
            </a:extLst>
          </p:cNvPr>
          <p:cNvCxnSpPr>
            <a:stCxn id="10" idx="2"/>
            <a:endCxn id="12" idx="0"/>
          </p:cNvCxnSpPr>
          <p:nvPr/>
        </p:nvCxnSpPr>
        <p:spPr>
          <a:xfrm flipH="1">
            <a:off x="2436768" y="2364374"/>
            <a:ext cx="6402432" cy="12324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6D36026-4E9F-0C11-FDBC-BCA24E7E187A}"/>
              </a:ext>
            </a:extLst>
          </p:cNvPr>
          <p:cNvCxnSpPr>
            <a:stCxn id="10" idx="2"/>
            <a:endCxn id="13" idx="0"/>
          </p:cNvCxnSpPr>
          <p:nvPr/>
        </p:nvCxnSpPr>
        <p:spPr>
          <a:xfrm flipH="1">
            <a:off x="3615145" y="2364374"/>
            <a:ext cx="5224055" cy="12324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5872415-DB49-7CE0-7A7E-D94F65D43D3A}"/>
              </a:ext>
            </a:extLst>
          </p:cNvPr>
          <p:cNvCxnSpPr>
            <a:stCxn id="10" idx="2"/>
            <a:endCxn id="14" idx="0"/>
          </p:cNvCxnSpPr>
          <p:nvPr/>
        </p:nvCxnSpPr>
        <p:spPr>
          <a:xfrm flipH="1">
            <a:off x="4764133" y="2364374"/>
            <a:ext cx="4075067"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943B936-5C24-2C76-F2D9-D325BBB78470}"/>
              </a:ext>
            </a:extLst>
          </p:cNvPr>
          <p:cNvCxnSpPr>
            <a:stCxn id="10" idx="2"/>
            <a:endCxn id="15" idx="0"/>
          </p:cNvCxnSpPr>
          <p:nvPr/>
        </p:nvCxnSpPr>
        <p:spPr>
          <a:xfrm flipH="1">
            <a:off x="5939245" y="2364374"/>
            <a:ext cx="2899955"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4769F6-3614-A119-3E40-7C294A4DDB9D}"/>
              </a:ext>
            </a:extLst>
          </p:cNvPr>
          <p:cNvCxnSpPr>
            <a:stCxn id="10" idx="2"/>
            <a:endCxn id="16" idx="0"/>
          </p:cNvCxnSpPr>
          <p:nvPr/>
        </p:nvCxnSpPr>
        <p:spPr>
          <a:xfrm flipH="1">
            <a:off x="7090955" y="2364374"/>
            <a:ext cx="1748245"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4020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AF8E-5914-7886-32F7-AB6DA3995F29}"/>
              </a:ext>
            </a:extLst>
          </p:cNvPr>
          <p:cNvSpPr>
            <a:spLocks noGrp="1"/>
          </p:cNvSpPr>
          <p:nvPr>
            <p:ph type="title"/>
          </p:nvPr>
        </p:nvSpPr>
        <p:spPr/>
        <p:txBody>
          <a:bodyPr/>
          <a:lstStyle/>
          <a:p>
            <a:r>
              <a:rPr lang="en-US" dirty="0"/>
              <a:t>RBA Warp Scheduler</a:t>
            </a:r>
          </a:p>
        </p:txBody>
      </p:sp>
      <p:sp>
        <p:nvSpPr>
          <p:cNvPr id="3" name="Content Placeholder 2">
            <a:extLst>
              <a:ext uri="{FF2B5EF4-FFF2-40B4-BE49-F238E27FC236}">
                <a16:creationId xmlns:a16="http://schemas.microsoft.com/office/drawing/2014/main" id="{CF285265-A036-C4F1-6C9C-14705A0838E4}"/>
              </a:ext>
            </a:extLst>
          </p:cNvPr>
          <p:cNvSpPr>
            <a:spLocks noGrp="1"/>
          </p:cNvSpPr>
          <p:nvPr>
            <p:ph idx="1"/>
          </p:nvPr>
        </p:nvSpPr>
        <p:spPr>
          <a:xfrm>
            <a:off x="838200" y="1825625"/>
            <a:ext cx="5257800" cy="4351338"/>
          </a:xfrm>
        </p:spPr>
        <p:txBody>
          <a:bodyPr/>
          <a:lstStyle/>
          <a:p>
            <a:pPr marL="0" indent="0">
              <a:buNone/>
            </a:pPr>
            <a:r>
              <a:rPr lang="en-US" dirty="0"/>
              <a:t>3. CUs generate bank read requests and signals the arbitration unit within the operand collector</a:t>
            </a:r>
          </a:p>
        </p:txBody>
      </p:sp>
      <p:sp>
        <p:nvSpPr>
          <p:cNvPr id="4" name="Slide Number Placeholder 3">
            <a:extLst>
              <a:ext uri="{FF2B5EF4-FFF2-40B4-BE49-F238E27FC236}">
                <a16:creationId xmlns:a16="http://schemas.microsoft.com/office/drawing/2014/main" id="{3FA28A3B-119A-116C-F3BE-2EE482121BEF}"/>
              </a:ext>
            </a:extLst>
          </p:cNvPr>
          <p:cNvSpPr>
            <a:spLocks noGrp="1"/>
          </p:cNvSpPr>
          <p:nvPr>
            <p:ph type="sldNum" sz="quarter" idx="12"/>
          </p:nvPr>
        </p:nvSpPr>
        <p:spPr/>
        <p:txBody>
          <a:bodyPr/>
          <a:lstStyle/>
          <a:p>
            <a:pPr>
              <a:defRPr/>
            </a:pPr>
            <a:fld id="{6C6B5308-6B54-4E5B-8185-C4F567049C3B}" type="slidenum">
              <a:rPr lang="en-US" smtClean="0"/>
              <a:pPr>
                <a:defRPr/>
              </a:pPr>
              <a:t>70</a:t>
            </a:fld>
            <a:endParaRPr lang="en-US"/>
          </a:p>
        </p:txBody>
      </p:sp>
      <p:pic>
        <p:nvPicPr>
          <p:cNvPr id="8" name="Picture 7">
            <a:extLst>
              <a:ext uri="{FF2B5EF4-FFF2-40B4-BE49-F238E27FC236}">
                <a16:creationId xmlns:a16="http://schemas.microsoft.com/office/drawing/2014/main" id="{D8A2033A-7ED9-3844-D2F1-E75CB36C401E}"/>
              </a:ext>
            </a:extLst>
          </p:cNvPr>
          <p:cNvPicPr>
            <a:picLocks noChangeAspect="1"/>
          </p:cNvPicPr>
          <p:nvPr/>
        </p:nvPicPr>
        <p:blipFill>
          <a:blip r:embed="rId3"/>
          <a:stretch>
            <a:fillRect/>
          </a:stretch>
        </p:blipFill>
        <p:spPr>
          <a:xfrm>
            <a:off x="6486379" y="123926"/>
            <a:ext cx="5257800" cy="6213763"/>
          </a:xfrm>
          <a:prstGeom prst="rect">
            <a:avLst/>
          </a:prstGeom>
        </p:spPr>
      </p:pic>
      <p:sp>
        <p:nvSpPr>
          <p:cNvPr id="9" name="Oval 8">
            <a:extLst>
              <a:ext uri="{FF2B5EF4-FFF2-40B4-BE49-F238E27FC236}">
                <a16:creationId xmlns:a16="http://schemas.microsoft.com/office/drawing/2014/main" id="{78F23D8C-9397-BC6A-4D2F-47FD16BC36F7}"/>
              </a:ext>
            </a:extLst>
          </p:cNvPr>
          <p:cNvSpPr/>
          <p:nvPr/>
        </p:nvSpPr>
        <p:spPr>
          <a:xfrm>
            <a:off x="8117633" y="5634458"/>
            <a:ext cx="2438400" cy="82731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877819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AF8E-5914-7886-32F7-AB6DA3995F29}"/>
              </a:ext>
            </a:extLst>
          </p:cNvPr>
          <p:cNvSpPr>
            <a:spLocks noGrp="1"/>
          </p:cNvSpPr>
          <p:nvPr>
            <p:ph type="title"/>
          </p:nvPr>
        </p:nvSpPr>
        <p:spPr/>
        <p:txBody>
          <a:bodyPr/>
          <a:lstStyle/>
          <a:p>
            <a:r>
              <a:rPr lang="en-US" dirty="0"/>
              <a:t>RBA Warp Scheduler</a:t>
            </a:r>
          </a:p>
        </p:txBody>
      </p:sp>
      <p:sp>
        <p:nvSpPr>
          <p:cNvPr id="3" name="Content Placeholder 2">
            <a:extLst>
              <a:ext uri="{FF2B5EF4-FFF2-40B4-BE49-F238E27FC236}">
                <a16:creationId xmlns:a16="http://schemas.microsoft.com/office/drawing/2014/main" id="{CF285265-A036-C4F1-6C9C-14705A0838E4}"/>
              </a:ext>
            </a:extLst>
          </p:cNvPr>
          <p:cNvSpPr>
            <a:spLocks noGrp="1"/>
          </p:cNvSpPr>
          <p:nvPr>
            <p:ph idx="1"/>
          </p:nvPr>
        </p:nvSpPr>
        <p:spPr>
          <a:xfrm>
            <a:off x="838200" y="1825625"/>
            <a:ext cx="5257800" cy="4351338"/>
          </a:xfrm>
        </p:spPr>
        <p:txBody>
          <a:bodyPr/>
          <a:lstStyle/>
          <a:p>
            <a:pPr marL="0" indent="0">
              <a:buNone/>
            </a:pPr>
            <a:r>
              <a:rPr lang="en-US" dirty="0"/>
              <a:t>4. The Arbitration Units sum the request queue lengths, and the RBA scoring logic updates the RBA scores for pending warps in the scheduler PC tables</a:t>
            </a:r>
          </a:p>
        </p:txBody>
      </p:sp>
      <p:sp>
        <p:nvSpPr>
          <p:cNvPr id="4" name="Slide Number Placeholder 3">
            <a:extLst>
              <a:ext uri="{FF2B5EF4-FFF2-40B4-BE49-F238E27FC236}">
                <a16:creationId xmlns:a16="http://schemas.microsoft.com/office/drawing/2014/main" id="{3FA28A3B-119A-116C-F3BE-2EE482121BEF}"/>
              </a:ext>
            </a:extLst>
          </p:cNvPr>
          <p:cNvSpPr>
            <a:spLocks noGrp="1"/>
          </p:cNvSpPr>
          <p:nvPr>
            <p:ph type="sldNum" sz="quarter" idx="12"/>
          </p:nvPr>
        </p:nvSpPr>
        <p:spPr/>
        <p:txBody>
          <a:bodyPr/>
          <a:lstStyle/>
          <a:p>
            <a:pPr>
              <a:defRPr/>
            </a:pPr>
            <a:fld id="{6C6B5308-6B54-4E5B-8185-C4F567049C3B}" type="slidenum">
              <a:rPr lang="en-US" smtClean="0"/>
              <a:pPr>
                <a:defRPr/>
              </a:pPr>
              <a:t>71</a:t>
            </a:fld>
            <a:endParaRPr lang="en-US"/>
          </a:p>
        </p:txBody>
      </p:sp>
      <p:pic>
        <p:nvPicPr>
          <p:cNvPr id="8" name="Picture 7">
            <a:extLst>
              <a:ext uri="{FF2B5EF4-FFF2-40B4-BE49-F238E27FC236}">
                <a16:creationId xmlns:a16="http://schemas.microsoft.com/office/drawing/2014/main" id="{D8A2033A-7ED9-3844-D2F1-E75CB36C401E}"/>
              </a:ext>
            </a:extLst>
          </p:cNvPr>
          <p:cNvPicPr>
            <a:picLocks noChangeAspect="1"/>
          </p:cNvPicPr>
          <p:nvPr/>
        </p:nvPicPr>
        <p:blipFill>
          <a:blip r:embed="rId3"/>
          <a:stretch>
            <a:fillRect/>
          </a:stretch>
        </p:blipFill>
        <p:spPr>
          <a:xfrm>
            <a:off x="6486379" y="123926"/>
            <a:ext cx="5257800" cy="6213763"/>
          </a:xfrm>
          <a:prstGeom prst="rect">
            <a:avLst/>
          </a:prstGeom>
        </p:spPr>
      </p:pic>
      <p:sp>
        <p:nvSpPr>
          <p:cNvPr id="9" name="Oval 8">
            <a:extLst>
              <a:ext uri="{FF2B5EF4-FFF2-40B4-BE49-F238E27FC236}">
                <a16:creationId xmlns:a16="http://schemas.microsoft.com/office/drawing/2014/main" id="{78F23D8C-9397-BC6A-4D2F-47FD16BC36F7}"/>
              </a:ext>
            </a:extLst>
          </p:cNvPr>
          <p:cNvSpPr/>
          <p:nvPr/>
        </p:nvSpPr>
        <p:spPr>
          <a:xfrm>
            <a:off x="6096000" y="2356303"/>
            <a:ext cx="2656114" cy="248939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7" name="Oval 6">
            <a:extLst>
              <a:ext uri="{FF2B5EF4-FFF2-40B4-BE49-F238E27FC236}">
                <a16:creationId xmlns:a16="http://schemas.microsoft.com/office/drawing/2014/main" id="{AC72ECB0-FB86-B023-ED44-76EFE12471DB}"/>
              </a:ext>
            </a:extLst>
          </p:cNvPr>
          <p:cNvSpPr/>
          <p:nvPr/>
        </p:nvSpPr>
        <p:spPr>
          <a:xfrm>
            <a:off x="6459165" y="105265"/>
            <a:ext cx="2656114" cy="193502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4260307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4C6DB-1DBA-E5D7-7BB1-9CCB62A5B8C5}"/>
              </a:ext>
            </a:extLst>
          </p:cNvPr>
          <p:cNvSpPr>
            <a:spLocks noGrp="1"/>
          </p:cNvSpPr>
          <p:nvPr>
            <p:ph type="title"/>
          </p:nvPr>
        </p:nvSpPr>
        <p:spPr/>
        <p:txBody>
          <a:bodyPr/>
          <a:lstStyle/>
          <a:p>
            <a:r>
              <a:rPr lang="en-US" dirty="0"/>
              <a:t>Summary Design Performance</a:t>
            </a:r>
          </a:p>
        </p:txBody>
      </p:sp>
      <p:pic>
        <p:nvPicPr>
          <p:cNvPr id="6" name="Content Placeholder 5" descr="Chart, bar chart&#10;&#10;Description automatically generated">
            <a:extLst>
              <a:ext uri="{FF2B5EF4-FFF2-40B4-BE49-F238E27FC236}">
                <a16:creationId xmlns:a16="http://schemas.microsoft.com/office/drawing/2014/main" id="{404CB5A1-C009-1F21-7B3F-800D9D8E41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101" y="2336103"/>
            <a:ext cx="11545841" cy="3204925"/>
          </a:xfrm>
        </p:spPr>
      </p:pic>
      <p:sp>
        <p:nvSpPr>
          <p:cNvPr id="4" name="Slide Number Placeholder 3">
            <a:extLst>
              <a:ext uri="{FF2B5EF4-FFF2-40B4-BE49-F238E27FC236}">
                <a16:creationId xmlns:a16="http://schemas.microsoft.com/office/drawing/2014/main" id="{EC7FBFEA-7E25-6FC7-14D2-C39E9555E236}"/>
              </a:ext>
            </a:extLst>
          </p:cNvPr>
          <p:cNvSpPr>
            <a:spLocks noGrp="1"/>
          </p:cNvSpPr>
          <p:nvPr>
            <p:ph type="sldNum" sz="quarter" idx="12"/>
          </p:nvPr>
        </p:nvSpPr>
        <p:spPr/>
        <p:txBody>
          <a:bodyPr/>
          <a:lstStyle/>
          <a:p>
            <a:fld id="{2DBCA39B-AE57-495A-AA0E-BE660A9A619C}" type="slidenum">
              <a:rPr lang="en-US" smtClean="0"/>
              <a:t>72</a:t>
            </a:fld>
            <a:endParaRPr lang="en-US"/>
          </a:p>
        </p:txBody>
      </p:sp>
    </p:spTree>
    <p:extLst>
      <p:ext uri="{BB962C8B-B14F-4D97-AF65-F5344CB8AC3E}">
        <p14:creationId xmlns:p14="http://schemas.microsoft.com/office/powerpoint/2010/main" val="532484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A2017B-32D5-AD16-4EEA-71CE112D21A1}"/>
              </a:ext>
            </a:extLst>
          </p:cNvPr>
          <p:cNvSpPr>
            <a:spLocks noGrp="1"/>
          </p:cNvSpPr>
          <p:nvPr>
            <p:ph type="title"/>
          </p:nvPr>
        </p:nvSpPr>
        <p:spPr/>
        <p:txBody>
          <a:bodyPr>
            <a:normAutofit/>
          </a:bodyPr>
          <a:lstStyle/>
          <a:p>
            <a:r>
              <a:rPr lang="en-US" dirty="0"/>
              <a:t>SM Register File Banks</a:t>
            </a:r>
          </a:p>
        </p:txBody>
      </p:sp>
      <p:sp>
        <p:nvSpPr>
          <p:cNvPr id="3" name="Slide Number Placeholder 2">
            <a:extLst>
              <a:ext uri="{FF2B5EF4-FFF2-40B4-BE49-F238E27FC236}">
                <a16:creationId xmlns:a16="http://schemas.microsoft.com/office/drawing/2014/main" id="{4D9BE00F-851E-29B6-CCD9-8DF0CD066B3B}"/>
              </a:ext>
            </a:extLst>
          </p:cNvPr>
          <p:cNvSpPr>
            <a:spLocks noGrp="1"/>
          </p:cNvSpPr>
          <p:nvPr>
            <p:ph type="sldNum" sz="quarter" idx="12"/>
          </p:nvPr>
        </p:nvSpPr>
        <p:spPr/>
        <p:txBody>
          <a:bodyPr/>
          <a:lstStyle/>
          <a:p>
            <a:pPr>
              <a:defRPr/>
            </a:pPr>
            <a:fld id="{6C6B5308-6B54-4E5B-8185-C4F567049C3B}" type="slidenum">
              <a:rPr lang="en-US" smtClean="0"/>
              <a:pPr>
                <a:defRPr/>
              </a:pPr>
              <a:t>8</a:t>
            </a:fld>
            <a:endParaRPr lang="en-US" dirty="0"/>
          </a:p>
        </p:txBody>
      </p:sp>
      <p:sp>
        <p:nvSpPr>
          <p:cNvPr id="7" name="Rectangle 6">
            <a:extLst>
              <a:ext uri="{FF2B5EF4-FFF2-40B4-BE49-F238E27FC236}">
                <a16:creationId xmlns:a16="http://schemas.microsoft.com/office/drawing/2014/main" id="{CB4BE3FB-DC3C-E1A5-B60A-49636D5089B0}"/>
              </a:ext>
            </a:extLst>
          </p:cNvPr>
          <p:cNvSpPr/>
          <p:nvPr/>
        </p:nvSpPr>
        <p:spPr>
          <a:xfrm>
            <a:off x="838201" y="1907174"/>
            <a:ext cx="20574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Warp Scheduler</a:t>
            </a:r>
          </a:p>
        </p:txBody>
      </p:sp>
      <p:sp>
        <p:nvSpPr>
          <p:cNvPr id="8" name="Rectangle 7">
            <a:extLst>
              <a:ext uri="{FF2B5EF4-FFF2-40B4-BE49-F238E27FC236}">
                <a16:creationId xmlns:a16="http://schemas.microsoft.com/office/drawing/2014/main" id="{E156879D-FFDF-D710-336A-7AD1DE643F2C}"/>
              </a:ext>
            </a:extLst>
          </p:cNvPr>
          <p:cNvSpPr/>
          <p:nvPr/>
        </p:nvSpPr>
        <p:spPr>
          <a:xfrm>
            <a:off x="3162300" y="1907174"/>
            <a:ext cx="20574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Warp Scheduler</a:t>
            </a:r>
          </a:p>
        </p:txBody>
      </p:sp>
      <p:sp>
        <p:nvSpPr>
          <p:cNvPr id="9" name="Rectangle 8">
            <a:extLst>
              <a:ext uri="{FF2B5EF4-FFF2-40B4-BE49-F238E27FC236}">
                <a16:creationId xmlns:a16="http://schemas.microsoft.com/office/drawing/2014/main" id="{482B5152-CC91-6EF7-8D1B-4BBB812E4A21}"/>
              </a:ext>
            </a:extLst>
          </p:cNvPr>
          <p:cNvSpPr/>
          <p:nvPr/>
        </p:nvSpPr>
        <p:spPr>
          <a:xfrm>
            <a:off x="5486400" y="1907174"/>
            <a:ext cx="20574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Warp Scheduler</a:t>
            </a:r>
          </a:p>
        </p:txBody>
      </p:sp>
      <p:sp>
        <p:nvSpPr>
          <p:cNvPr id="10" name="Rectangle 9">
            <a:extLst>
              <a:ext uri="{FF2B5EF4-FFF2-40B4-BE49-F238E27FC236}">
                <a16:creationId xmlns:a16="http://schemas.microsoft.com/office/drawing/2014/main" id="{FADCFCBD-31E9-E341-F416-129E4B7FE8DE}"/>
              </a:ext>
            </a:extLst>
          </p:cNvPr>
          <p:cNvSpPr/>
          <p:nvPr/>
        </p:nvSpPr>
        <p:spPr>
          <a:xfrm>
            <a:off x="7810500" y="1907174"/>
            <a:ext cx="2057400" cy="45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Warp Scheduler</a:t>
            </a:r>
          </a:p>
        </p:txBody>
      </p:sp>
      <p:sp>
        <p:nvSpPr>
          <p:cNvPr id="11" name="Rectangle 10">
            <a:extLst>
              <a:ext uri="{FF2B5EF4-FFF2-40B4-BE49-F238E27FC236}">
                <a16:creationId xmlns:a16="http://schemas.microsoft.com/office/drawing/2014/main" id="{B4650D14-5F20-00B5-82ED-BA95D0F8AA11}"/>
              </a:ext>
            </a:extLst>
          </p:cNvPr>
          <p:cNvSpPr/>
          <p:nvPr/>
        </p:nvSpPr>
        <p:spPr>
          <a:xfrm>
            <a:off x="838201" y="3596826"/>
            <a:ext cx="905690" cy="404949"/>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Bank 0</a:t>
            </a:r>
          </a:p>
        </p:txBody>
      </p:sp>
      <p:sp>
        <p:nvSpPr>
          <p:cNvPr id="12" name="Rectangle 11">
            <a:extLst>
              <a:ext uri="{FF2B5EF4-FFF2-40B4-BE49-F238E27FC236}">
                <a16:creationId xmlns:a16="http://schemas.microsoft.com/office/drawing/2014/main" id="{FCC39E08-98C2-5326-64D7-E0735B4B1A50}"/>
              </a:ext>
            </a:extLst>
          </p:cNvPr>
          <p:cNvSpPr/>
          <p:nvPr/>
        </p:nvSpPr>
        <p:spPr>
          <a:xfrm>
            <a:off x="1983923" y="3596826"/>
            <a:ext cx="905690" cy="404949"/>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Bank 1</a:t>
            </a:r>
          </a:p>
        </p:txBody>
      </p:sp>
      <p:sp>
        <p:nvSpPr>
          <p:cNvPr id="13" name="Rectangle 12">
            <a:extLst>
              <a:ext uri="{FF2B5EF4-FFF2-40B4-BE49-F238E27FC236}">
                <a16:creationId xmlns:a16="http://schemas.microsoft.com/office/drawing/2014/main" id="{2292FDE7-D2C2-D739-BA89-723F879A3872}"/>
              </a:ext>
            </a:extLst>
          </p:cNvPr>
          <p:cNvSpPr/>
          <p:nvPr/>
        </p:nvSpPr>
        <p:spPr>
          <a:xfrm>
            <a:off x="3162300" y="3596826"/>
            <a:ext cx="905690" cy="404949"/>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Bank 2</a:t>
            </a:r>
          </a:p>
        </p:txBody>
      </p:sp>
      <p:sp>
        <p:nvSpPr>
          <p:cNvPr id="14" name="Rectangle 13">
            <a:extLst>
              <a:ext uri="{FF2B5EF4-FFF2-40B4-BE49-F238E27FC236}">
                <a16:creationId xmlns:a16="http://schemas.microsoft.com/office/drawing/2014/main" id="{F5D312F5-FBC1-6425-CC7E-7BFDB4ABD58A}"/>
              </a:ext>
            </a:extLst>
          </p:cNvPr>
          <p:cNvSpPr/>
          <p:nvPr/>
        </p:nvSpPr>
        <p:spPr>
          <a:xfrm>
            <a:off x="4311288" y="3596825"/>
            <a:ext cx="905690" cy="404949"/>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Bank 3</a:t>
            </a:r>
          </a:p>
        </p:txBody>
      </p:sp>
      <p:sp>
        <p:nvSpPr>
          <p:cNvPr id="15" name="Rectangle 14">
            <a:extLst>
              <a:ext uri="{FF2B5EF4-FFF2-40B4-BE49-F238E27FC236}">
                <a16:creationId xmlns:a16="http://schemas.microsoft.com/office/drawing/2014/main" id="{D9C1CC4E-E3C7-1148-E330-20F3C2E09812}"/>
              </a:ext>
            </a:extLst>
          </p:cNvPr>
          <p:cNvSpPr/>
          <p:nvPr/>
        </p:nvSpPr>
        <p:spPr>
          <a:xfrm>
            <a:off x="5486400" y="3596825"/>
            <a:ext cx="905690" cy="404949"/>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Bank 4</a:t>
            </a:r>
          </a:p>
        </p:txBody>
      </p:sp>
      <p:sp>
        <p:nvSpPr>
          <p:cNvPr id="16" name="Rectangle 15">
            <a:extLst>
              <a:ext uri="{FF2B5EF4-FFF2-40B4-BE49-F238E27FC236}">
                <a16:creationId xmlns:a16="http://schemas.microsoft.com/office/drawing/2014/main" id="{F8724C54-5078-475A-F54B-6958B1A9C7A7}"/>
              </a:ext>
            </a:extLst>
          </p:cNvPr>
          <p:cNvSpPr/>
          <p:nvPr/>
        </p:nvSpPr>
        <p:spPr>
          <a:xfrm>
            <a:off x="6638110" y="3596825"/>
            <a:ext cx="905690" cy="404949"/>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Bank 5</a:t>
            </a:r>
          </a:p>
        </p:txBody>
      </p:sp>
      <p:sp>
        <p:nvSpPr>
          <p:cNvPr id="17" name="Rectangle 16">
            <a:extLst>
              <a:ext uri="{FF2B5EF4-FFF2-40B4-BE49-F238E27FC236}">
                <a16:creationId xmlns:a16="http://schemas.microsoft.com/office/drawing/2014/main" id="{1CA4F9D4-D26B-68A6-8A9A-1B50CC9F9B9C}"/>
              </a:ext>
            </a:extLst>
          </p:cNvPr>
          <p:cNvSpPr/>
          <p:nvPr/>
        </p:nvSpPr>
        <p:spPr>
          <a:xfrm>
            <a:off x="7810500" y="3596825"/>
            <a:ext cx="905690" cy="404949"/>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Bank 6</a:t>
            </a:r>
          </a:p>
        </p:txBody>
      </p:sp>
      <p:sp>
        <p:nvSpPr>
          <p:cNvPr id="18" name="Rectangle 17">
            <a:extLst>
              <a:ext uri="{FF2B5EF4-FFF2-40B4-BE49-F238E27FC236}">
                <a16:creationId xmlns:a16="http://schemas.microsoft.com/office/drawing/2014/main" id="{1AEB2E24-2B82-BEA1-9744-8384E402B394}"/>
              </a:ext>
            </a:extLst>
          </p:cNvPr>
          <p:cNvSpPr/>
          <p:nvPr/>
        </p:nvSpPr>
        <p:spPr>
          <a:xfrm>
            <a:off x="8962210" y="3596825"/>
            <a:ext cx="905690" cy="404949"/>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solidFill>
                  <a:schemeClr val="tx1"/>
                </a:solidFill>
              </a:rPr>
              <a:t>Bank 7</a:t>
            </a:r>
          </a:p>
        </p:txBody>
      </p:sp>
      <p:cxnSp>
        <p:nvCxnSpPr>
          <p:cNvPr id="20" name="Straight Connector 19">
            <a:extLst>
              <a:ext uri="{FF2B5EF4-FFF2-40B4-BE49-F238E27FC236}">
                <a16:creationId xmlns:a16="http://schemas.microsoft.com/office/drawing/2014/main" id="{A2DE8879-4534-EBA8-F2DB-7B13247AD1E3}"/>
              </a:ext>
            </a:extLst>
          </p:cNvPr>
          <p:cNvCxnSpPr>
            <a:stCxn id="7" idx="2"/>
            <a:endCxn id="11" idx="0"/>
          </p:cNvCxnSpPr>
          <p:nvPr/>
        </p:nvCxnSpPr>
        <p:spPr>
          <a:xfrm flipH="1">
            <a:off x="1291046" y="2364374"/>
            <a:ext cx="575855" cy="1232452"/>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A1CAA2DA-FDD5-7807-FCCD-9D8566CBBBA9}"/>
              </a:ext>
            </a:extLst>
          </p:cNvPr>
          <p:cNvCxnSpPr>
            <a:stCxn id="7" idx="2"/>
            <a:endCxn id="12" idx="0"/>
          </p:cNvCxnSpPr>
          <p:nvPr/>
        </p:nvCxnSpPr>
        <p:spPr>
          <a:xfrm>
            <a:off x="1866901" y="2364374"/>
            <a:ext cx="569867" cy="1232452"/>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F67F4AE2-7EE6-D678-9B55-3CF994D5A288}"/>
              </a:ext>
            </a:extLst>
          </p:cNvPr>
          <p:cNvCxnSpPr>
            <a:stCxn id="8" idx="2"/>
            <a:endCxn id="13" idx="0"/>
          </p:cNvCxnSpPr>
          <p:nvPr/>
        </p:nvCxnSpPr>
        <p:spPr>
          <a:xfrm flipH="1">
            <a:off x="3615145" y="2364374"/>
            <a:ext cx="575855" cy="1232452"/>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D6AFE71-D0AB-2350-5B24-BA41C1F7F1C5}"/>
              </a:ext>
            </a:extLst>
          </p:cNvPr>
          <p:cNvCxnSpPr>
            <a:stCxn id="8" idx="2"/>
            <a:endCxn id="14" idx="0"/>
          </p:cNvCxnSpPr>
          <p:nvPr/>
        </p:nvCxnSpPr>
        <p:spPr>
          <a:xfrm>
            <a:off x="4191000" y="2364374"/>
            <a:ext cx="573133" cy="1232451"/>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74CB17D-FEB6-2A1C-65DB-FA541EEDF01C}"/>
              </a:ext>
            </a:extLst>
          </p:cNvPr>
          <p:cNvCxnSpPr>
            <a:stCxn id="9" idx="2"/>
            <a:endCxn id="15" idx="0"/>
          </p:cNvCxnSpPr>
          <p:nvPr/>
        </p:nvCxnSpPr>
        <p:spPr>
          <a:xfrm flipH="1">
            <a:off x="5939245" y="2364374"/>
            <a:ext cx="575855" cy="1232451"/>
          </a:xfrm>
          <a:prstGeom prst="line">
            <a:avLst/>
          </a:prstGeom>
          <a:ln w="381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B787E6A7-C7D0-0EE4-8FE2-8EEE0B666AAF}"/>
              </a:ext>
            </a:extLst>
          </p:cNvPr>
          <p:cNvCxnSpPr>
            <a:stCxn id="9" idx="2"/>
            <a:endCxn id="16" idx="0"/>
          </p:cNvCxnSpPr>
          <p:nvPr/>
        </p:nvCxnSpPr>
        <p:spPr>
          <a:xfrm>
            <a:off x="6515100" y="2364374"/>
            <a:ext cx="575855" cy="1232451"/>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6C163D9-846D-165C-0B25-1151004B5D3F}"/>
              </a:ext>
            </a:extLst>
          </p:cNvPr>
          <p:cNvCxnSpPr>
            <a:stCxn id="10" idx="2"/>
            <a:endCxn id="17" idx="0"/>
          </p:cNvCxnSpPr>
          <p:nvPr/>
        </p:nvCxnSpPr>
        <p:spPr>
          <a:xfrm flipH="1">
            <a:off x="8263345" y="2364374"/>
            <a:ext cx="575855" cy="1232451"/>
          </a:xfrm>
          <a:prstGeom prst="line">
            <a:avLst/>
          </a:prstGeom>
          <a:ln w="38100"/>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7C56F79A-DA26-E8C9-9C17-784F5D14860E}"/>
              </a:ext>
            </a:extLst>
          </p:cNvPr>
          <p:cNvCxnSpPr>
            <a:stCxn id="10" idx="2"/>
            <a:endCxn id="18" idx="0"/>
          </p:cNvCxnSpPr>
          <p:nvPr/>
        </p:nvCxnSpPr>
        <p:spPr>
          <a:xfrm>
            <a:off x="8839200" y="2364374"/>
            <a:ext cx="575855" cy="1232451"/>
          </a:xfrm>
          <a:prstGeom prst="line">
            <a:avLst/>
          </a:prstGeom>
          <a:ln w="3810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019384B2-7839-4CE7-676F-558E3836D62F}"/>
              </a:ext>
            </a:extLst>
          </p:cNvPr>
          <p:cNvCxnSpPr>
            <a:stCxn id="7" idx="2"/>
            <a:endCxn id="13" idx="0"/>
          </p:cNvCxnSpPr>
          <p:nvPr/>
        </p:nvCxnSpPr>
        <p:spPr>
          <a:xfrm>
            <a:off x="1866901" y="2364374"/>
            <a:ext cx="1748244" cy="12324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448E56A-0A1B-FF69-C5F5-899F7250A5DB}"/>
              </a:ext>
            </a:extLst>
          </p:cNvPr>
          <p:cNvCxnSpPr>
            <a:stCxn id="7" idx="2"/>
            <a:endCxn id="14" idx="0"/>
          </p:cNvCxnSpPr>
          <p:nvPr/>
        </p:nvCxnSpPr>
        <p:spPr>
          <a:xfrm>
            <a:off x="1866901" y="2364374"/>
            <a:ext cx="2897232"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7128577-D22B-C38E-9448-E6210D206DE7}"/>
              </a:ext>
            </a:extLst>
          </p:cNvPr>
          <p:cNvCxnSpPr>
            <a:stCxn id="7" idx="2"/>
            <a:endCxn id="15" idx="0"/>
          </p:cNvCxnSpPr>
          <p:nvPr/>
        </p:nvCxnSpPr>
        <p:spPr>
          <a:xfrm>
            <a:off x="1866901" y="2364374"/>
            <a:ext cx="4072344"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C1912A6-2EF8-E468-D153-BA707C006C6E}"/>
              </a:ext>
            </a:extLst>
          </p:cNvPr>
          <p:cNvCxnSpPr>
            <a:stCxn id="7" idx="2"/>
            <a:endCxn id="16" idx="0"/>
          </p:cNvCxnSpPr>
          <p:nvPr/>
        </p:nvCxnSpPr>
        <p:spPr>
          <a:xfrm>
            <a:off x="1866901" y="2364374"/>
            <a:ext cx="5224054"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50CE126-9515-0C45-5653-713C9EA811C8}"/>
              </a:ext>
            </a:extLst>
          </p:cNvPr>
          <p:cNvCxnSpPr>
            <a:stCxn id="7" idx="2"/>
            <a:endCxn id="17" idx="0"/>
          </p:cNvCxnSpPr>
          <p:nvPr/>
        </p:nvCxnSpPr>
        <p:spPr>
          <a:xfrm>
            <a:off x="1866901" y="2364374"/>
            <a:ext cx="6396444"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8AF21BE-CBBF-0682-DD4E-E0ECFBED1DBF}"/>
              </a:ext>
            </a:extLst>
          </p:cNvPr>
          <p:cNvCxnSpPr>
            <a:stCxn id="7" idx="2"/>
            <a:endCxn id="18" idx="0"/>
          </p:cNvCxnSpPr>
          <p:nvPr/>
        </p:nvCxnSpPr>
        <p:spPr>
          <a:xfrm>
            <a:off x="1866901" y="2364374"/>
            <a:ext cx="7548154"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2CA9AF6-CC5E-B549-7718-AC41D6AA80B4}"/>
              </a:ext>
            </a:extLst>
          </p:cNvPr>
          <p:cNvCxnSpPr>
            <a:stCxn id="8" idx="2"/>
            <a:endCxn id="11" idx="0"/>
          </p:cNvCxnSpPr>
          <p:nvPr/>
        </p:nvCxnSpPr>
        <p:spPr>
          <a:xfrm flipH="1">
            <a:off x="1291046" y="2364374"/>
            <a:ext cx="2899954" cy="12324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93E6F33-9D66-E69E-0A3D-53FD38BD96DF}"/>
              </a:ext>
            </a:extLst>
          </p:cNvPr>
          <p:cNvCxnSpPr>
            <a:stCxn id="8" idx="2"/>
            <a:endCxn id="12" idx="0"/>
          </p:cNvCxnSpPr>
          <p:nvPr/>
        </p:nvCxnSpPr>
        <p:spPr>
          <a:xfrm flipH="1">
            <a:off x="2436768" y="2364374"/>
            <a:ext cx="1754232" cy="12324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B93B388-348F-4446-1E98-7BD804D446BF}"/>
              </a:ext>
            </a:extLst>
          </p:cNvPr>
          <p:cNvCxnSpPr>
            <a:stCxn id="8" idx="2"/>
            <a:endCxn id="15" idx="0"/>
          </p:cNvCxnSpPr>
          <p:nvPr/>
        </p:nvCxnSpPr>
        <p:spPr>
          <a:xfrm>
            <a:off x="4191000" y="2364374"/>
            <a:ext cx="1748245"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87A350D-5D6C-C539-E750-B292B0E93EF4}"/>
              </a:ext>
            </a:extLst>
          </p:cNvPr>
          <p:cNvCxnSpPr>
            <a:stCxn id="8" idx="2"/>
            <a:endCxn id="16" idx="0"/>
          </p:cNvCxnSpPr>
          <p:nvPr/>
        </p:nvCxnSpPr>
        <p:spPr>
          <a:xfrm>
            <a:off x="4191000" y="2364374"/>
            <a:ext cx="2899955"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3A13A30-2F55-A218-BE80-C655D885E009}"/>
              </a:ext>
            </a:extLst>
          </p:cNvPr>
          <p:cNvCxnSpPr>
            <a:stCxn id="8" idx="2"/>
            <a:endCxn id="17" idx="0"/>
          </p:cNvCxnSpPr>
          <p:nvPr/>
        </p:nvCxnSpPr>
        <p:spPr>
          <a:xfrm>
            <a:off x="4191000" y="2364374"/>
            <a:ext cx="4072345"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C06A50-64E3-B86F-4009-D55799EC4B3B}"/>
              </a:ext>
            </a:extLst>
          </p:cNvPr>
          <p:cNvCxnSpPr>
            <a:stCxn id="8" idx="2"/>
            <a:endCxn id="18" idx="0"/>
          </p:cNvCxnSpPr>
          <p:nvPr/>
        </p:nvCxnSpPr>
        <p:spPr>
          <a:xfrm>
            <a:off x="4191000" y="2364374"/>
            <a:ext cx="5224055"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B804F45-EBE0-9528-1E02-EE80F831669D}"/>
              </a:ext>
            </a:extLst>
          </p:cNvPr>
          <p:cNvCxnSpPr>
            <a:stCxn id="9" idx="2"/>
            <a:endCxn id="11" idx="0"/>
          </p:cNvCxnSpPr>
          <p:nvPr/>
        </p:nvCxnSpPr>
        <p:spPr>
          <a:xfrm flipH="1">
            <a:off x="1291046" y="2364374"/>
            <a:ext cx="5224054" cy="12324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4C23163-48AC-CF80-4125-E7FECDF39FC9}"/>
              </a:ext>
            </a:extLst>
          </p:cNvPr>
          <p:cNvCxnSpPr>
            <a:stCxn id="9" idx="2"/>
            <a:endCxn id="12" idx="0"/>
          </p:cNvCxnSpPr>
          <p:nvPr/>
        </p:nvCxnSpPr>
        <p:spPr>
          <a:xfrm flipH="1">
            <a:off x="2436768" y="2364374"/>
            <a:ext cx="4078332" cy="12324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528E5C3-774B-E0C4-AEFF-7BBD1FF49C04}"/>
              </a:ext>
            </a:extLst>
          </p:cNvPr>
          <p:cNvCxnSpPr>
            <a:stCxn id="9" idx="2"/>
            <a:endCxn id="13" idx="0"/>
          </p:cNvCxnSpPr>
          <p:nvPr/>
        </p:nvCxnSpPr>
        <p:spPr>
          <a:xfrm flipH="1">
            <a:off x="3615145" y="2364374"/>
            <a:ext cx="2899955" cy="12324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A46DE30-0882-9202-EBB3-1A6EE550AEE8}"/>
              </a:ext>
            </a:extLst>
          </p:cNvPr>
          <p:cNvCxnSpPr>
            <a:stCxn id="9" idx="2"/>
            <a:endCxn id="14" idx="0"/>
          </p:cNvCxnSpPr>
          <p:nvPr/>
        </p:nvCxnSpPr>
        <p:spPr>
          <a:xfrm flipH="1">
            <a:off x="4764133" y="2364374"/>
            <a:ext cx="1750967"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F898A2F-693C-A5FB-9B4E-F0067AD701D2}"/>
              </a:ext>
            </a:extLst>
          </p:cNvPr>
          <p:cNvCxnSpPr>
            <a:stCxn id="9" idx="2"/>
            <a:endCxn id="17" idx="0"/>
          </p:cNvCxnSpPr>
          <p:nvPr/>
        </p:nvCxnSpPr>
        <p:spPr>
          <a:xfrm>
            <a:off x="6515100" y="2364374"/>
            <a:ext cx="1748245"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C709945-4247-C5AA-00BD-D993AC35766C}"/>
              </a:ext>
            </a:extLst>
          </p:cNvPr>
          <p:cNvCxnSpPr>
            <a:stCxn id="9" idx="2"/>
            <a:endCxn id="18" idx="0"/>
          </p:cNvCxnSpPr>
          <p:nvPr/>
        </p:nvCxnSpPr>
        <p:spPr>
          <a:xfrm>
            <a:off x="6515100" y="2364374"/>
            <a:ext cx="2899955"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D61FEAC-C376-B21F-EC09-43A7F51C9E38}"/>
              </a:ext>
            </a:extLst>
          </p:cNvPr>
          <p:cNvCxnSpPr>
            <a:stCxn id="10" idx="2"/>
            <a:endCxn id="11" idx="0"/>
          </p:cNvCxnSpPr>
          <p:nvPr/>
        </p:nvCxnSpPr>
        <p:spPr>
          <a:xfrm flipH="1">
            <a:off x="1291046" y="2364374"/>
            <a:ext cx="7548154" cy="12324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6D44A2B-BD99-B76C-30B4-A68D4EA9ACB6}"/>
              </a:ext>
            </a:extLst>
          </p:cNvPr>
          <p:cNvCxnSpPr>
            <a:stCxn id="10" idx="2"/>
            <a:endCxn id="12" idx="0"/>
          </p:cNvCxnSpPr>
          <p:nvPr/>
        </p:nvCxnSpPr>
        <p:spPr>
          <a:xfrm flipH="1">
            <a:off x="2436768" y="2364374"/>
            <a:ext cx="6402432" cy="12324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6D36026-4E9F-0C11-FDBC-BCA24E7E187A}"/>
              </a:ext>
            </a:extLst>
          </p:cNvPr>
          <p:cNvCxnSpPr>
            <a:stCxn id="10" idx="2"/>
            <a:endCxn id="13" idx="0"/>
          </p:cNvCxnSpPr>
          <p:nvPr/>
        </p:nvCxnSpPr>
        <p:spPr>
          <a:xfrm flipH="1">
            <a:off x="3615145" y="2364374"/>
            <a:ext cx="5224055" cy="12324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5872415-DB49-7CE0-7A7E-D94F65D43D3A}"/>
              </a:ext>
            </a:extLst>
          </p:cNvPr>
          <p:cNvCxnSpPr>
            <a:stCxn id="10" idx="2"/>
            <a:endCxn id="14" idx="0"/>
          </p:cNvCxnSpPr>
          <p:nvPr/>
        </p:nvCxnSpPr>
        <p:spPr>
          <a:xfrm flipH="1">
            <a:off x="4764133" y="2364374"/>
            <a:ext cx="4075067"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943B936-5C24-2C76-F2D9-D325BBB78470}"/>
              </a:ext>
            </a:extLst>
          </p:cNvPr>
          <p:cNvCxnSpPr>
            <a:stCxn id="10" idx="2"/>
            <a:endCxn id="15" idx="0"/>
          </p:cNvCxnSpPr>
          <p:nvPr/>
        </p:nvCxnSpPr>
        <p:spPr>
          <a:xfrm flipH="1">
            <a:off x="5939245" y="2364374"/>
            <a:ext cx="2899955"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4769F6-3614-A119-3E40-7C294A4DDB9D}"/>
              </a:ext>
            </a:extLst>
          </p:cNvPr>
          <p:cNvCxnSpPr>
            <a:stCxn id="10" idx="2"/>
            <a:endCxn id="16" idx="0"/>
          </p:cNvCxnSpPr>
          <p:nvPr/>
        </p:nvCxnSpPr>
        <p:spPr>
          <a:xfrm flipH="1">
            <a:off x="7090955" y="2364374"/>
            <a:ext cx="1748245" cy="12324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F568DDD-A41C-BBF1-F167-4CB03BC8F509}"/>
              </a:ext>
            </a:extLst>
          </p:cNvPr>
          <p:cNvSpPr/>
          <p:nvPr/>
        </p:nvSpPr>
        <p:spPr>
          <a:xfrm>
            <a:off x="0" y="4716780"/>
            <a:ext cx="12192000" cy="982980"/>
          </a:xfrm>
          <a:prstGeom prst="rect">
            <a:avLst/>
          </a:prstGeom>
          <a:solidFill>
            <a:srgbClr val="9D968D"/>
          </a:solidFill>
          <a:ln>
            <a:solidFill>
              <a:srgbClr val="9D96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373A36"/>
                </a:solidFill>
              </a:rPr>
              <a:t># of Register Banks and Execution Units Stays the Same!</a:t>
            </a:r>
          </a:p>
        </p:txBody>
      </p:sp>
    </p:spTree>
    <p:extLst>
      <p:ext uri="{BB962C8B-B14F-4D97-AF65-F5344CB8AC3E}">
        <p14:creationId xmlns:p14="http://schemas.microsoft.com/office/powerpoint/2010/main" val="769378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D8F3A76-2706-B080-2FA8-BDB8CB2B1C1A}"/>
              </a:ext>
            </a:extLst>
          </p:cNvPr>
          <p:cNvSpPr>
            <a:spLocks noGrp="1"/>
          </p:cNvSpPr>
          <p:nvPr>
            <p:ph type="title"/>
          </p:nvPr>
        </p:nvSpPr>
        <p:spPr/>
        <p:txBody>
          <a:bodyPr/>
          <a:lstStyle/>
          <a:p>
            <a:r>
              <a:rPr lang="en-US" dirty="0"/>
              <a:t>Hypothetical Fully-Connected SM</a:t>
            </a:r>
          </a:p>
        </p:txBody>
      </p:sp>
      <p:sp>
        <p:nvSpPr>
          <p:cNvPr id="6" name="Slide Number Placeholder 5">
            <a:extLst>
              <a:ext uri="{FF2B5EF4-FFF2-40B4-BE49-F238E27FC236}">
                <a16:creationId xmlns:a16="http://schemas.microsoft.com/office/drawing/2014/main" id="{B3823BE8-70D6-4014-B05B-6A61D4D85B23}"/>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6C6B5308-6B54-4E5B-8185-C4F567049C3B}" type="slidenum">
              <a:rPr lang="en-US" smtClean="0"/>
              <a:pPr>
                <a:spcAft>
                  <a:spcPts val="600"/>
                </a:spcAft>
                <a:defRPr/>
              </a:pPr>
              <a:t>9</a:t>
            </a:fld>
            <a:endParaRPr lang="en-US"/>
          </a:p>
        </p:txBody>
      </p:sp>
      <p:graphicFrame>
        <p:nvGraphicFramePr>
          <p:cNvPr id="5" name="Content Placeholder 4">
            <a:extLst>
              <a:ext uri="{FF2B5EF4-FFF2-40B4-BE49-F238E27FC236}">
                <a16:creationId xmlns:a16="http://schemas.microsoft.com/office/drawing/2014/main" id="{251ED048-4555-46D5-A1C8-85A514D18B62}"/>
              </a:ext>
            </a:extLst>
          </p:cNvPr>
          <p:cNvGraphicFramePr>
            <a:graphicFrameLocks noGrp="1"/>
          </p:cNvGraphicFramePr>
          <p:nvPr>
            <p:ph idx="1"/>
            <p:extLst>
              <p:ext uri="{D42A27DB-BD31-4B8C-83A1-F6EECF244321}">
                <p14:modId xmlns:p14="http://schemas.microsoft.com/office/powerpoint/2010/main" val="4278330525"/>
              </p:ext>
            </p:extLst>
          </p:nvPr>
        </p:nvGraphicFramePr>
        <p:xfrm>
          <a:off x="914400" y="1825625"/>
          <a:ext cx="10515600" cy="4343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341197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4164</TotalTime>
  <Words>4703</Words>
  <Application>Microsoft Office PowerPoint</Application>
  <PresentationFormat>Widescreen</PresentationFormat>
  <Paragraphs>1237</Paragraphs>
  <Slides>72</Slides>
  <Notes>64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Arial</vt:lpstr>
      <vt:lpstr>Calibri</vt:lpstr>
      <vt:lpstr>Calibri Light</vt:lpstr>
      <vt:lpstr>Consolas</vt:lpstr>
      <vt:lpstr>Times New Roman</vt:lpstr>
      <vt:lpstr>Office Theme</vt:lpstr>
      <vt:lpstr>Mitigating GPU Core Partitioning Performance Effects</vt:lpstr>
      <vt:lpstr>Two Generations of SM Architectures</vt:lpstr>
      <vt:lpstr>Two Generations of SM Architectures</vt:lpstr>
      <vt:lpstr>Two Generations of SM Architectures</vt:lpstr>
      <vt:lpstr>Two Generations of SM Architectures</vt:lpstr>
      <vt:lpstr>SM Register File Banks</vt:lpstr>
      <vt:lpstr>SM Register File Banks</vt:lpstr>
      <vt:lpstr>SM Register File Banks</vt:lpstr>
      <vt:lpstr>Hypothetical Fully-Connected SM</vt:lpstr>
      <vt:lpstr>Hypothetical Fully-Connected SM</vt:lpstr>
      <vt:lpstr>Hypothetical Fully-Connected SM</vt:lpstr>
      <vt:lpstr>Outline</vt:lpstr>
      <vt:lpstr>The Operand Collector</vt:lpstr>
      <vt:lpstr>Simple Operand Collector Example</vt:lpstr>
      <vt:lpstr>Simple Operand Collector Example</vt:lpstr>
      <vt:lpstr>Simple Operand Collector Example</vt:lpstr>
      <vt:lpstr>Simple Operand Collector Example</vt:lpstr>
      <vt:lpstr>Simple Operand Collector Example</vt:lpstr>
      <vt:lpstr>Simple Operand Collector Example</vt:lpstr>
      <vt:lpstr>Simple Operand Collector Example</vt:lpstr>
      <vt:lpstr>Simple Operand Collector Example</vt:lpstr>
      <vt:lpstr>Register Bank Aware Warp Scheduling</vt:lpstr>
      <vt:lpstr>Register Bank Aware Warp Scheduling</vt:lpstr>
      <vt:lpstr>Register Bank Aware Warp Scheduling</vt:lpstr>
      <vt:lpstr>Register Bank Aware Warp Scheduling</vt:lpstr>
      <vt:lpstr>Register Bank Aware Warp Scheduling</vt:lpstr>
      <vt:lpstr>Outline</vt:lpstr>
      <vt:lpstr>How are warps assigned to sub-cores in HW?</vt:lpstr>
      <vt:lpstr>How are warps assigned to sub-cores in HW?</vt:lpstr>
      <vt:lpstr>Sub-Core Assignment Microbenchmark</vt:lpstr>
      <vt:lpstr>Sub-Core Assignment Microbenchmark</vt:lpstr>
      <vt:lpstr>Sub-Core Assignment Microbenchmark</vt:lpstr>
      <vt:lpstr>Warp Imbalance in Real Applications</vt:lpstr>
      <vt:lpstr>Warp Imbalance in Real Applications</vt:lpstr>
      <vt:lpstr>Warp Imbalance in Real Applications</vt:lpstr>
      <vt:lpstr>Static Skewed Round Robin (SRR)</vt:lpstr>
      <vt:lpstr>Static Skewed Round Robin (SRR)</vt:lpstr>
      <vt:lpstr>Static Skewed Round Robin (SRR)</vt:lpstr>
      <vt:lpstr>Random Shuffle</vt:lpstr>
      <vt:lpstr>Random Shuffle</vt:lpstr>
      <vt:lpstr>Random Shuffle</vt:lpstr>
      <vt:lpstr>Random Shuffle</vt:lpstr>
      <vt:lpstr>Small Hash table for Sub-Core Warp Assignment</vt:lpstr>
      <vt:lpstr>Outline</vt:lpstr>
      <vt:lpstr>Methodology</vt:lpstr>
      <vt:lpstr>Summary Design Performance</vt:lpstr>
      <vt:lpstr>Summary Design Performance</vt:lpstr>
      <vt:lpstr>Summary Design Performance</vt:lpstr>
      <vt:lpstr>Summary Design Performance</vt:lpstr>
      <vt:lpstr>Summary Design Performance</vt:lpstr>
      <vt:lpstr>RBA improves Fully-Connected too!</vt:lpstr>
      <vt:lpstr>Alternative Design Approach: Increasing # Collector Units / Sub-Core</vt:lpstr>
      <vt:lpstr>Collector Unit (CU) Scaling Performance</vt:lpstr>
      <vt:lpstr>Power and Area analysis of CU Scaling vs RBA</vt:lpstr>
      <vt:lpstr>Conclusion</vt:lpstr>
      <vt:lpstr>Conclusion</vt:lpstr>
      <vt:lpstr>Conclusion</vt:lpstr>
      <vt:lpstr>Backup Slides</vt:lpstr>
      <vt:lpstr>Four Sub-Core Performance Effects</vt:lpstr>
      <vt:lpstr>Four Sub-Core Performance Effects</vt:lpstr>
      <vt:lpstr>Simulated performance as imbalance scales</vt:lpstr>
      <vt:lpstr>Number of 4-byte register file reads per cycle</vt:lpstr>
      <vt:lpstr>TPCH-C (top) and TPCH-U (bottom)</vt:lpstr>
      <vt:lpstr>TPCH-U Coefficient of Variation of total instructions issued from each sub-core</vt:lpstr>
      <vt:lpstr>Design Performance on all applications</vt:lpstr>
      <vt:lpstr>Geomean speedup of compute-bound applications over 4 sub-core baseline</vt:lpstr>
      <vt:lpstr>RBA Warp Scheduler</vt:lpstr>
      <vt:lpstr>RBA Warp Scheduler</vt:lpstr>
      <vt:lpstr>RBA Warp Scheduler</vt:lpstr>
      <vt:lpstr>RBA Warp Scheduler</vt:lpstr>
      <vt:lpstr>RBA Warp Scheduler</vt:lpstr>
      <vt:lpstr>Summary Design Performance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Aaron Barnes Preliminary Exam</dc:title>
  <dc:creator>Aaron M Barnes</dc:creator>
  <cp:lastModifiedBy>Barnes, Aaron M</cp:lastModifiedBy>
  <cp:revision>117</cp:revision>
  <dcterms:created xsi:type="dcterms:W3CDTF">2022-08-02T15:43:28Z</dcterms:created>
  <dcterms:modified xsi:type="dcterms:W3CDTF">2023-02-26T07:54:01Z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2023-02-05T23:16:27Z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a97780bb-76c7-401d-8e6b-85371422c88e</vt:lpwstr>
  </property>
  <property fmtid="{D5CDD505-2E9C-101B-9397-08002B2CF9AE}" pid="8" name="MSIP_Label_4044bd30-2ed7-4c9d-9d12-46200872a97b_ContentBits">
    <vt:lpwstr>0</vt:lpwstr>
  </property>
  <property fmtid="{D5CDD505-2E9C-101B-9397-08002B2CF9AE}" pid="9" name="ClassificationContentMarkingHeaderLocations">
    <vt:lpwstr>Office Theme:11</vt:lpwstr>
  </property>
  <property fmtid="{D5CDD505-2E9C-101B-9397-08002B2CF9AE}" pid="10" name="ClassificationContentMarkingHeaderText">
    <vt:lpwstr>[AMD Official Use Only - General]</vt:lpwstr>
  </property>
  <property fmtid="{D5CDD505-2E9C-101B-9397-08002B2CF9AE}" pid="11" name="MSIP_Label_64e4cbe8-b4f6-45dc-bcba-6123dfd2d8bf_Enabled">
    <vt:lpwstr>true</vt:lpwstr>
  </property>
  <property fmtid="{D5CDD505-2E9C-101B-9397-08002B2CF9AE}" pid="12" name="MSIP_Label_64e4cbe8-b4f6-45dc-bcba-6123dfd2d8bf_SetDate">
    <vt:lpwstr>2023-02-09T19:45:51Z</vt:lpwstr>
  </property>
  <property fmtid="{D5CDD505-2E9C-101B-9397-08002B2CF9AE}" pid="13" name="MSIP_Label_64e4cbe8-b4f6-45dc-bcba-6123dfd2d8bf_Method">
    <vt:lpwstr>Privileged</vt:lpwstr>
  </property>
  <property fmtid="{D5CDD505-2E9C-101B-9397-08002B2CF9AE}" pid="14" name="MSIP_Label_64e4cbe8-b4f6-45dc-bcba-6123dfd2d8bf_Name">
    <vt:lpwstr>Non-Business-AIP 2.0</vt:lpwstr>
  </property>
  <property fmtid="{D5CDD505-2E9C-101B-9397-08002B2CF9AE}" pid="15" name="MSIP_Label_64e4cbe8-b4f6-45dc-bcba-6123dfd2d8bf_SiteId">
    <vt:lpwstr>3dd8961f-e488-4e60-8e11-a82d994e183d</vt:lpwstr>
  </property>
  <property fmtid="{D5CDD505-2E9C-101B-9397-08002B2CF9AE}" pid="16" name="MSIP_Label_64e4cbe8-b4f6-45dc-bcba-6123dfd2d8bf_ActionId">
    <vt:lpwstr>f4acc893-5a58-4781-a80d-9d0cab0a2573</vt:lpwstr>
  </property>
  <property fmtid="{D5CDD505-2E9C-101B-9397-08002B2CF9AE}" pid="17" name="MSIP_Label_64e4cbe8-b4f6-45dc-bcba-6123dfd2d8bf_ContentBits">
    <vt:lpwstr>0</vt:lpwstr>
  </property>
</Properties>
</file>